
<file path=[Content_Types].xml><?xml version="1.0" encoding="utf-8"?>
<Types xmlns="http://schemas.openxmlformats.org/package/2006/content-types">
  <Default Extension="jpeg" ContentType="image/jpeg"/>
  <Default Extension="vml" ContentType="application/vnd.openxmlformats-officedocument.vmlDrawing"/>
  <Default Extension="xls" ContentType="application/vnd.ms-excel"/>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314" r:id="rId3"/>
    <p:sldId id="265" r:id="rId5"/>
    <p:sldId id="258" r:id="rId6"/>
    <p:sldId id="264" r:id="rId7"/>
    <p:sldId id="775" r:id="rId8"/>
    <p:sldId id="289" r:id="rId9"/>
    <p:sldId id="309" r:id="rId10"/>
    <p:sldId id="307" r:id="rId11"/>
    <p:sldId id="777" r:id="rId12"/>
    <p:sldId id="261" r:id="rId13"/>
    <p:sldId id="760" r:id="rId14"/>
    <p:sldId id="724" r:id="rId15"/>
    <p:sldId id="725" r:id="rId16"/>
    <p:sldId id="291" r:id="rId17"/>
    <p:sldId id="720" r:id="rId18"/>
    <p:sldId id="762" r:id="rId19"/>
    <p:sldId id="765" r:id="rId20"/>
    <p:sldId id="763" r:id="rId21"/>
    <p:sldId id="764" r:id="rId22"/>
    <p:sldId id="754" r:id="rId23"/>
    <p:sldId id="778" r:id="rId24"/>
    <p:sldId id="262" r:id="rId25"/>
    <p:sldId id="313" r:id="rId26"/>
    <p:sldId id="323" r:id="rId27"/>
    <p:sldId id="758" r:id="rId28"/>
    <p:sldId id="757" r:id="rId29"/>
    <p:sldId id="305" r:id="rId30"/>
    <p:sldId id="292" r:id="rId31"/>
    <p:sldId id="304" r:id="rId32"/>
    <p:sldId id="766" r:id="rId33"/>
    <p:sldId id="767" r:id="rId34"/>
    <p:sldId id="768" r:id="rId35"/>
    <p:sldId id="769" r:id="rId36"/>
    <p:sldId id="770" r:id="rId37"/>
    <p:sldId id="771" r:id="rId38"/>
    <p:sldId id="772" r:id="rId39"/>
    <p:sldId id="773" r:id="rId40"/>
    <p:sldId id="301" r:id="rId41"/>
    <p:sldId id="719" r:id="rId42"/>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E31"/>
    <a:srgbClr val="4E9FD6"/>
    <a:srgbClr val="FFCA08"/>
    <a:srgbClr val="F8931D"/>
    <a:srgbClr val="3190CF"/>
    <a:srgbClr val="808080"/>
    <a:srgbClr val="000000"/>
    <a:srgbClr val="F6F8F2"/>
    <a:srgbClr val="FFFFFF"/>
    <a:srgbClr val="F8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89239" autoAdjust="0"/>
  </p:normalViewPr>
  <p:slideViewPr>
    <p:cSldViewPr showGuides="1">
      <p:cViewPr>
        <p:scale>
          <a:sx n="70" d="100"/>
          <a:sy n="70" d="100"/>
        </p:scale>
        <p:origin x="-828" y="12"/>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3">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6E77A1B-2162-4989-A14A-E8DF24A9E3E8}"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zh-CN" altLang="en-US"/>
        </a:p>
      </dgm:t>
    </dgm:pt>
    <dgm:pt modelId="{63709A40-6370-4029-B41E-D761B4B94780}">
      <dgm:prSet phldrT="[文本]"/>
      <dgm:spPr/>
      <dgm:t>
        <a:bodyPr/>
        <a:lstStyle/>
        <a:p>
          <a:r>
            <a:rPr lang="zh-CN" altLang="en-US" dirty="0" smtClean="0"/>
            <a:t>产品结构</a:t>
          </a:r>
          <a:endParaRPr lang="zh-CN" altLang="en-US" dirty="0"/>
        </a:p>
      </dgm:t>
    </dgm:pt>
    <dgm:pt modelId="{6E90ED91-0AE2-4FE3-9BE9-3A980B446E47}" cxnId="{E6E4A0F5-18F5-4198-B322-A9306284580A}" type="parTrans">
      <dgm:prSet/>
      <dgm:spPr/>
      <dgm:t>
        <a:bodyPr/>
        <a:lstStyle/>
        <a:p>
          <a:endParaRPr lang="zh-CN" altLang="en-US"/>
        </a:p>
      </dgm:t>
    </dgm:pt>
    <dgm:pt modelId="{A61A2714-B98C-4EF1-9E23-316AA4A573A0}" cxnId="{E6E4A0F5-18F5-4198-B322-A9306284580A}" type="sibTrans">
      <dgm:prSet/>
      <dgm:spPr/>
      <dgm:t>
        <a:bodyPr/>
        <a:lstStyle/>
        <a:p>
          <a:endParaRPr lang="zh-CN" altLang="en-US"/>
        </a:p>
      </dgm:t>
    </dgm:pt>
    <dgm:pt modelId="{722E1797-F775-45C5-B839-813489D42284}">
      <dgm:prSet phldrT="[文本]"/>
      <dgm:spPr/>
      <dgm:t>
        <a:bodyPr/>
        <a:lstStyle/>
        <a:p>
          <a:r>
            <a:rPr lang="zh-CN" altLang="en-US" dirty="0" smtClean="0"/>
            <a:t>用户运营服务</a:t>
          </a:r>
          <a:endParaRPr lang="zh-CN" altLang="en-US" dirty="0"/>
        </a:p>
      </dgm:t>
    </dgm:pt>
    <dgm:pt modelId="{03E23856-715A-45B8-825D-F17FFC620F33}" cxnId="{71FC452B-95AA-4D6F-87CC-831FCE521C12}" type="parTrans">
      <dgm:prSet/>
      <dgm:spPr/>
      <dgm:t>
        <a:bodyPr/>
        <a:lstStyle/>
        <a:p>
          <a:endParaRPr lang="zh-CN" altLang="en-US"/>
        </a:p>
      </dgm:t>
    </dgm:pt>
    <dgm:pt modelId="{343A1940-B530-4C53-93B6-F2D000D65DF7}" cxnId="{71FC452B-95AA-4D6F-87CC-831FCE521C12}" type="sibTrans">
      <dgm:prSet/>
      <dgm:spPr/>
      <dgm:t>
        <a:bodyPr/>
        <a:lstStyle/>
        <a:p>
          <a:endParaRPr lang="zh-CN" altLang="en-US"/>
        </a:p>
      </dgm:t>
    </dgm:pt>
    <dgm:pt modelId="{4D355B31-9548-4EFC-A0E3-E0838ABD13DC}">
      <dgm:prSet phldrT="[文本]"/>
      <dgm:spPr/>
      <dgm:t>
        <a:bodyPr/>
        <a:lstStyle/>
        <a:p>
          <a:r>
            <a:rPr lang="zh-CN" dirty="0" smtClean="0"/>
            <a:t>信审</a:t>
          </a:r>
          <a:r>
            <a:rPr lang="en-US" altLang="zh-CN" dirty="0" smtClean="0"/>
            <a:t>&amp;</a:t>
          </a:r>
          <a:r>
            <a:rPr lang="zh-CN" dirty="0" smtClean="0"/>
            <a:t>激活</a:t>
          </a:r>
          <a:r>
            <a:rPr lang="en-US" altLang="zh-CN" dirty="0" smtClean="0"/>
            <a:t>&amp;</a:t>
          </a:r>
          <a:r>
            <a:rPr lang="zh-CN" dirty="0" smtClean="0"/>
            <a:t>用户挽留</a:t>
          </a:r>
          <a:endParaRPr lang="zh-CN" altLang="en-US" dirty="0"/>
        </a:p>
      </dgm:t>
    </dgm:pt>
    <dgm:pt modelId="{208A6527-9F10-49B9-B7D3-AEE3E1C1F778}" cxnId="{3131BC75-5110-4607-8ADB-818727AD2725}" type="parTrans">
      <dgm:prSet/>
      <dgm:spPr/>
      <dgm:t>
        <a:bodyPr/>
        <a:lstStyle/>
        <a:p>
          <a:endParaRPr lang="zh-CN" altLang="en-US"/>
        </a:p>
      </dgm:t>
    </dgm:pt>
    <dgm:pt modelId="{8787599F-100F-421C-AD85-5D659FA35A9C}" cxnId="{3131BC75-5110-4607-8ADB-818727AD2725}" type="sibTrans">
      <dgm:prSet/>
      <dgm:spPr/>
      <dgm:t>
        <a:bodyPr/>
        <a:lstStyle/>
        <a:p>
          <a:endParaRPr lang="zh-CN" altLang="en-US"/>
        </a:p>
      </dgm:t>
    </dgm:pt>
    <dgm:pt modelId="{CF8AA008-F9FC-411F-8206-38A4C52E31CB}">
      <dgm:prSet phldrT="[文本]"/>
      <dgm:spPr/>
      <dgm:t>
        <a:bodyPr/>
        <a:lstStyle/>
        <a:p>
          <a:r>
            <a:rPr lang="zh-CN" altLang="en-US" dirty="0" smtClean="0"/>
            <a:t>运营咨询</a:t>
          </a:r>
          <a:endParaRPr lang="zh-CN" altLang="en-US" dirty="0"/>
        </a:p>
      </dgm:t>
    </dgm:pt>
    <dgm:pt modelId="{00B74F1A-B31F-4488-8331-20BEC2F4955A}" cxnId="{60CB7200-4472-45C8-8443-54937DE47C07}" type="parTrans">
      <dgm:prSet/>
      <dgm:spPr/>
      <dgm:t>
        <a:bodyPr/>
        <a:lstStyle/>
        <a:p>
          <a:endParaRPr lang="zh-CN" altLang="en-US"/>
        </a:p>
      </dgm:t>
    </dgm:pt>
    <dgm:pt modelId="{8E3C3640-8325-4C8A-AD12-534D6A1F84D2}" cxnId="{60CB7200-4472-45C8-8443-54937DE47C07}" type="sibTrans">
      <dgm:prSet/>
      <dgm:spPr/>
      <dgm:t>
        <a:bodyPr/>
        <a:lstStyle/>
        <a:p>
          <a:endParaRPr lang="zh-CN" altLang="en-US"/>
        </a:p>
      </dgm:t>
    </dgm:pt>
    <dgm:pt modelId="{509B102D-B7A1-460A-B287-D16E2C72FD47}">
      <dgm:prSet phldrT="[文本]"/>
      <dgm:spPr/>
      <dgm:t>
        <a:bodyPr/>
        <a:lstStyle/>
        <a:p>
          <a:r>
            <a:rPr lang="zh-CN" altLang="en-US" dirty="0" smtClean="0"/>
            <a:t>呼叫</a:t>
          </a:r>
          <a:endParaRPr lang="en-US" altLang="zh-CN" dirty="0" smtClean="0"/>
        </a:p>
        <a:p>
          <a:r>
            <a:rPr lang="zh-CN" altLang="en-US" dirty="0" smtClean="0"/>
            <a:t>系统</a:t>
          </a:r>
          <a:endParaRPr lang="zh-CN" altLang="en-US" dirty="0"/>
        </a:p>
      </dgm:t>
    </dgm:pt>
    <dgm:pt modelId="{EB746D78-A270-4558-9182-72BF3DCCC467}" cxnId="{B904F154-CCFB-4671-8939-4E55C319D351}" type="parTrans">
      <dgm:prSet/>
      <dgm:spPr/>
      <dgm:t>
        <a:bodyPr/>
        <a:lstStyle/>
        <a:p>
          <a:endParaRPr lang="zh-CN" altLang="en-US"/>
        </a:p>
      </dgm:t>
    </dgm:pt>
    <dgm:pt modelId="{46A1F795-A9E0-429B-8794-6DD1E47F73F8}" cxnId="{B904F154-CCFB-4671-8939-4E55C319D351}" type="sibTrans">
      <dgm:prSet/>
      <dgm:spPr/>
      <dgm:t>
        <a:bodyPr/>
        <a:lstStyle/>
        <a:p>
          <a:endParaRPr lang="zh-CN" altLang="en-US"/>
        </a:p>
      </dgm:t>
    </dgm:pt>
    <dgm:pt modelId="{3BD99F86-D1D5-44D8-9304-C31A74D08FA5}">
      <dgm:prSet/>
      <dgm:spPr/>
      <dgm:t>
        <a:bodyPr/>
        <a:lstStyle/>
        <a:p>
          <a:r>
            <a:rPr lang="zh-CN" dirty="0" smtClean="0"/>
            <a:t>全媒体获客</a:t>
          </a:r>
          <a:endParaRPr lang="zh-CN" dirty="0"/>
        </a:p>
      </dgm:t>
    </dgm:pt>
    <dgm:pt modelId="{E8182477-1BE4-4E16-8BF5-3060FB37A9CE}" cxnId="{D0BA7AD4-B99C-4879-A60E-764B9C95B239}" type="parTrans">
      <dgm:prSet/>
      <dgm:spPr/>
      <dgm:t>
        <a:bodyPr/>
        <a:lstStyle/>
        <a:p>
          <a:endParaRPr lang="zh-CN" altLang="en-US"/>
        </a:p>
      </dgm:t>
    </dgm:pt>
    <dgm:pt modelId="{5144A0D2-79A4-4488-82A5-1845004259CE}" cxnId="{D0BA7AD4-B99C-4879-A60E-764B9C95B239}" type="sibTrans">
      <dgm:prSet/>
      <dgm:spPr/>
      <dgm:t>
        <a:bodyPr/>
        <a:lstStyle/>
        <a:p>
          <a:endParaRPr lang="zh-CN" altLang="en-US"/>
        </a:p>
      </dgm:t>
    </dgm:pt>
    <dgm:pt modelId="{39564FE0-C978-4DCB-BD52-E8ECC04DF047}">
      <dgm:prSet/>
      <dgm:spPr/>
      <dgm:t>
        <a:bodyPr/>
        <a:lstStyle/>
        <a:p>
          <a:r>
            <a:rPr lang="zh-CN" smtClean="0"/>
            <a:t>交叉</a:t>
          </a:r>
          <a:r>
            <a:rPr lang="en-US" smtClean="0"/>
            <a:t>&amp;</a:t>
          </a:r>
          <a:r>
            <a:rPr lang="zh-CN" smtClean="0"/>
            <a:t>二次营销</a:t>
          </a:r>
          <a:endParaRPr lang="zh-CN"/>
        </a:p>
      </dgm:t>
    </dgm:pt>
    <dgm:pt modelId="{A2D70E35-55E5-4D47-BD58-9BE36DB75EF6}" cxnId="{C432C8AD-A562-4AAF-901E-2D84A7819231}" type="parTrans">
      <dgm:prSet/>
      <dgm:spPr/>
      <dgm:t>
        <a:bodyPr/>
        <a:lstStyle/>
        <a:p>
          <a:endParaRPr lang="zh-CN" altLang="en-US"/>
        </a:p>
      </dgm:t>
    </dgm:pt>
    <dgm:pt modelId="{4125E0CB-C192-482E-A818-4028BF369D79}" cxnId="{C432C8AD-A562-4AAF-901E-2D84A7819231}" type="sibTrans">
      <dgm:prSet/>
      <dgm:spPr/>
      <dgm:t>
        <a:bodyPr/>
        <a:lstStyle/>
        <a:p>
          <a:endParaRPr lang="zh-CN" altLang="en-US"/>
        </a:p>
      </dgm:t>
    </dgm:pt>
    <dgm:pt modelId="{004EF795-E4BE-490B-A624-B0603C585C11}">
      <dgm:prSet/>
      <dgm:spPr/>
      <dgm:t>
        <a:bodyPr/>
        <a:lstStyle/>
        <a:p>
          <a:r>
            <a:rPr lang="zh-CN" smtClean="0"/>
            <a:t>全媒体客服</a:t>
          </a:r>
          <a:endParaRPr lang="zh-CN" altLang="en-US"/>
        </a:p>
      </dgm:t>
    </dgm:pt>
    <dgm:pt modelId="{E5453333-6062-43EB-8876-A6AC0F4EC9B4}" cxnId="{56FB0C80-8A4F-49CD-8DDD-CCC282312CA8}" type="parTrans">
      <dgm:prSet/>
      <dgm:spPr/>
      <dgm:t>
        <a:bodyPr/>
        <a:lstStyle/>
        <a:p>
          <a:endParaRPr lang="zh-CN" altLang="en-US"/>
        </a:p>
      </dgm:t>
    </dgm:pt>
    <dgm:pt modelId="{797695AA-954C-43AA-A3E0-B2191D399BEA}" cxnId="{56FB0C80-8A4F-49CD-8DDD-CCC282312CA8}" type="sibTrans">
      <dgm:prSet/>
      <dgm:spPr/>
      <dgm:t>
        <a:bodyPr/>
        <a:lstStyle/>
        <a:p>
          <a:endParaRPr lang="zh-CN" altLang="en-US"/>
        </a:p>
      </dgm:t>
    </dgm:pt>
    <dgm:pt modelId="{0B93E6A7-AFE6-468C-BF58-153D444D1287}">
      <dgm:prSet/>
      <dgm:spPr/>
      <dgm:t>
        <a:bodyPr/>
        <a:lstStyle/>
        <a:p>
          <a:r>
            <a:rPr lang="zh-CN" dirty="0" smtClean="0"/>
            <a:t>逾期账款提醒和催缴</a:t>
          </a:r>
          <a:endParaRPr lang="zh-CN" altLang="en-US" dirty="0"/>
        </a:p>
      </dgm:t>
    </dgm:pt>
    <dgm:pt modelId="{5432991A-390D-4814-AB8D-0AF2D21C0FDF}" cxnId="{2663690A-732D-40FD-8A20-5B030ADAD9C2}" type="parTrans">
      <dgm:prSet/>
      <dgm:spPr/>
      <dgm:t>
        <a:bodyPr/>
        <a:lstStyle/>
        <a:p>
          <a:endParaRPr lang="zh-CN" altLang="en-US"/>
        </a:p>
      </dgm:t>
    </dgm:pt>
    <dgm:pt modelId="{22B24B8E-073D-4616-95CF-40912763A6C6}" cxnId="{2663690A-732D-40FD-8A20-5B030ADAD9C2}" type="sibTrans">
      <dgm:prSet/>
      <dgm:spPr/>
      <dgm:t>
        <a:bodyPr/>
        <a:lstStyle/>
        <a:p>
          <a:endParaRPr lang="zh-CN" altLang="en-US"/>
        </a:p>
      </dgm:t>
    </dgm:pt>
    <dgm:pt modelId="{D75390A5-F810-465E-8C98-C877B3AC2FE8}">
      <dgm:prSet phldrT="[文本]"/>
      <dgm:spPr/>
      <dgm:t>
        <a:bodyPr/>
        <a:lstStyle/>
        <a:p>
          <a:r>
            <a:rPr lang="zh-CN" altLang="en-US" dirty="0" smtClean="0"/>
            <a:t>数据分析</a:t>
          </a:r>
          <a:r>
            <a:rPr lang="en-US" altLang="zh-CN" dirty="0" smtClean="0"/>
            <a:t>&amp;</a:t>
          </a:r>
        </a:p>
        <a:p>
          <a:r>
            <a:rPr lang="zh-CN" altLang="en-US" dirty="0" smtClean="0"/>
            <a:t>智能系统</a:t>
          </a:r>
          <a:endParaRPr lang="zh-CN" altLang="en-US" dirty="0"/>
        </a:p>
      </dgm:t>
    </dgm:pt>
    <dgm:pt modelId="{93DB6113-56B9-4919-B4A8-1594477755BC}" cxnId="{DB5A9F06-376B-490E-8D47-0BEA84E8DC52}" type="parTrans">
      <dgm:prSet/>
      <dgm:spPr/>
      <dgm:t>
        <a:bodyPr/>
        <a:lstStyle/>
        <a:p>
          <a:endParaRPr lang="zh-CN" altLang="en-US"/>
        </a:p>
      </dgm:t>
    </dgm:pt>
    <dgm:pt modelId="{CC06F732-28FD-4DDF-B2B4-799A9D27E26C}" cxnId="{DB5A9F06-376B-490E-8D47-0BEA84E8DC52}" type="sibTrans">
      <dgm:prSet/>
      <dgm:spPr/>
      <dgm:t>
        <a:bodyPr/>
        <a:lstStyle/>
        <a:p>
          <a:endParaRPr lang="zh-CN" altLang="en-US"/>
        </a:p>
      </dgm:t>
    </dgm:pt>
    <dgm:pt modelId="{CD61CF9B-5B2F-4E14-A680-EC83813C1F1F}">
      <dgm:prSet/>
      <dgm:spPr/>
      <dgm:t>
        <a:bodyPr/>
        <a:lstStyle/>
        <a:p>
          <a:r>
            <a:rPr lang="zh-CN" altLang="en-US" dirty="0" smtClean="0"/>
            <a:t>智能</a:t>
          </a:r>
          <a:endParaRPr lang="en-US" altLang="zh-CN" dirty="0" smtClean="0"/>
        </a:p>
        <a:p>
          <a:r>
            <a:rPr lang="zh-CN" altLang="en-US" dirty="0" smtClean="0"/>
            <a:t>催收</a:t>
          </a:r>
          <a:endParaRPr lang="zh-CN" dirty="0"/>
        </a:p>
      </dgm:t>
    </dgm:pt>
    <dgm:pt modelId="{C0C83943-7004-4C89-8A02-C2714D1FA36C}" cxnId="{538ECE68-31FD-453C-B76F-703BEB270D1E}" type="parTrans">
      <dgm:prSet/>
      <dgm:spPr/>
      <dgm:t>
        <a:bodyPr/>
        <a:lstStyle/>
        <a:p>
          <a:endParaRPr lang="zh-CN" altLang="en-US"/>
        </a:p>
      </dgm:t>
    </dgm:pt>
    <dgm:pt modelId="{FCD4B21D-309A-4AEE-A000-A349283F4042}" cxnId="{538ECE68-31FD-453C-B76F-703BEB270D1E}" type="sibTrans">
      <dgm:prSet/>
      <dgm:spPr/>
      <dgm:t>
        <a:bodyPr/>
        <a:lstStyle/>
        <a:p>
          <a:endParaRPr lang="zh-CN" altLang="en-US"/>
        </a:p>
      </dgm:t>
    </dgm:pt>
    <dgm:pt modelId="{FE3F73DB-C2EF-4F9B-9656-370D42B26ADE}">
      <dgm:prSet/>
      <dgm:spPr/>
      <dgm:t>
        <a:bodyPr/>
        <a:lstStyle/>
        <a:p>
          <a:r>
            <a:rPr lang="zh-CN" altLang="en-US" dirty="0" smtClean="0"/>
            <a:t>智能</a:t>
          </a:r>
          <a:endParaRPr lang="en-US" altLang="zh-CN" dirty="0" smtClean="0"/>
        </a:p>
        <a:p>
          <a:r>
            <a:rPr lang="zh-CN" altLang="en-US" dirty="0" smtClean="0"/>
            <a:t>电销</a:t>
          </a:r>
          <a:endParaRPr lang="zh-CN" altLang="en-US" dirty="0"/>
        </a:p>
      </dgm:t>
    </dgm:pt>
    <dgm:pt modelId="{66915A3F-D00B-4999-B0E4-289C325EE2A5}" cxnId="{05B34EB3-9C89-443A-AF1E-B8E569304ACC}" type="parTrans">
      <dgm:prSet/>
      <dgm:spPr/>
      <dgm:t>
        <a:bodyPr/>
        <a:lstStyle/>
        <a:p>
          <a:endParaRPr lang="zh-CN" altLang="en-US"/>
        </a:p>
      </dgm:t>
    </dgm:pt>
    <dgm:pt modelId="{F2E6CBB4-4E60-486E-ACB3-E39C446DC4E4}" cxnId="{05B34EB3-9C89-443A-AF1E-B8E569304ACC}" type="sibTrans">
      <dgm:prSet/>
      <dgm:spPr/>
      <dgm:t>
        <a:bodyPr/>
        <a:lstStyle/>
        <a:p>
          <a:endParaRPr lang="zh-CN" altLang="en-US"/>
        </a:p>
      </dgm:t>
    </dgm:pt>
    <dgm:pt modelId="{65F93F84-61E7-4830-AED5-5DA3D03E842C}">
      <dgm:prSet/>
      <dgm:spPr/>
      <dgm:t>
        <a:bodyPr/>
        <a:lstStyle/>
        <a:p>
          <a:r>
            <a:rPr lang="zh-CN" altLang="en-US" dirty="0" smtClean="0"/>
            <a:t>语音语义分析</a:t>
          </a:r>
          <a:endParaRPr lang="zh-CN" dirty="0"/>
        </a:p>
      </dgm:t>
    </dgm:pt>
    <dgm:pt modelId="{7BCD2727-F313-4D8C-BAC4-D900CDC7F31D}" cxnId="{93F5077B-1585-47A3-A405-112D36330020}" type="parTrans">
      <dgm:prSet/>
      <dgm:spPr/>
      <dgm:t>
        <a:bodyPr/>
        <a:lstStyle/>
        <a:p>
          <a:endParaRPr lang="zh-CN" altLang="en-US"/>
        </a:p>
      </dgm:t>
    </dgm:pt>
    <dgm:pt modelId="{FB8A9450-21E8-4824-8A3C-89C23F1DA665}" cxnId="{93F5077B-1585-47A3-A405-112D36330020}" type="sibTrans">
      <dgm:prSet/>
      <dgm:spPr/>
      <dgm:t>
        <a:bodyPr/>
        <a:lstStyle/>
        <a:p>
          <a:endParaRPr lang="zh-CN" altLang="en-US"/>
        </a:p>
      </dgm:t>
    </dgm:pt>
    <dgm:pt modelId="{828F5A6F-C415-41A8-90ED-1A1BE5322445}">
      <dgm:prSet/>
      <dgm:spPr/>
      <dgm:t>
        <a:bodyPr/>
        <a:lstStyle/>
        <a:p>
          <a:r>
            <a:rPr lang="zh-CN" altLang="en-US" dirty="0" smtClean="0"/>
            <a:t>用户画像分析</a:t>
          </a:r>
          <a:endParaRPr lang="zh-CN" altLang="en-US" dirty="0"/>
        </a:p>
      </dgm:t>
    </dgm:pt>
    <dgm:pt modelId="{06F98F15-9D64-429C-AE67-E5EEF316860A}" cxnId="{D76E4E9A-063B-4703-8683-C84BDA0E955D}" type="parTrans">
      <dgm:prSet/>
      <dgm:spPr/>
      <dgm:t>
        <a:bodyPr/>
        <a:lstStyle/>
        <a:p>
          <a:endParaRPr lang="zh-CN" altLang="en-US"/>
        </a:p>
      </dgm:t>
    </dgm:pt>
    <dgm:pt modelId="{A5484122-6DBA-4E1C-A0B4-D2C3B09A8D49}" cxnId="{D76E4E9A-063B-4703-8683-C84BDA0E955D}" type="sibTrans">
      <dgm:prSet/>
      <dgm:spPr/>
      <dgm:t>
        <a:bodyPr/>
        <a:lstStyle/>
        <a:p>
          <a:endParaRPr lang="zh-CN" altLang="en-US"/>
        </a:p>
      </dgm:t>
    </dgm:pt>
    <dgm:pt modelId="{3E3FB331-2A31-4E95-B41C-2FB62E97E8F1}">
      <dgm:prSet phldrT="[文本]"/>
      <dgm:spPr/>
      <dgm:t>
        <a:bodyPr/>
        <a:lstStyle/>
        <a:p>
          <a:r>
            <a:rPr lang="zh-CN" dirty="0" smtClean="0"/>
            <a:t>流程</a:t>
          </a:r>
          <a:endParaRPr lang="en-US" altLang="zh-CN" dirty="0" smtClean="0"/>
        </a:p>
        <a:p>
          <a:r>
            <a:rPr lang="zh-CN" dirty="0" smtClean="0"/>
            <a:t>设计</a:t>
          </a:r>
          <a:endParaRPr lang="zh-CN" altLang="en-US" dirty="0"/>
        </a:p>
      </dgm:t>
    </dgm:pt>
    <dgm:pt modelId="{9106A5CF-3898-4C6E-B26A-0E86C6E78C5A}" cxnId="{BCEF2CED-70D8-4DCD-B1AE-F4A9A67E1324}" type="parTrans">
      <dgm:prSet/>
      <dgm:spPr/>
      <dgm:t>
        <a:bodyPr/>
        <a:lstStyle/>
        <a:p>
          <a:endParaRPr lang="zh-CN" altLang="en-US"/>
        </a:p>
      </dgm:t>
    </dgm:pt>
    <dgm:pt modelId="{5079FE1D-4D67-4FDE-A3C8-E55E31DE5CDE}" cxnId="{BCEF2CED-70D8-4DCD-B1AE-F4A9A67E1324}" type="sibTrans">
      <dgm:prSet/>
      <dgm:spPr/>
      <dgm:t>
        <a:bodyPr/>
        <a:lstStyle/>
        <a:p>
          <a:endParaRPr lang="zh-CN" altLang="en-US"/>
        </a:p>
      </dgm:t>
    </dgm:pt>
    <dgm:pt modelId="{3F7010B3-2615-4B36-8102-45C42687C0A1}">
      <dgm:prSet/>
      <dgm:spPr/>
      <dgm:t>
        <a:bodyPr/>
        <a:lstStyle/>
        <a:p>
          <a:r>
            <a:rPr lang="zh-CN" dirty="0" smtClean="0"/>
            <a:t>标准</a:t>
          </a:r>
          <a:endParaRPr lang="en-US" altLang="zh-CN" dirty="0" smtClean="0"/>
        </a:p>
        <a:p>
          <a:r>
            <a:rPr lang="zh-CN" dirty="0" smtClean="0"/>
            <a:t>设计</a:t>
          </a:r>
          <a:endParaRPr lang="zh-CN" dirty="0"/>
        </a:p>
      </dgm:t>
    </dgm:pt>
    <dgm:pt modelId="{CA82AA27-ECE3-4104-B330-E2772B6F5397}" cxnId="{6DC8FE7B-2AFD-4667-8127-D357F18D6FA1}" type="parTrans">
      <dgm:prSet/>
      <dgm:spPr/>
      <dgm:t>
        <a:bodyPr/>
        <a:lstStyle/>
        <a:p>
          <a:endParaRPr lang="zh-CN" altLang="en-US"/>
        </a:p>
      </dgm:t>
    </dgm:pt>
    <dgm:pt modelId="{5D26B9E9-F84D-4122-9CEC-70730FEB3614}" cxnId="{6DC8FE7B-2AFD-4667-8127-D357F18D6FA1}" type="sibTrans">
      <dgm:prSet/>
      <dgm:spPr/>
      <dgm:t>
        <a:bodyPr/>
        <a:lstStyle/>
        <a:p>
          <a:endParaRPr lang="zh-CN" altLang="en-US"/>
        </a:p>
      </dgm:t>
    </dgm:pt>
    <dgm:pt modelId="{F74E521B-6706-4CBB-854E-E2C3AD72C793}">
      <dgm:prSet/>
      <dgm:spPr/>
      <dgm:t>
        <a:bodyPr/>
        <a:lstStyle/>
        <a:p>
          <a:r>
            <a:rPr lang="zh-CN" dirty="0" smtClean="0"/>
            <a:t>服务</a:t>
          </a:r>
          <a:endParaRPr lang="en-US" altLang="zh-CN" dirty="0" smtClean="0"/>
        </a:p>
        <a:p>
          <a:r>
            <a:rPr lang="zh-CN" dirty="0" smtClean="0"/>
            <a:t>优化</a:t>
          </a:r>
          <a:endParaRPr lang="zh-CN" dirty="0"/>
        </a:p>
      </dgm:t>
    </dgm:pt>
    <dgm:pt modelId="{C336A4CA-E6EA-4AA8-AF49-185C781EEB26}" cxnId="{8A767201-AF89-4A2C-BFD3-63250C08F3AE}" type="parTrans">
      <dgm:prSet/>
      <dgm:spPr/>
      <dgm:t>
        <a:bodyPr/>
        <a:lstStyle/>
        <a:p>
          <a:endParaRPr lang="zh-CN" altLang="en-US"/>
        </a:p>
      </dgm:t>
    </dgm:pt>
    <dgm:pt modelId="{1063BA39-A8D4-43EE-B810-E49C736900B1}" cxnId="{8A767201-AF89-4A2C-BFD3-63250C08F3AE}" type="sibTrans">
      <dgm:prSet/>
      <dgm:spPr/>
      <dgm:t>
        <a:bodyPr/>
        <a:lstStyle/>
        <a:p>
          <a:endParaRPr lang="zh-CN" altLang="en-US"/>
        </a:p>
      </dgm:t>
    </dgm:pt>
    <dgm:pt modelId="{EB3DCF0C-4C37-4504-BD01-3BE0439345FF}">
      <dgm:prSet/>
      <dgm:spPr/>
      <dgm:t>
        <a:bodyPr/>
        <a:lstStyle/>
        <a:p>
          <a:r>
            <a:rPr lang="zh-CN" dirty="0" smtClean="0"/>
            <a:t>系统</a:t>
          </a:r>
          <a:endParaRPr lang="en-US" altLang="zh-CN" dirty="0" smtClean="0"/>
        </a:p>
        <a:p>
          <a:r>
            <a:rPr lang="zh-CN" dirty="0" smtClean="0"/>
            <a:t>选型</a:t>
          </a:r>
          <a:endParaRPr lang="zh-CN" dirty="0"/>
        </a:p>
      </dgm:t>
    </dgm:pt>
    <dgm:pt modelId="{0A08A871-E5BA-4DAE-BF09-26A6067C72E7}" cxnId="{7D395921-7330-4C59-8922-A0030520BD15}" type="parTrans">
      <dgm:prSet/>
      <dgm:spPr/>
      <dgm:t>
        <a:bodyPr/>
        <a:lstStyle/>
        <a:p>
          <a:endParaRPr lang="zh-CN" altLang="en-US"/>
        </a:p>
      </dgm:t>
    </dgm:pt>
    <dgm:pt modelId="{9D8E9380-241F-477F-B4EB-A7F80B984C9A}" cxnId="{7D395921-7330-4C59-8922-A0030520BD15}" type="sibTrans">
      <dgm:prSet/>
      <dgm:spPr/>
      <dgm:t>
        <a:bodyPr/>
        <a:lstStyle/>
        <a:p>
          <a:endParaRPr lang="zh-CN" altLang="en-US"/>
        </a:p>
      </dgm:t>
    </dgm:pt>
    <dgm:pt modelId="{3BDA0395-2FE0-40AC-8625-505DBC2624EB}">
      <dgm:prSet/>
      <dgm:spPr/>
      <dgm:t>
        <a:bodyPr/>
        <a:lstStyle/>
        <a:p>
          <a:r>
            <a:rPr lang="en-US" altLang="zh-CN" dirty="0" smtClean="0"/>
            <a:t>ITO</a:t>
          </a:r>
          <a:endParaRPr lang="zh-CN" altLang="en-US" dirty="0"/>
        </a:p>
      </dgm:t>
    </dgm:pt>
    <dgm:pt modelId="{857839B7-99E1-4553-B8B4-1D37E6EC5888}" cxnId="{9C9306A6-34E2-47EF-A381-45A8B3C79FDF}" type="parTrans">
      <dgm:prSet/>
      <dgm:spPr/>
    </dgm:pt>
    <dgm:pt modelId="{E00FE6F9-3F7B-40BF-A675-1C772EE7A080}" cxnId="{9C9306A6-34E2-47EF-A381-45A8B3C79FDF}" type="sibTrans">
      <dgm:prSet/>
      <dgm:spPr/>
    </dgm:pt>
    <dgm:pt modelId="{03C00F5B-7C6D-4D2C-97F9-1B5DB88F3023}" type="pres">
      <dgm:prSet presAssocID="{F6E77A1B-2162-4989-A14A-E8DF24A9E3E8}" presName="Name0" presStyleCnt="0">
        <dgm:presLayoutVars>
          <dgm:chPref val="1"/>
          <dgm:dir/>
          <dgm:animOne val="branch"/>
          <dgm:animLvl val="lvl"/>
          <dgm:resizeHandles/>
        </dgm:presLayoutVars>
      </dgm:prSet>
      <dgm:spPr/>
      <dgm:t>
        <a:bodyPr/>
        <a:lstStyle/>
        <a:p>
          <a:endParaRPr lang="zh-CN" altLang="en-US"/>
        </a:p>
      </dgm:t>
    </dgm:pt>
    <dgm:pt modelId="{E5702FF7-581C-47BE-B34A-27E8E4954DFD}" type="pres">
      <dgm:prSet presAssocID="{63709A40-6370-4029-B41E-D761B4B94780}" presName="vertOne" presStyleCnt="0"/>
      <dgm:spPr/>
    </dgm:pt>
    <dgm:pt modelId="{AB02F2CE-BF30-4E58-98C0-DF8C1B417919}" type="pres">
      <dgm:prSet presAssocID="{63709A40-6370-4029-B41E-D761B4B94780}" presName="txOne" presStyleLbl="node0" presStyleIdx="0" presStyleCnt="1" custScaleY="63425">
        <dgm:presLayoutVars>
          <dgm:chPref val="3"/>
        </dgm:presLayoutVars>
      </dgm:prSet>
      <dgm:spPr/>
      <dgm:t>
        <a:bodyPr/>
        <a:lstStyle/>
        <a:p>
          <a:endParaRPr lang="zh-CN" altLang="en-US"/>
        </a:p>
      </dgm:t>
    </dgm:pt>
    <dgm:pt modelId="{F7EC3404-FE34-426A-B51B-B9F08352A428}" type="pres">
      <dgm:prSet presAssocID="{63709A40-6370-4029-B41E-D761B4B94780}" presName="parTransOne" presStyleCnt="0"/>
      <dgm:spPr/>
    </dgm:pt>
    <dgm:pt modelId="{DC482C9C-E052-4A74-BD27-C8B7DE4334CC}" type="pres">
      <dgm:prSet presAssocID="{63709A40-6370-4029-B41E-D761B4B94780}" presName="horzOne" presStyleCnt="0"/>
      <dgm:spPr/>
    </dgm:pt>
    <dgm:pt modelId="{D7C33984-249B-4AB2-A7CA-809F5414D073}" type="pres">
      <dgm:prSet presAssocID="{722E1797-F775-45C5-B839-813489D42284}" presName="vertTwo" presStyleCnt="0"/>
      <dgm:spPr/>
    </dgm:pt>
    <dgm:pt modelId="{1D594778-CC05-4D9D-8A5C-38DB154F8B62}" type="pres">
      <dgm:prSet presAssocID="{722E1797-F775-45C5-B839-813489D42284}" presName="txTwo" presStyleLbl="node2" presStyleIdx="0" presStyleCnt="3" custScaleY="69080">
        <dgm:presLayoutVars>
          <dgm:chPref val="3"/>
        </dgm:presLayoutVars>
      </dgm:prSet>
      <dgm:spPr/>
      <dgm:t>
        <a:bodyPr/>
        <a:lstStyle/>
        <a:p>
          <a:endParaRPr lang="zh-CN" altLang="en-US"/>
        </a:p>
      </dgm:t>
    </dgm:pt>
    <dgm:pt modelId="{A238AF4C-9BAC-4F6F-8A65-87FE34941424}" type="pres">
      <dgm:prSet presAssocID="{722E1797-F775-45C5-B839-813489D42284}" presName="parTransTwo" presStyleCnt="0"/>
      <dgm:spPr/>
    </dgm:pt>
    <dgm:pt modelId="{FA987FDA-AD42-4D52-8199-2AFCE4AFB98F}" type="pres">
      <dgm:prSet presAssocID="{722E1797-F775-45C5-B839-813489D42284}" presName="horzTwo" presStyleCnt="0"/>
      <dgm:spPr/>
    </dgm:pt>
    <dgm:pt modelId="{A6EA298B-4A3F-49B6-8D51-E07C282E997E}" type="pres">
      <dgm:prSet presAssocID="{3BD99F86-D1D5-44D8-9304-C31A74D08FA5}" presName="vertThree" presStyleCnt="0"/>
      <dgm:spPr/>
    </dgm:pt>
    <dgm:pt modelId="{464BBFBA-C334-4ED8-A208-9C41C34737F4}" type="pres">
      <dgm:prSet presAssocID="{3BD99F86-D1D5-44D8-9304-C31A74D08FA5}" presName="txThree" presStyleLbl="node3" presStyleIdx="0" presStyleCnt="15">
        <dgm:presLayoutVars>
          <dgm:chPref val="3"/>
        </dgm:presLayoutVars>
      </dgm:prSet>
      <dgm:spPr/>
      <dgm:t>
        <a:bodyPr/>
        <a:lstStyle/>
        <a:p>
          <a:endParaRPr lang="zh-CN" altLang="en-US"/>
        </a:p>
      </dgm:t>
    </dgm:pt>
    <dgm:pt modelId="{FC081399-3659-443D-AFEE-BB09A17602E8}" type="pres">
      <dgm:prSet presAssocID="{3BD99F86-D1D5-44D8-9304-C31A74D08FA5}" presName="horzThree" presStyleCnt="0"/>
      <dgm:spPr/>
    </dgm:pt>
    <dgm:pt modelId="{0C2C8367-4B08-466D-9074-8DFB4E90F88D}" type="pres">
      <dgm:prSet presAssocID="{5144A0D2-79A4-4488-82A5-1845004259CE}" presName="sibSpaceThree" presStyleCnt="0"/>
      <dgm:spPr/>
    </dgm:pt>
    <dgm:pt modelId="{F6C84D71-2FFD-4ECB-BF13-4036964BA84C}" type="pres">
      <dgm:prSet presAssocID="{39564FE0-C978-4DCB-BD52-E8ECC04DF047}" presName="vertThree" presStyleCnt="0"/>
      <dgm:spPr/>
    </dgm:pt>
    <dgm:pt modelId="{8F82A943-CC68-427B-8E57-24C816498D43}" type="pres">
      <dgm:prSet presAssocID="{39564FE0-C978-4DCB-BD52-E8ECC04DF047}" presName="txThree" presStyleLbl="node3" presStyleIdx="1" presStyleCnt="15">
        <dgm:presLayoutVars>
          <dgm:chPref val="3"/>
        </dgm:presLayoutVars>
      </dgm:prSet>
      <dgm:spPr/>
      <dgm:t>
        <a:bodyPr/>
        <a:lstStyle/>
        <a:p>
          <a:endParaRPr lang="zh-CN" altLang="en-US"/>
        </a:p>
      </dgm:t>
    </dgm:pt>
    <dgm:pt modelId="{790E1C7D-4F16-4497-AEDF-C5A9A9AC699D}" type="pres">
      <dgm:prSet presAssocID="{39564FE0-C978-4DCB-BD52-E8ECC04DF047}" presName="horzThree" presStyleCnt="0"/>
      <dgm:spPr/>
    </dgm:pt>
    <dgm:pt modelId="{7F1697A7-4CBA-4935-922B-4B5B13832692}" type="pres">
      <dgm:prSet presAssocID="{4125E0CB-C192-482E-A818-4028BF369D79}" presName="sibSpaceThree" presStyleCnt="0"/>
      <dgm:spPr/>
    </dgm:pt>
    <dgm:pt modelId="{B425EFE1-E4A8-4105-815B-A7BA065DC157}" type="pres">
      <dgm:prSet presAssocID="{004EF795-E4BE-490B-A624-B0603C585C11}" presName="vertThree" presStyleCnt="0"/>
      <dgm:spPr/>
    </dgm:pt>
    <dgm:pt modelId="{BBE083FB-704B-45A1-BEEC-12C96BB8823A}" type="pres">
      <dgm:prSet presAssocID="{004EF795-E4BE-490B-A624-B0603C585C11}" presName="txThree" presStyleLbl="node3" presStyleIdx="2" presStyleCnt="15">
        <dgm:presLayoutVars>
          <dgm:chPref val="3"/>
        </dgm:presLayoutVars>
      </dgm:prSet>
      <dgm:spPr/>
      <dgm:t>
        <a:bodyPr/>
        <a:lstStyle/>
        <a:p>
          <a:endParaRPr lang="zh-CN" altLang="en-US"/>
        </a:p>
      </dgm:t>
    </dgm:pt>
    <dgm:pt modelId="{D5640AE5-72A5-4A5A-952C-3A04642F8B6C}" type="pres">
      <dgm:prSet presAssocID="{004EF795-E4BE-490B-A624-B0603C585C11}" presName="horzThree" presStyleCnt="0"/>
      <dgm:spPr/>
    </dgm:pt>
    <dgm:pt modelId="{2667C5B9-F6C0-48BA-A717-C422F0F77E0C}" type="pres">
      <dgm:prSet presAssocID="{797695AA-954C-43AA-A3E0-B2191D399BEA}" presName="sibSpaceThree" presStyleCnt="0"/>
      <dgm:spPr/>
    </dgm:pt>
    <dgm:pt modelId="{F5191C38-2F74-4CAC-BC53-A0DB8951BF14}" type="pres">
      <dgm:prSet presAssocID="{4D355B31-9548-4EFC-A0E3-E0838ABD13DC}" presName="vertThree" presStyleCnt="0"/>
      <dgm:spPr/>
    </dgm:pt>
    <dgm:pt modelId="{E5075A0A-B98D-46E0-B430-E68A5CCC2C15}" type="pres">
      <dgm:prSet presAssocID="{4D355B31-9548-4EFC-A0E3-E0838ABD13DC}" presName="txThree" presStyleLbl="node3" presStyleIdx="3" presStyleCnt="15">
        <dgm:presLayoutVars>
          <dgm:chPref val="3"/>
        </dgm:presLayoutVars>
      </dgm:prSet>
      <dgm:spPr/>
      <dgm:t>
        <a:bodyPr/>
        <a:lstStyle/>
        <a:p>
          <a:endParaRPr lang="zh-CN" altLang="en-US"/>
        </a:p>
      </dgm:t>
    </dgm:pt>
    <dgm:pt modelId="{65D670AF-82B9-427D-AE6F-F9C6806DD234}" type="pres">
      <dgm:prSet presAssocID="{4D355B31-9548-4EFC-A0E3-E0838ABD13DC}" presName="horzThree" presStyleCnt="0"/>
      <dgm:spPr/>
    </dgm:pt>
    <dgm:pt modelId="{D3BC2643-B0A5-42C1-B95E-372E543F7920}" type="pres">
      <dgm:prSet presAssocID="{8787599F-100F-421C-AD85-5D659FA35A9C}" presName="sibSpaceThree" presStyleCnt="0"/>
      <dgm:spPr/>
    </dgm:pt>
    <dgm:pt modelId="{B251109D-DE1F-4681-8FF4-613F53472826}" type="pres">
      <dgm:prSet presAssocID="{0B93E6A7-AFE6-468C-BF58-153D444D1287}" presName="vertThree" presStyleCnt="0"/>
      <dgm:spPr/>
    </dgm:pt>
    <dgm:pt modelId="{C3260258-28D6-4EDC-A8C8-4D330196685C}" type="pres">
      <dgm:prSet presAssocID="{0B93E6A7-AFE6-468C-BF58-153D444D1287}" presName="txThree" presStyleLbl="node3" presStyleIdx="4" presStyleCnt="15">
        <dgm:presLayoutVars>
          <dgm:chPref val="3"/>
        </dgm:presLayoutVars>
      </dgm:prSet>
      <dgm:spPr/>
      <dgm:t>
        <a:bodyPr/>
        <a:lstStyle/>
        <a:p>
          <a:endParaRPr lang="zh-CN" altLang="en-US"/>
        </a:p>
      </dgm:t>
    </dgm:pt>
    <dgm:pt modelId="{EDCBD1C9-CF1F-4DFC-8657-4003D9019248}" type="pres">
      <dgm:prSet presAssocID="{0B93E6A7-AFE6-468C-BF58-153D444D1287}" presName="horzThree" presStyleCnt="0"/>
      <dgm:spPr/>
    </dgm:pt>
    <dgm:pt modelId="{B293ED1B-0E48-40E2-8683-1B90AEC23E55}" type="pres">
      <dgm:prSet presAssocID="{22B24B8E-073D-4616-95CF-40912763A6C6}" presName="sibSpaceThree" presStyleCnt="0"/>
      <dgm:spPr/>
    </dgm:pt>
    <dgm:pt modelId="{2E3F9C97-6A3D-4BA1-8A93-690273C09075}" type="pres">
      <dgm:prSet presAssocID="{3BDA0395-2FE0-40AC-8625-505DBC2624EB}" presName="vertThree" presStyleCnt="0"/>
      <dgm:spPr/>
    </dgm:pt>
    <dgm:pt modelId="{82F78461-193D-4F35-8D99-5995FC7528EB}" type="pres">
      <dgm:prSet presAssocID="{3BDA0395-2FE0-40AC-8625-505DBC2624EB}" presName="txThree" presStyleLbl="node3" presStyleIdx="5" presStyleCnt="15">
        <dgm:presLayoutVars>
          <dgm:chPref val="3"/>
        </dgm:presLayoutVars>
      </dgm:prSet>
      <dgm:spPr/>
      <dgm:t>
        <a:bodyPr/>
        <a:lstStyle/>
        <a:p>
          <a:endParaRPr lang="zh-CN" altLang="en-US"/>
        </a:p>
      </dgm:t>
    </dgm:pt>
    <dgm:pt modelId="{8A46A129-D631-40B3-9A8E-9A6ED99FAF9A}" type="pres">
      <dgm:prSet presAssocID="{3BDA0395-2FE0-40AC-8625-505DBC2624EB}" presName="horzThree" presStyleCnt="0"/>
      <dgm:spPr/>
    </dgm:pt>
    <dgm:pt modelId="{0D96FC0A-0E66-49B8-97E4-0055BF1D6D3A}" type="pres">
      <dgm:prSet presAssocID="{343A1940-B530-4C53-93B6-F2D000D65DF7}" presName="sibSpaceTwo" presStyleCnt="0"/>
      <dgm:spPr/>
    </dgm:pt>
    <dgm:pt modelId="{027A0F36-26B3-486B-B207-0B4DD0792018}" type="pres">
      <dgm:prSet presAssocID="{CF8AA008-F9FC-411F-8206-38A4C52E31CB}" presName="vertTwo" presStyleCnt="0"/>
      <dgm:spPr/>
    </dgm:pt>
    <dgm:pt modelId="{DCF6EE06-1D82-440E-9D4A-307339CD220F}" type="pres">
      <dgm:prSet presAssocID="{CF8AA008-F9FC-411F-8206-38A4C52E31CB}" presName="txTwo" presStyleLbl="node2" presStyleIdx="1" presStyleCnt="3" custScaleY="69080">
        <dgm:presLayoutVars>
          <dgm:chPref val="3"/>
        </dgm:presLayoutVars>
      </dgm:prSet>
      <dgm:spPr/>
      <dgm:t>
        <a:bodyPr/>
        <a:lstStyle/>
        <a:p>
          <a:endParaRPr lang="zh-CN" altLang="en-US"/>
        </a:p>
      </dgm:t>
    </dgm:pt>
    <dgm:pt modelId="{E8887B35-B99C-4A10-B7E9-987146BD2646}" type="pres">
      <dgm:prSet presAssocID="{CF8AA008-F9FC-411F-8206-38A4C52E31CB}" presName="parTransTwo" presStyleCnt="0"/>
      <dgm:spPr/>
    </dgm:pt>
    <dgm:pt modelId="{3DD699EE-50B8-4BCD-B42D-0B9A237818B6}" type="pres">
      <dgm:prSet presAssocID="{CF8AA008-F9FC-411F-8206-38A4C52E31CB}" presName="horzTwo" presStyleCnt="0"/>
      <dgm:spPr/>
    </dgm:pt>
    <dgm:pt modelId="{CEBA5F12-16AC-4319-877B-5B1C073C72B5}" type="pres">
      <dgm:prSet presAssocID="{3E3FB331-2A31-4E95-B41C-2FB62E97E8F1}" presName="vertThree" presStyleCnt="0"/>
      <dgm:spPr/>
    </dgm:pt>
    <dgm:pt modelId="{3ADDD9D0-7240-4F9D-BF80-8547D25D586E}" type="pres">
      <dgm:prSet presAssocID="{3E3FB331-2A31-4E95-B41C-2FB62E97E8F1}" presName="txThree" presStyleLbl="node3" presStyleIdx="6" presStyleCnt="15">
        <dgm:presLayoutVars>
          <dgm:chPref val="3"/>
        </dgm:presLayoutVars>
      </dgm:prSet>
      <dgm:spPr/>
      <dgm:t>
        <a:bodyPr/>
        <a:lstStyle/>
        <a:p>
          <a:endParaRPr lang="zh-CN" altLang="en-US"/>
        </a:p>
      </dgm:t>
    </dgm:pt>
    <dgm:pt modelId="{9587C3C9-5CEA-4B49-B045-D3301DB65E67}" type="pres">
      <dgm:prSet presAssocID="{3E3FB331-2A31-4E95-B41C-2FB62E97E8F1}" presName="horzThree" presStyleCnt="0"/>
      <dgm:spPr/>
    </dgm:pt>
    <dgm:pt modelId="{86C6D630-0440-4533-B74E-4A895DC3C002}" type="pres">
      <dgm:prSet presAssocID="{5079FE1D-4D67-4FDE-A3C8-E55E31DE5CDE}" presName="sibSpaceThree" presStyleCnt="0"/>
      <dgm:spPr/>
    </dgm:pt>
    <dgm:pt modelId="{19C446A2-27A6-4F4D-BA63-2DBAB7738E33}" type="pres">
      <dgm:prSet presAssocID="{3F7010B3-2615-4B36-8102-45C42687C0A1}" presName="vertThree" presStyleCnt="0"/>
      <dgm:spPr/>
    </dgm:pt>
    <dgm:pt modelId="{1F850246-068B-438A-99C2-9FE90B62DA14}" type="pres">
      <dgm:prSet presAssocID="{3F7010B3-2615-4B36-8102-45C42687C0A1}" presName="txThree" presStyleLbl="node3" presStyleIdx="7" presStyleCnt="15">
        <dgm:presLayoutVars>
          <dgm:chPref val="3"/>
        </dgm:presLayoutVars>
      </dgm:prSet>
      <dgm:spPr/>
      <dgm:t>
        <a:bodyPr/>
        <a:lstStyle/>
        <a:p>
          <a:endParaRPr lang="zh-CN" altLang="en-US"/>
        </a:p>
      </dgm:t>
    </dgm:pt>
    <dgm:pt modelId="{9D69CFA9-F6F6-4FA8-AFF1-CD5794ED4D42}" type="pres">
      <dgm:prSet presAssocID="{3F7010B3-2615-4B36-8102-45C42687C0A1}" presName="horzThree" presStyleCnt="0"/>
      <dgm:spPr/>
    </dgm:pt>
    <dgm:pt modelId="{5FBF388F-A6B6-4863-A703-E67F486FCD4D}" type="pres">
      <dgm:prSet presAssocID="{5D26B9E9-F84D-4122-9CEC-70730FEB3614}" presName="sibSpaceThree" presStyleCnt="0"/>
      <dgm:spPr/>
    </dgm:pt>
    <dgm:pt modelId="{9B773458-3FF7-470B-8D2B-003B0B4B6617}" type="pres">
      <dgm:prSet presAssocID="{F74E521B-6706-4CBB-854E-E2C3AD72C793}" presName="vertThree" presStyleCnt="0"/>
      <dgm:spPr/>
    </dgm:pt>
    <dgm:pt modelId="{3655201D-C376-4948-9E4A-BA2494DEE85F}" type="pres">
      <dgm:prSet presAssocID="{F74E521B-6706-4CBB-854E-E2C3AD72C793}" presName="txThree" presStyleLbl="node3" presStyleIdx="8" presStyleCnt="15">
        <dgm:presLayoutVars>
          <dgm:chPref val="3"/>
        </dgm:presLayoutVars>
      </dgm:prSet>
      <dgm:spPr/>
      <dgm:t>
        <a:bodyPr/>
        <a:lstStyle/>
        <a:p>
          <a:endParaRPr lang="zh-CN" altLang="en-US"/>
        </a:p>
      </dgm:t>
    </dgm:pt>
    <dgm:pt modelId="{260CBA20-1412-4A29-80A9-E902734A7864}" type="pres">
      <dgm:prSet presAssocID="{F74E521B-6706-4CBB-854E-E2C3AD72C793}" presName="horzThree" presStyleCnt="0"/>
      <dgm:spPr/>
    </dgm:pt>
    <dgm:pt modelId="{73AB8E34-ED35-42C5-8BCB-1DAC932E45C1}" type="pres">
      <dgm:prSet presAssocID="{1063BA39-A8D4-43EE-B810-E49C736900B1}" presName="sibSpaceThree" presStyleCnt="0"/>
      <dgm:spPr/>
    </dgm:pt>
    <dgm:pt modelId="{6888A558-E30D-4F44-BBDA-C02EBC94858F}" type="pres">
      <dgm:prSet presAssocID="{EB3DCF0C-4C37-4504-BD01-3BE0439345FF}" presName="vertThree" presStyleCnt="0"/>
      <dgm:spPr/>
    </dgm:pt>
    <dgm:pt modelId="{8442AF01-A436-4062-8E24-0799C25AC556}" type="pres">
      <dgm:prSet presAssocID="{EB3DCF0C-4C37-4504-BD01-3BE0439345FF}" presName="txThree" presStyleLbl="node3" presStyleIdx="9" presStyleCnt="15">
        <dgm:presLayoutVars>
          <dgm:chPref val="3"/>
        </dgm:presLayoutVars>
      </dgm:prSet>
      <dgm:spPr/>
      <dgm:t>
        <a:bodyPr/>
        <a:lstStyle/>
        <a:p>
          <a:endParaRPr lang="zh-CN" altLang="en-US"/>
        </a:p>
      </dgm:t>
    </dgm:pt>
    <dgm:pt modelId="{8A266894-B0ED-4BE4-8185-D1698232464F}" type="pres">
      <dgm:prSet presAssocID="{EB3DCF0C-4C37-4504-BD01-3BE0439345FF}" presName="horzThree" presStyleCnt="0"/>
      <dgm:spPr/>
    </dgm:pt>
    <dgm:pt modelId="{8EA9D15A-D304-4A2A-A5CE-A7416AD1D569}" type="pres">
      <dgm:prSet presAssocID="{8E3C3640-8325-4C8A-AD12-534D6A1F84D2}" presName="sibSpaceTwo" presStyleCnt="0"/>
      <dgm:spPr/>
    </dgm:pt>
    <dgm:pt modelId="{4C3C1B01-B979-4C47-BB4C-5CBA45A07780}" type="pres">
      <dgm:prSet presAssocID="{D75390A5-F810-465E-8C98-C877B3AC2FE8}" presName="vertTwo" presStyleCnt="0"/>
      <dgm:spPr/>
    </dgm:pt>
    <dgm:pt modelId="{15950EFD-A16E-4A53-A0E6-AD7BD6C86C34}" type="pres">
      <dgm:prSet presAssocID="{D75390A5-F810-465E-8C98-C877B3AC2FE8}" presName="txTwo" presStyleLbl="node2" presStyleIdx="2" presStyleCnt="3" custScaleY="67277">
        <dgm:presLayoutVars>
          <dgm:chPref val="3"/>
        </dgm:presLayoutVars>
      </dgm:prSet>
      <dgm:spPr/>
      <dgm:t>
        <a:bodyPr/>
        <a:lstStyle/>
        <a:p>
          <a:endParaRPr lang="zh-CN" altLang="en-US"/>
        </a:p>
      </dgm:t>
    </dgm:pt>
    <dgm:pt modelId="{0D284667-3739-4FAD-843B-F5094A910C74}" type="pres">
      <dgm:prSet presAssocID="{D75390A5-F810-465E-8C98-C877B3AC2FE8}" presName="parTransTwo" presStyleCnt="0"/>
      <dgm:spPr/>
    </dgm:pt>
    <dgm:pt modelId="{AFE8AEE5-1E4D-41BC-9FB4-A2537B853BCE}" type="pres">
      <dgm:prSet presAssocID="{D75390A5-F810-465E-8C98-C877B3AC2FE8}" presName="horzTwo" presStyleCnt="0"/>
      <dgm:spPr/>
    </dgm:pt>
    <dgm:pt modelId="{8B0870D9-2CBF-432F-913D-32DA56A5FE7F}" type="pres">
      <dgm:prSet presAssocID="{509B102D-B7A1-460A-B287-D16E2C72FD47}" presName="vertThree" presStyleCnt="0"/>
      <dgm:spPr/>
    </dgm:pt>
    <dgm:pt modelId="{31ED99A4-0874-4336-A836-41978FBA1EAA}" type="pres">
      <dgm:prSet presAssocID="{509B102D-B7A1-460A-B287-D16E2C72FD47}" presName="txThree" presStyleLbl="node3" presStyleIdx="10" presStyleCnt="15">
        <dgm:presLayoutVars>
          <dgm:chPref val="3"/>
        </dgm:presLayoutVars>
      </dgm:prSet>
      <dgm:spPr/>
      <dgm:t>
        <a:bodyPr/>
        <a:lstStyle/>
        <a:p>
          <a:endParaRPr lang="zh-CN" altLang="en-US"/>
        </a:p>
      </dgm:t>
    </dgm:pt>
    <dgm:pt modelId="{990370CD-DE77-4582-B805-929D9FD3EC10}" type="pres">
      <dgm:prSet presAssocID="{509B102D-B7A1-460A-B287-D16E2C72FD47}" presName="horzThree" presStyleCnt="0"/>
      <dgm:spPr/>
    </dgm:pt>
    <dgm:pt modelId="{F317012D-DCE7-44B1-8437-8AAF67F599D6}" type="pres">
      <dgm:prSet presAssocID="{46A1F795-A9E0-429B-8794-6DD1E47F73F8}" presName="sibSpaceThree" presStyleCnt="0"/>
      <dgm:spPr/>
    </dgm:pt>
    <dgm:pt modelId="{09DAF5BA-74E8-4BBA-80B5-4E8749C0955E}" type="pres">
      <dgm:prSet presAssocID="{65F93F84-61E7-4830-AED5-5DA3D03E842C}" presName="vertThree" presStyleCnt="0"/>
      <dgm:spPr/>
    </dgm:pt>
    <dgm:pt modelId="{BAFB4B61-B5A0-4E1D-93C4-31D5724EFD37}" type="pres">
      <dgm:prSet presAssocID="{65F93F84-61E7-4830-AED5-5DA3D03E842C}" presName="txThree" presStyleLbl="node3" presStyleIdx="11" presStyleCnt="15">
        <dgm:presLayoutVars>
          <dgm:chPref val="3"/>
        </dgm:presLayoutVars>
      </dgm:prSet>
      <dgm:spPr/>
      <dgm:t>
        <a:bodyPr/>
        <a:lstStyle/>
        <a:p>
          <a:endParaRPr lang="zh-CN" altLang="en-US"/>
        </a:p>
      </dgm:t>
    </dgm:pt>
    <dgm:pt modelId="{C8F9641B-0F26-4906-81E1-161323278554}" type="pres">
      <dgm:prSet presAssocID="{65F93F84-61E7-4830-AED5-5DA3D03E842C}" presName="horzThree" presStyleCnt="0"/>
      <dgm:spPr/>
    </dgm:pt>
    <dgm:pt modelId="{3F09D650-F9EB-47C0-876A-A9EB56AC247A}" type="pres">
      <dgm:prSet presAssocID="{FB8A9450-21E8-4824-8A3C-89C23F1DA665}" presName="sibSpaceThree" presStyleCnt="0"/>
      <dgm:spPr/>
    </dgm:pt>
    <dgm:pt modelId="{04E6EF00-517B-4F84-8F49-51B279F48007}" type="pres">
      <dgm:prSet presAssocID="{828F5A6F-C415-41A8-90ED-1A1BE5322445}" presName="vertThree" presStyleCnt="0"/>
      <dgm:spPr/>
    </dgm:pt>
    <dgm:pt modelId="{EB6EA7C9-4483-4666-9923-D22FE6512209}" type="pres">
      <dgm:prSet presAssocID="{828F5A6F-C415-41A8-90ED-1A1BE5322445}" presName="txThree" presStyleLbl="node3" presStyleIdx="12" presStyleCnt="15">
        <dgm:presLayoutVars>
          <dgm:chPref val="3"/>
        </dgm:presLayoutVars>
      </dgm:prSet>
      <dgm:spPr/>
      <dgm:t>
        <a:bodyPr/>
        <a:lstStyle/>
        <a:p>
          <a:endParaRPr lang="zh-CN" altLang="en-US"/>
        </a:p>
      </dgm:t>
    </dgm:pt>
    <dgm:pt modelId="{25C57245-CB93-4DBB-8DEC-CBA9B09DC5AF}" type="pres">
      <dgm:prSet presAssocID="{828F5A6F-C415-41A8-90ED-1A1BE5322445}" presName="horzThree" presStyleCnt="0"/>
      <dgm:spPr/>
    </dgm:pt>
    <dgm:pt modelId="{D80B2FC7-1BFF-4BDA-B873-E87B4F39CA42}" type="pres">
      <dgm:prSet presAssocID="{A5484122-6DBA-4E1C-A0B4-D2C3B09A8D49}" presName="sibSpaceThree" presStyleCnt="0"/>
      <dgm:spPr/>
    </dgm:pt>
    <dgm:pt modelId="{44131174-95D6-4F9E-B3C0-5A147BB530CE}" type="pres">
      <dgm:prSet presAssocID="{CD61CF9B-5B2F-4E14-A680-EC83813C1F1F}" presName="vertThree" presStyleCnt="0"/>
      <dgm:spPr/>
    </dgm:pt>
    <dgm:pt modelId="{EED99336-69A3-49F1-A114-95B005F429BD}" type="pres">
      <dgm:prSet presAssocID="{CD61CF9B-5B2F-4E14-A680-EC83813C1F1F}" presName="txThree" presStyleLbl="node3" presStyleIdx="13" presStyleCnt="15">
        <dgm:presLayoutVars>
          <dgm:chPref val="3"/>
        </dgm:presLayoutVars>
      </dgm:prSet>
      <dgm:spPr/>
      <dgm:t>
        <a:bodyPr/>
        <a:lstStyle/>
        <a:p>
          <a:endParaRPr lang="zh-CN" altLang="en-US"/>
        </a:p>
      </dgm:t>
    </dgm:pt>
    <dgm:pt modelId="{E3F74838-1060-4E67-914E-259C2EC31A22}" type="pres">
      <dgm:prSet presAssocID="{CD61CF9B-5B2F-4E14-A680-EC83813C1F1F}" presName="horzThree" presStyleCnt="0"/>
      <dgm:spPr/>
    </dgm:pt>
    <dgm:pt modelId="{8D3C551A-589A-4417-B843-81D99EE1B234}" type="pres">
      <dgm:prSet presAssocID="{FCD4B21D-309A-4AEE-A000-A349283F4042}" presName="sibSpaceThree" presStyleCnt="0"/>
      <dgm:spPr/>
    </dgm:pt>
    <dgm:pt modelId="{2EAA9A08-98D3-4DB0-92D0-9D6971FFDF1B}" type="pres">
      <dgm:prSet presAssocID="{FE3F73DB-C2EF-4F9B-9656-370D42B26ADE}" presName="vertThree" presStyleCnt="0"/>
      <dgm:spPr/>
    </dgm:pt>
    <dgm:pt modelId="{94095E92-30F8-4AB1-9960-143E5F9B06E4}" type="pres">
      <dgm:prSet presAssocID="{FE3F73DB-C2EF-4F9B-9656-370D42B26ADE}" presName="txThree" presStyleLbl="node3" presStyleIdx="14" presStyleCnt="15">
        <dgm:presLayoutVars>
          <dgm:chPref val="3"/>
        </dgm:presLayoutVars>
      </dgm:prSet>
      <dgm:spPr/>
      <dgm:t>
        <a:bodyPr/>
        <a:lstStyle/>
        <a:p>
          <a:endParaRPr lang="zh-CN" altLang="en-US"/>
        </a:p>
      </dgm:t>
    </dgm:pt>
    <dgm:pt modelId="{3EF9FB09-0C49-4654-9E19-2EF3CF53D58F}" type="pres">
      <dgm:prSet presAssocID="{FE3F73DB-C2EF-4F9B-9656-370D42B26ADE}" presName="horzThree" presStyleCnt="0"/>
      <dgm:spPr/>
    </dgm:pt>
  </dgm:ptLst>
  <dgm:cxnLst>
    <dgm:cxn modelId="{8AD5E85A-925D-438D-930F-5859B617758F}" type="presOf" srcId="{FE3F73DB-C2EF-4F9B-9656-370D42B26ADE}" destId="{94095E92-30F8-4AB1-9960-143E5F9B06E4}" srcOrd="0" destOrd="0" presId="urn:microsoft.com/office/officeart/2005/8/layout/hierarchy4"/>
    <dgm:cxn modelId="{71FC452B-95AA-4D6F-87CC-831FCE521C12}" srcId="{63709A40-6370-4029-B41E-D761B4B94780}" destId="{722E1797-F775-45C5-B839-813489D42284}" srcOrd="0" destOrd="0" parTransId="{03E23856-715A-45B8-825D-F17FFC620F33}" sibTransId="{343A1940-B530-4C53-93B6-F2D000D65DF7}"/>
    <dgm:cxn modelId="{D3C6C453-2D5E-4A03-806B-2290E9478A3D}" type="presOf" srcId="{63709A40-6370-4029-B41E-D761B4B94780}" destId="{AB02F2CE-BF30-4E58-98C0-DF8C1B417919}" srcOrd="0" destOrd="0" presId="urn:microsoft.com/office/officeart/2005/8/layout/hierarchy4"/>
    <dgm:cxn modelId="{9C9306A6-34E2-47EF-A381-45A8B3C79FDF}" srcId="{722E1797-F775-45C5-B839-813489D42284}" destId="{3BDA0395-2FE0-40AC-8625-505DBC2624EB}" srcOrd="5" destOrd="0" parTransId="{857839B7-99E1-4553-B8B4-1D37E6EC5888}" sibTransId="{E00FE6F9-3F7B-40BF-A675-1C772EE7A080}"/>
    <dgm:cxn modelId="{D0BA7AD4-B99C-4879-A60E-764B9C95B239}" srcId="{722E1797-F775-45C5-B839-813489D42284}" destId="{3BD99F86-D1D5-44D8-9304-C31A74D08FA5}" srcOrd="0" destOrd="0" parTransId="{E8182477-1BE4-4E16-8BF5-3060FB37A9CE}" sibTransId="{5144A0D2-79A4-4488-82A5-1845004259CE}"/>
    <dgm:cxn modelId="{C6136EC4-C396-4AA9-8B1C-9B9252DC37DC}" type="presOf" srcId="{828F5A6F-C415-41A8-90ED-1A1BE5322445}" destId="{EB6EA7C9-4483-4666-9923-D22FE6512209}" srcOrd="0" destOrd="0" presId="urn:microsoft.com/office/officeart/2005/8/layout/hierarchy4"/>
    <dgm:cxn modelId="{1DD8AED8-8F4A-4E10-9CE4-5BCC1E8BD7A7}" type="presOf" srcId="{3BD99F86-D1D5-44D8-9304-C31A74D08FA5}" destId="{464BBFBA-C334-4ED8-A208-9C41C34737F4}" srcOrd="0" destOrd="0" presId="urn:microsoft.com/office/officeart/2005/8/layout/hierarchy4"/>
    <dgm:cxn modelId="{60CB7200-4472-45C8-8443-54937DE47C07}" srcId="{63709A40-6370-4029-B41E-D761B4B94780}" destId="{CF8AA008-F9FC-411F-8206-38A4C52E31CB}" srcOrd="1" destOrd="0" parTransId="{00B74F1A-B31F-4488-8331-20BEC2F4955A}" sibTransId="{8E3C3640-8325-4C8A-AD12-534D6A1F84D2}"/>
    <dgm:cxn modelId="{0B5F9517-E515-4A78-B741-5EAB376F4DC4}" type="presOf" srcId="{509B102D-B7A1-460A-B287-D16E2C72FD47}" destId="{31ED99A4-0874-4336-A836-41978FBA1EAA}" srcOrd="0" destOrd="0" presId="urn:microsoft.com/office/officeart/2005/8/layout/hierarchy4"/>
    <dgm:cxn modelId="{D76E4E9A-063B-4703-8683-C84BDA0E955D}" srcId="{D75390A5-F810-465E-8C98-C877B3AC2FE8}" destId="{828F5A6F-C415-41A8-90ED-1A1BE5322445}" srcOrd="2" destOrd="0" parTransId="{06F98F15-9D64-429C-AE67-E5EEF316860A}" sibTransId="{A5484122-6DBA-4E1C-A0B4-D2C3B09A8D49}"/>
    <dgm:cxn modelId="{DB5A9F06-376B-490E-8D47-0BEA84E8DC52}" srcId="{63709A40-6370-4029-B41E-D761B4B94780}" destId="{D75390A5-F810-465E-8C98-C877B3AC2FE8}" srcOrd="2" destOrd="0" parTransId="{93DB6113-56B9-4919-B4A8-1594477755BC}" sibTransId="{CC06F732-28FD-4DDF-B2B4-799A9D27E26C}"/>
    <dgm:cxn modelId="{140B660F-C40B-49CC-8880-8EB37C4A255C}" type="presOf" srcId="{F6E77A1B-2162-4989-A14A-E8DF24A9E3E8}" destId="{03C00F5B-7C6D-4D2C-97F9-1B5DB88F3023}" srcOrd="0" destOrd="0" presId="urn:microsoft.com/office/officeart/2005/8/layout/hierarchy4"/>
    <dgm:cxn modelId="{BCEF2CED-70D8-4DCD-B1AE-F4A9A67E1324}" srcId="{CF8AA008-F9FC-411F-8206-38A4C52E31CB}" destId="{3E3FB331-2A31-4E95-B41C-2FB62E97E8F1}" srcOrd="0" destOrd="0" parTransId="{9106A5CF-3898-4C6E-B26A-0E86C6E78C5A}" sibTransId="{5079FE1D-4D67-4FDE-A3C8-E55E31DE5CDE}"/>
    <dgm:cxn modelId="{AD75210D-DA5D-4EBF-B6F0-DC0D26ED1B17}" type="presOf" srcId="{3E3FB331-2A31-4E95-B41C-2FB62E97E8F1}" destId="{3ADDD9D0-7240-4F9D-BF80-8547D25D586E}" srcOrd="0" destOrd="0" presId="urn:microsoft.com/office/officeart/2005/8/layout/hierarchy4"/>
    <dgm:cxn modelId="{85A05F17-4B2F-4B67-BB7D-C289B8C0D8D8}" type="presOf" srcId="{CF8AA008-F9FC-411F-8206-38A4C52E31CB}" destId="{DCF6EE06-1D82-440E-9D4A-307339CD220F}" srcOrd="0" destOrd="0" presId="urn:microsoft.com/office/officeart/2005/8/layout/hierarchy4"/>
    <dgm:cxn modelId="{538ECE68-31FD-453C-B76F-703BEB270D1E}" srcId="{D75390A5-F810-465E-8C98-C877B3AC2FE8}" destId="{CD61CF9B-5B2F-4E14-A680-EC83813C1F1F}" srcOrd="3" destOrd="0" parTransId="{C0C83943-7004-4C89-8A02-C2714D1FA36C}" sibTransId="{FCD4B21D-309A-4AEE-A000-A349283F4042}"/>
    <dgm:cxn modelId="{6DC8FE7B-2AFD-4667-8127-D357F18D6FA1}" srcId="{CF8AA008-F9FC-411F-8206-38A4C52E31CB}" destId="{3F7010B3-2615-4B36-8102-45C42687C0A1}" srcOrd="1" destOrd="0" parTransId="{CA82AA27-ECE3-4104-B330-E2772B6F5397}" sibTransId="{5D26B9E9-F84D-4122-9CEC-70730FEB3614}"/>
    <dgm:cxn modelId="{4961FE75-ACC7-4D4A-B4B3-A8D753B79236}" type="presOf" srcId="{3BDA0395-2FE0-40AC-8625-505DBC2624EB}" destId="{82F78461-193D-4F35-8D99-5995FC7528EB}" srcOrd="0" destOrd="0" presId="urn:microsoft.com/office/officeart/2005/8/layout/hierarchy4"/>
    <dgm:cxn modelId="{93F5077B-1585-47A3-A405-112D36330020}" srcId="{D75390A5-F810-465E-8C98-C877B3AC2FE8}" destId="{65F93F84-61E7-4830-AED5-5DA3D03E842C}" srcOrd="1" destOrd="0" parTransId="{7BCD2727-F313-4D8C-BAC4-D900CDC7F31D}" sibTransId="{FB8A9450-21E8-4824-8A3C-89C23F1DA665}"/>
    <dgm:cxn modelId="{E5C5817C-7B3F-4E31-82C2-353ECEFCE249}" type="presOf" srcId="{3F7010B3-2615-4B36-8102-45C42687C0A1}" destId="{1F850246-068B-438A-99C2-9FE90B62DA14}" srcOrd="0" destOrd="0" presId="urn:microsoft.com/office/officeart/2005/8/layout/hierarchy4"/>
    <dgm:cxn modelId="{56FB0C80-8A4F-49CD-8DDD-CCC282312CA8}" srcId="{722E1797-F775-45C5-B839-813489D42284}" destId="{004EF795-E4BE-490B-A624-B0603C585C11}" srcOrd="2" destOrd="0" parTransId="{E5453333-6062-43EB-8876-A6AC0F4EC9B4}" sibTransId="{797695AA-954C-43AA-A3E0-B2191D399BEA}"/>
    <dgm:cxn modelId="{D750A458-ABEB-46EC-AA78-CEF0E2627387}" type="presOf" srcId="{F74E521B-6706-4CBB-854E-E2C3AD72C793}" destId="{3655201D-C376-4948-9E4A-BA2494DEE85F}" srcOrd="0" destOrd="0" presId="urn:microsoft.com/office/officeart/2005/8/layout/hierarchy4"/>
    <dgm:cxn modelId="{B904F154-CCFB-4671-8939-4E55C319D351}" srcId="{D75390A5-F810-465E-8C98-C877B3AC2FE8}" destId="{509B102D-B7A1-460A-B287-D16E2C72FD47}" srcOrd="0" destOrd="0" parTransId="{EB746D78-A270-4558-9182-72BF3DCCC467}" sibTransId="{46A1F795-A9E0-429B-8794-6DD1E47F73F8}"/>
    <dgm:cxn modelId="{8A767201-AF89-4A2C-BFD3-63250C08F3AE}" srcId="{CF8AA008-F9FC-411F-8206-38A4C52E31CB}" destId="{F74E521B-6706-4CBB-854E-E2C3AD72C793}" srcOrd="2" destOrd="0" parTransId="{C336A4CA-E6EA-4AA8-AF49-185C781EEB26}" sibTransId="{1063BA39-A8D4-43EE-B810-E49C736900B1}"/>
    <dgm:cxn modelId="{4A02E1BE-5941-40A8-AD1E-973F9473EE8B}" type="presOf" srcId="{722E1797-F775-45C5-B839-813489D42284}" destId="{1D594778-CC05-4D9D-8A5C-38DB154F8B62}" srcOrd="0" destOrd="0" presId="urn:microsoft.com/office/officeart/2005/8/layout/hierarchy4"/>
    <dgm:cxn modelId="{78136FBA-E8F0-4730-BA97-CE5D372A7D69}" type="presOf" srcId="{CD61CF9B-5B2F-4E14-A680-EC83813C1F1F}" destId="{EED99336-69A3-49F1-A114-95B005F429BD}" srcOrd="0" destOrd="0" presId="urn:microsoft.com/office/officeart/2005/8/layout/hierarchy4"/>
    <dgm:cxn modelId="{B406545A-CF87-4B5E-A44B-F2D461F1340D}" type="presOf" srcId="{65F93F84-61E7-4830-AED5-5DA3D03E842C}" destId="{BAFB4B61-B5A0-4E1D-93C4-31D5724EFD37}" srcOrd="0" destOrd="0" presId="urn:microsoft.com/office/officeart/2005/8/layout/hierarchy4"/>
    <dgm:cxn modelId="{6918D895-8697-4FA6-AE9A-C73A9988F6F4}" type="presOf" srcId="{EB3DCF0C-4C37-4504-BD01-3BE0439345FF}" destId="{8442AF01-A436-4062-8E24-0799C25AC556}" srcOrd="0" destOrd="0" presId="urn:microsoft.com/office/officeart/2005/8/layout/hierarchy4"/>
    <dgm:cxn modelId="{C432C8AD-A562-4AAF-901E-2D84A7819231}" srcId="{722E1797-F775-45C5-B839-813489D42284}" destId="{39564FE0-C978-4DCB-BD52-E8ECC04DF047}" srcOrd="1" destOrd="0" parTransId="{A2D70E35-55E5-4D47-BD58-9BE36DB75EF6}" sibTransId="{4125E0CB-C192-482E-A818-4028BF369D79}"/>
    <dgm:cxn modelId="{7D395921-7330-4C59-8922-A0030520BD15}" srcId="{CF8AA008-F9FC-411F-8206-38A4C52E31CB}" destId="{EB3DCF0C-4C37-4504-BD01-3BE0439345FF}" srcOrd="3" destOrd="0" parTransId="{0A08A871-E5BA-4DAE-BF09-26A6067C72E7}" sibTransId="{9D8E9380-241F-477F-B4EB-A7F80B984C9A}"/>
    <dgm:cxn modelId="{05B34EB3-9C89-443A-AF1E-B8E569304ACC}" srcId="{D75390A5-F810-465E-8C98-C877B3AC2FE8}" destId="{FE3F73DB-C2EF-4F9B-9656-370D42B26ADE}" srcOrd="4" destOrd="0" parTransId="{66915A3F-D00B-4999-B0E4-289C325EE2A5}" sibTransId="{F2E6CBB4-4E60-486E-ACB3-E39C446DC4E4}"/>
    <dgm:cxn modelId="{15A8F3B1-FDB8-4C8F-BDE9-2EA654B7E1DD}" type="presOf" srcId="{004EF795-E4BE-490B-A624-B0603C585C11}" destId="{BBE083FB-704B-45A1-BEEC-12C96BB8823A}" srcOrd="0" destOrd="0" presId="urn:microsoft.com/office/officeart/2005/8/layout/hierarchy4"/>
    <dgm:cxn modelId="{6AEF4507-AB5B-4AEB-8F32-CB2430958D66}" type="presOf" srcId="{D75390A5-F810-465E-8C98-C877B3AC2FE8}" destId="{15950EFD-A16E-4A53-A0E6-AD7BD6C86C34}" srcOrd="0" destOrd="0" presId="urn:microsoft.com/office/officeart/2005/8/layout/hierarchy4"/>
    <dgm:cxn modelId="{2663690A-732D-40FD-8A20-5B030ADAD9C2}" srcId="{722E1797-F775-45C5-B839-813489D42284}" destId="{0B93E6A7-AFE6-468C-BF58-153D444D1287}" srcOrd="4" destOrd="0" parTransId="{5432991A-390D-4814-AB8D-0AF2D21C0FDF}" sibTransId="{22B24B8E-073D-4616-95CF-40912763A6C6}"/>
    <dgm:cxn modelId="{1532E414-A2FE-41B8-A064-473BAC904B23}" type="presOf" srcId="{4D355B31-9548-4EFC-A0E3-E0838ABD13DC}" destId="{E5075A0A-B98D-46E0-B430-E68A5CCC2C15}" srcOrd="0" destOrd="0" presId="urn:microsoft.com/office/officeart/2005/8/layout/hierarchy4"/>
    <dgm:cxn modelId="{8A08B2B5-E9BD-4CC0-906D-A4F9088AD3B8}" type="presOf" srcId="{39564FE0-C978-4DCB-BD52-E8ECC04DF047}" destId="{8F82A943-CC68-427B-8E57-24C816498D43}" srcOrd="0" destOrd="0" presId="urn:microsoft.com/office/officeart/2005/8/layout/hierarchy4"/>
    <dgm:cxn modelId="{3131BC75-5110-4607-8ADB-818727AD2725}" srcId="{722E1797-F775-45C5-B839-813489D42284}" destId="{4D355B31-9548-4EFC-A0E3-E0838ABD13DC}" srcOrd="3" destOrd="0" parTransId="{208A6527-9F10-49B9-B7D3-AEE3E1C1F778}" sibTransId="{8787599F-100F-421C-AD85-5D659FA35A9C}"/>
    <dgm:cxn modelId="{E6E4A0F5-18F5-4198-B322-A9306284580A}" srcId="{F6E77A1B-2162-4989-A14A-E8DF24A9E3E8}" destId="{63709A40-6370-4029-B41E-D761B4B94780}" srcOrd="0" destOrd="0" parTransId="{6E90ED91-0AE2-4FE3-9BE9-3A980B446E47}" sibTransId="{A61A2714-B98C-4EF1-9E23-316AA4A573A0}"/>
    <dgm:cxn modelId="{BE5ED413-40DF-4E77-9A5B-5D1E4A36DCB2}" type="presOf" srcId="{0B93E6A7-AFE6-468C-BF58-153D444D1287}" destId="{C3260258-28D6-4EDC-A8C8-4D330196685C}" srcOrd="0" destOrd="0" presId="urn:microsoft.com/office/officeart/2005/8/layout/hierarchy4"/>
    <dgm:cxn modelId="{CB57A582-1576-4FE1-8252-8AECF7AFC45F}" type="presParOf" srcId="{03C00F5B-7C6D-4D2C-97F9-1B5DB88F3023}" destId="{E5702FF7-581C-47BE-B34A-27E8E4954DFD}" srcOrd="0" destOrd="0" presId="urn:microsoft.com/office/officeart/2005/8/layout/hierarchy4"/>
    <dgm:cxn modelId="{0A15EE34-BD4D-4C07-A75A-4326BF9493BA}" type="presParOf" srcId="{E5702FF7-581C-47BE-B34A-27E8E4954DFD}" destId="{AB02F2CE-BF30-4E58-98C0-DF8C1B417919}" srcOrd="0" destOrd="0" presId="urn:microsoft.com/office/officeart/2005/8/layout/hierarchy4"/>
    <dgm:cxn modelId="{DD51487B-43BF-492C-85EA-EB0179DB9B71}" type="presParOf" srcId="{E5702FF7-581C-47BE-B34A-27E8E4954DFD}" destId="{F7EC3404-FE34-426A-B51B-B9F08352A428}" srcOrd="1" destOrd="0" presId="urn:microsoft.com/office/officeart/2005/8/layout/hierarchy4"/>
    <dgm:cxn modelId="{2E028023-063C-467D-9B32-0EC5F9E2229C}" type="presParOf" srcId="{E5702FF7-581C-47BE-B34A-27E8E4954DFD}" destId="{DC482C9C-E052-4A74-BD27-C8B7DE4334CC}" srcOrd="2" destOrd="0" presId="urn:microsoft.com/office/officeart/2005/8/layout/hierarchy4"/>
    <dgm:cxn modelId="{395F04A0-36CE-4C39-8E3C-D49A6B578626}" type="presParOf" srcId="{DC482C9C-E052-4A74-BD27-C8B7DE4334CC}" destId="{D7C33984-249B-4AB2-A7CA-809F5414D073}" srcOrd="0" destOrd="0" presId="urn:microsoft.com/office/officeart/2005/8/layout/hierarchy4"/>
    <dgm:cxn modelId="{46A9CBD9-A187-4D6E-9C34-5C1DE178FD1D}" type="presParOf" srcId="{D7C33984-249B-4AB2-A7CA-809F5414D073}" destId="{1D594778-CC05-4D9D-8A5C-38DB154F8B62}" srcOrd="0" destOrd="0" presId="urn:microsoft.com/office/officeart/2005/8/layout/hierarchy4"/>
    <dgm:cxn modelId="{E0481334-7A6A-471E-8A83-E0EF72DDD551}" type="presParOf" srcId="{D7C33984-249B-4AB2-A7CA-809F5414D073}" destId="{A238AF4C-9BAC-4F6F-8A65-87FE34941424}" srcOrd="1" destOrd="0" presId="urn:microsoft.com/office/officeart/2005/8/layout/hierarchy4"/>
    <dgm:cxn modelId="{99BB831D-A562-4820-94DC-5288F229C612}" type="presParOf" srcId="{D7C33984-249B-4AB2-A7CA-809F5414D073}" destId="{FA987FDA-AD42-4D52-8199-2AFCE4AFB98F}" srcOrd="2" destOrd="0" presId="urn:microsoft.com/office/officeart/2005/8/layout/hierarchy4"/>
    <dgm:cxn modelId="{E19F16EE-B16F-4C70-9920-6D14A1ECA2CF}" type="presParOf" srcId="{FA987FDA-AD42-4D52-8199-2AFCE4AFB98F}" destId="{A6EA298B-4A3F-49B6-8D51-E07C282E997E}" srcOrd="0" destOrd="0" presId="urn:microsoft.com/office/officeart/2005/8/layout/hierarchy4"/>
    <dgm:cxn modelId="{6C1BB78B-424B-4289-9038-3E8FBA40A0AC}" type="presParOf" srcId="{A6EA298B-4A3F-49B6-8D51-E07C282E997E}" destId="{464BBFBA-C334-4ED8-A208-9C41C34737F4}" srcOrd="0" destOrd="0" presId="urn:microsoft.com/office/officeart/2005/8/layout/hierarchy4"/>
    <dgm:cxn modelId="{8ED33901-124F-4796-B9B9-BAD592751124}" type="presParOf" srcId="{A6EA298B-4A3F-49B6-8D51-E07C282E997E}" destId="{FC081399-3659-443D-AFEE-BB09A17602E8}" srcOrd="1" destOrd="0" presId="urn:microsoft.com/office/officeart/2005/8/layout/hierarchy4"/>
    <dgm:cxn modelId="{1A55BB10-0E26-4C71-B001-C975C48529BF}" type="presParOf" srcId="{FA987FDA-AD42-4D52-8199-2AFCE4AFB98F}" destId="{0C2C8367-4B08-466D-9074-8DFB4E90F88D}" srcOrd="1" destOrd="0" presId="urn:microsoft.com/office/officeart/2005/8/layout/hierarchy4"/>
    <dgm:cxn modelId="{50E4C96D-91DA-4DAA-90EE-C9AE570FD742}" type="presParOf" srcId="{FA987FDA-AD42-4D52-8199-2AFCE4AFB98F}" destId="{F6C84D71-2FFD-4ECB-BF13-4036964BA84C}" srcOrd="2" destOrd="0" presId="urn:microsoft.com/office/officeart/2005/8/layout/hierarchy4"/>
    <dgm:cxn modelId="{C05CD21F-10E5-4A5B-A012-D06719B1028E}" type="presParOf" srcId="{F6C84D71-2FFD-4ECB-BF13-4036964BA84C}" destId="{8F82A943-CC68-427B-8E57-24C816498D43}" srcOrd="0" destOrd="0" presId="urn:microsoft.com/office/officeart/2005/8/layout/hierarchy4"/>
    <dgm:cxn modelId="{6204DE5C-3552-439C-BD63-2FB534215D94}" type="presParOf" srcId="{F6C84D71-2FFD-4ECB-BF13-4036964BA84C}" destId="{790E1C7D-4F16-4497-AEDF-C5A9A9AC699D}" srcOrd="1" destOrd="0" presId="urn:microsoft.com/office/officeart/2005/8/layout/hierarchy4"/>
    <dgm:cxn modelId="{B6DE7357-6CFD-43E2-ABC4-332D2D7FCA57}" type="presParOf" srcId="{FA987FDA-AD42-4D52-8199-2AFCE4AFB98F}" destId="{7F1697A7-4CBA-4935-922B-4B5B13832692}" srcOrd="3" destOrd="0" presId="urn:microsoft.com/office/officeart/2005/8/layout/hierarchy4"/>
    <dgm:cxn modelId="{1658E5D5-5C04-438D-A819-F977A12639D9}" type="presParOf" srcId="{FA987FDA-AD42-4D52-8199-2AFCE4AFB98F}" destId="{B425EFE1-E4A8-4105-815B-A7BA065DC157}" srcOrd="4" destOrd="0" presId="urn:microsoft.com/office/officeart/2005/8/layout/hierarchy4"/>
    <dgm:cxn modelId="{7D61435D-E8A2-4F24-BB2A-797FD750AAED}" type="presParOf" srcId="{B425EFE1-E4A8-4105-815B-A7BA065DC157}" destId="{BBE083FB-704B-45A1-BEEC-12C96BB8823A}" srcOrd="0" destOrd="0" presId="urn:microsoft.com/office/officeart/2005/8/layout/hierarchy4"/>
    <dgm:cxn modelId="{33C65462-9B3F-436C-B4C0-7D5ECAE37CE2}" type="presParOf" srcId="{B425EFE1-E4A8-4105-815B-A7BA065DC157}" destId="{D5640AE5-72A5-4A5A-952C-3A04642F8B6C}" srcOrd="1" destOrd="0" presId="urn:microsoft.com/office/officeart/2005/8/layout/hierarchy4"/>
    <dgm:cxn modelId="{6507AE4E-BC94-4FA8-A6BE-C57D85AA270B}" type="presParOf" srcId="{FA987FDA-AD42-4D52-8199-2AFCE4AFB98F}" destId="{2667C5B9-F6C0-48BA-A717-C422F0F77E0C}" srcOrd="5" destOrd="0" presId="urn:microsoft.com/office/officeart/2005/8/layout/hierarchy4"/>
    <dgm:cxn modelId="{619FE993-B6D3-4755-B452-66088BD4C835}" type="presParOf" srcId="{FA987FDA-AD42-4D52-8199-2AFCE4AFB98F}" destId="{F5191C38-2F74-4CAC-BC53-A0DB8951BF14}" srcOrd="6" destOrd="0" presId="urn:microsoft.com/office/officeart/2005/8/layout/hierarchy4"/>
    <dgm:cxn modelId="{1D9DC4FA-A30F-4C2E-971E-2D5A4148E2AF}" type="presParOf" srcId="{F5191C38-2F74-4CAC-BC53-A0DB8951BF14}" destId="{E5075A0A-B98D-46E0-B430-E68A5CCC2C15}" srcOrd="0" destOrd="0" presId="urn:microsoft.com/office/officeart/2005/8/layout/hierarchy4"/>
    <dgm:cxn modelId="{8F674135-EDDA-4CA4-A426-7CA4132CC4A8}" type="presParOf" srcId="{F5191C38-2F74-4CAC-BC53-A0DB8951BF14}" destId="{65D670AF-82B9-427D-AE6F-F9C6806DD234}" srcOrd="1" destOrd="0" presId="urn:microsoft.com/office/officeart/2005/8/layout/hierarchy4"/>
    <dgm:cxn modelId="{EFB78D78-8FC0-4439-977F-8ECE96DE4615}" type="presParOf" srcId="{FA987FDA-AD42-4D52-8199-2AFCE4AFB98F}" destId="{D3BC2643-B0A5-42C1-B95E-372E543F7920}" srcOrd="7" destOrd="0" presId="urn:microsoft.com/office/officeart/2005/8/layout/hierarchy4"/>
    <dgm:cxn modelId="{E1DF1A0E-22A8-4BE0-B65F-EEC0D6EC1864}" type="presParOf" srcId="{FA987FDA-AD42-4D52-8199-2AFCE4AFB98F}" destId="{B251109D-DE1F-4681-8FF4-613F53472826}" srcOrd="8" destOrd="0" presId="urn:microsoft.com/office/officeart/2005/8/layout/hierarchy4"/>
    <dgm:cxn modelId="{A8FADFDA-879F-407F-8DE3-E648F5E8EBD2}" type="presParOf" srcId="{B251109D-DE1F-4681-8FF4-613F53472826}" destId="{C3260258-28D6-4EDC-A8C8-4D330196685C}" srcOrd="0" destOrd="0" presId="urn:microsoft.com/office/officeart/2005/8/layout/hierarchy4"/>
    <dgm:cxn modelId="{DDD8382E-E8C2-43D4-9323-B218C574A025}" type="presParOf" srcId="{B251109D-DE1F-4681-8FF4-613F53472826}" destId="{EDCBD1C9-CF1F-4DFC-8657-4003D9019248}" srcOrd="1" destOrd="0" presId="urn:microsoft.com/office/officeart/2005/8/layout/hierarchy4"/>
    <dgm:cxn modelId="{A275E3D8-1BEB-468A-BEA0-8E516C060F93}" type="presParOf" srcId="{FA987FDA-AD42-4D52-8199-2AFCE4AFB98F}" destId="{B293ED1B-0E48-40E2-8683-1B90AEC23E55}" srcOrd="9" destOrd="0" presId="urn:microsoft.com/office/officeart/2005/8/layout/hierarchy4"/>
    <dgm:cxn modelId="{E8C8030E-2BC5-4C6D-99F1-823DDF3F7F07}" type="presParOf" srcId="{FA987FDA-AD42-4D52-8199-2AFCE4AFB98F}" destId="{2E3F9C97-6A3D-4BA1-8A93-690273C09075}" srcOrd="10" destOrd="0" presId="urn:microsoft.com/office/officeart/2005/8/layout/hierarchy4"/>
    <dgm:cxn modelId="{20EE27BF-AD48-4A19-9126-864C1FA835AC}" type="presParOf" srcId="{2E3F9C97-6A3D-4BA1-8A93-690273C09075}" destId="{82F78461-193D-4F35-8D99-5995FC7528EB}" srcOrd="0" destOrd="0" presId="urn:microsoft.com/office/officeart/2005/8/layout/hierarchy4"/>
    <dgm:cxn modelId="{2B3EF7F8-4067-4B43-A570-BDE6B1E812DB}" type="presParOf" srcId="{2E3F9C97-6A3D-4BA1-8A93-690273C09075}" destId="{8A46A129-D631-40B3-9A8E-9A6ED99FAF9A}" srcOrd="1" destOrd="0" presId="urn:microsoft.com/office/officeart/2005/8/layout/hierarchy4"/>
    <dgm:cxn modelId="{551AF029-9813-4219-BB7C-36086DD12A02}" type="presParOf" srcId="{DC482C9C-E052-4A74-BD27-C8B7DE4334CC}" destId="{0D96FC0A-0E66-49B8-97E4-0055BF1D6D3A}" srcOrd="1" destOrd="0" presId="urn:microsoft.com/office/officeart/2005/8/layout/hierarchy4"/>
    <dgm:cxn modelId="{B84CD6EF-0DF0-4F42-BD1E-78E14369B92C}" type="presParOf" srcId="{DC482C9C-E052-4A74-BD27-C8B7DE4334CC}" destId="{027A0F36-26B3-486B-B207-0B4DD0792018}" srcOrd="2" destOrd="0" presId="urn:microsoft.com/office/officeart/2005/8/layout/hierarchy4"/>
    <dgm:cxn modelId="{DB86A3D1-8F07-43FC-A7C0-A4B145D08906}" type="presParOf" srcId="{027A0F36-26B3-486B-B207-0B4DD0792018}" destId="{DCF6EE06-1D82-440E-9D4A-307339CD220F}" srcOrd="0" destOrd="0" presId="urn:microsoft.com/office/officeart/2005/8/layout/hierarchy4"/>
    <dgm:cxn modelId="{F64D5785-BAB8-4328-9102-7A9B1A31D9FF}" type="presParOf" srcId="{027A0F36-26B3-486B-B207-0B4DD0792018}" destId="{E8887B35-B99C-4A10-B7E9-987146BD2646}" srcOrd="1" destOrd="0" presId="urn:microsoft.com/office/officeart/2005/8/layout/hierarchy4"/>
    <dgm:cxn modelId="{63CDCF91-ED7D-490D-A526-3FDEFB5256B3}" type="presParOf" srcId="{027A0F36-26B3-486B-B207-0B4DD0792018}" destId="{3DD699EE-50B8-4BCD-B42D-0B9A237818B6}" srcOrd="2" destOrd="0" presId="urn:microsoft.com/office/officeart/2005/8/layout/hierarchy4"/>
    <dgm:cxn modelId="{D79A0E63-3643-47FB-B9F0-A2DBAF348AEA}" type="presParOf" srcId="{3DD699EE-50B8-4BCD-B42D-0B9A237818B6}" destId="{CEBA5F12-16AC-4319-877B-5B1C073C72B5}" srcOrd="0" destOrd="0" presId="urn:microsoft.com/office/officeart/2005/8/layout/hierarchy4"/>
    <dgm:cxn modelId="{37DE4EF0-112E-4461-964D-906CD476EABD}" type="presParOf" srcId="{CEBA5F12-16AC-4319-877B-5B1C073C72B5}" destId="{3ADDD9D0-7240-4F9D-BF80-8547D25D586E}" srcOrd="0" destOrd="0" presId="urn:microsoft.com/office/officeart/2005/8/layout/hierarchy4"/>
    <dgm:cxn modelId="{D616A8CB-20B7-460C-B3F3-B42997C71961}" type="presParOf" srcId="{CEBA5F12-16AC-4319-877B-5B1C073C72B5}" destId="{9587C3C9-5CEA-4B49-B045-D3301DB65E67}" srcOrd="1" destOrd="0" presId="urn:microsoft.com/office/officeart/2005/8/layout/hierarchy4"/>
    <dgm:cxn modelId="{42AC6C42-380B-48EC-A4F5-C13FFF5FEA6D}" type="presParOf" srcId="{3DD699EE-50B8-4BCD-B42D-0B9A237818B6}" destId="{86C6D630-0440-4533-B74E-4A895DC3C002}" srcOrd="1" destOrd="0" presId="urn:microsoft.com/office/officeart/2005/8/layout/hierarchy4"/>
    <dgm:cxn modelId="{15E42F61-AAD7-413A-95E7-EB989B08689D}" type="presParOf" srcId="{3DD699EE-50B8-4BCD-B42D-0B9A237818B6}" destId="{19C446A2-27A6-4F4D-BA63-2DBAB7738E33}" srcOrd="2" destOrd="0" presId="urn:microsoft.com/office/officeart/2005/8/layout/hierarchy4"/>
    <dgm:cxn modelId="{0F94908C-7DFD-42D2-904B-2485B4C85274}" type="presParOf" srcId="{19C446A2-27A6-4F4D-BA63-2DBAB7738E33}" destId="{1F850246-068B-438A-99C2-9FE90B62DA14}" srcOrd="0" destOrd="0" presId="urn:microsoft.com/office/officeart/2005/8/layout/hierarchy4"/>
    <dgm:cxn modelId="{D6954390-2D2D-40F5-8BB7-D2400FCC77D1}" type="presParOf" srcId="{19C446A2-27A6-4F4D-BA63-2DBAB7738E33}" destId="{9D69CFA9-F6F6-4FA8-AFF1-CD5794ED4D42}" srcOrd="1" destOrd="0" presId="urn:microsoft.com/office/officeart/2005/8/layout/hierarchy4"/>
    <dgm:cxn modelId="{86C04F74-23B4-47A8-80B6-089841EC3C11}" type="presParOf" srcId="{3DD699EE-50B8-4BCD-B42D-0B9A237818B6}" destId="{5FBF388F-A6B6-4863-A703-E67F486FCD4D}" srcOrd="3" destOrd="0" presId="urn:microsoft.com/office/officeart/2005/8/layout/hierarchy4"/>
    <dgm:cxn modelId="{65EDD556-3AAE-4590-810E-E0EE787A5616}" type="presParOf" srcId="{3DD699EE-50B8-4BCD-B42D-0B9A237818B6}" destId="{9B773458-3FF7-470B-8D2B-003B0B4B6617}" srcOrd="4" destOrd="0" presId="urn:microsoft.com/office/officeart/2005/8/layout/hierarchy4"/>
    <dgm:cxn modelId="{2F1AFFAC-4891-45CD-B505-7418C492C3E2}" type="presParOf" srcId="{9B773458-3FF7-470B-8D2B-003B0B4B6617}" destId="{3655201D-C376-4948-9E4A-BA2494DEE85F}" srcOrd="0" destOrd="0" presId="urn:microsoft.com/office/officeart/2005/8/layout/hierarchy4"/>
    <dgm:cxn modelId="{4B3A7F54-10F4-4A54-88A4-DEB656A5878A}" type="presParOf" srcId="{9B773458-3FF7-470B-8D2B-003B0B4B6617}" destId="{260CBA20-1412-4A29-80A9-E902734A7864}" srcOrd="1" destOrd="0" presId="urn:microsoft.com/office/officeart/2005/8/layout/hierarchy4"/>
    <dgm:cxn modelId="{1F111966-CD8E-4A2E-AEC3-2E389E903AAB}" type="presParOf" srcId="{3DD699EE-50B8-4BCD-B42D-0B9A237818B6}" destId="{73AB8E34-ED35-42C5-8BCB-1DAC932E45C1}" srcOrd="5" destOrd="0" presId="urn:microsoft.com/office/officeart/2005/8/layout/hierarchy4"/>
    <dgm:cxn modelId="{E415B364-08CA-468B-AB7E-A801A02B42BB}" type="presParOf" srcId="{3DD699EE-50B8-4BCD-B42D-0B9A237818B6}" destId="{6888A558-E30D-4F44-BBDA-C02EBC94858F}" srcOrd="6" destOrd="0" presId="urn:microsoft.com/office/officeart/2005/8/layout/hierarchy4"/>
    <dgm:cxn modelId="{D3343B75-19F6-4E45-8D83-AB465F146C05}" type="presParOf" srcId="{6888A558-E30D-4F44-BBDA-C02EBC94858F}" destId="{8442AF01-A436-4062-8E24-0799C25AC556}" srcOrd="0" destOrd="0" presId="urn:microsoft.com/office/officeart/2005/8/layout/hierarchy4"/>
    <dgm:cxn modelId="{30A486C6-B553-4B9C-BA4E-1A65B4AE66D0}" type="presParOf" srcId="{6888A558-E30D-4F44-BBDA-C02EBC94858F}" destId="{8A266894-B0ED-4BE4-8185-D1698232464F}" srcOrd="1" destOrd="0" presId="urn:microsoft.com/office/officeart/2005/8/layout/hierarchy4"/>
    <dgm:cxn modelId="{C60F2194-0A45-451A-998F-A4ED74C6570F}" type="presParOf" srcId="{DC482C9C-E052-4A74-BD27-C8B7DE4334CC}" destId="{8EA9D15A-D304-4A2A-A5CE-A7416AD1D569}" srcOrd="3" destOrd="0" presId="urn:microsoft.com/office/officeart/2005/8/layout/hierarchy4"/>
    <dgm:cxn modelId="{E793BE49-A479-495F-BC7A-D7DA7729C540}" type="presParOf" srcId="{DC482C9C-E052-4A74-BD27-C8B7DE4334CC}" destId="{4C3C1B01-B979-4C47-BB4C-5CBA45A07780}" srcOrd="4" destOrd="0" presId="urn:microsoft.com/office/officeart/2005/8/layout/hierarchy4"/>
    <dgm:cxn modelId="{AA74B925-FD9D-4300-AAE7-270E9ED47CBF}" type="presParOf" srcId="{4C3C1B01-B979-4C47-BB4C-5CBA45A07780}" destId="{15950EFD-A16E-4A53-A0E6-AD7BD6C86C34}" srcOrd="0" destOrd="0" presId="urn:microsoft.com/office/officeart/2005/8/layout/hierarchy4"/>
    <dgm:cxn modelId="{A8DA0C50-652D-4FE3-8666-56DE69C1D7CE}" type="presParOf" srcId="{4C3C1B01-B979-4C47-BB4C-5CBA45A07780}" destId="{0D284667-3739-4FAD-843B-F5094A910C74}" srcOrd="1" destOrd="0" presId="urn:microsoft.com/office/officeart/2005/8/layout/hierarchy4"/>
    <dgm:cxn modelId="{DC690A1C-AE93-4CF2-9DBA-2F179D5085F1}" type="presParOf" srcId="{4C3C1B01-B979-4C47-BB4C-5CBA45A07780}" destId="{AFE8AEE5-1E4D-41BC-9FB4-A2537B853BCE}" srcOrd="2" destOrd="0" presId="urn:microsoft.com/office/officeart/2005/8/layout/hierarchy4"/>
    <dgm:cxn modelId="{0B328B8C-3DB5-4DFC-9F8A-501834BD4520}" type="presParOf" srcId="{AFE8AEE5-1E4D-41BC-9FB4-A2537B853BCE}" destId="{8B0870D9-2CBF-432F-913D-32DA56A5FE7F}" srcOrd="0" destOrd="0" presId="urn:microsoft.com/office/officeart/2005/8/layout/hierarchy4"/>
    <dgm:cxn modelId="{2C5D5D87-F61F-4FDB-AFED-4ED8661334AD}" type="presParOf" srcId="{8B0870D9-2CBF-432F-913D-32DA56A5FE7F}" destId="{31ED99A4-0874-4336-A836-41978FBA1EAA}" srcOrd="0" destOrd="0" presId="urn:microsoft.com/office/officeart/2005/8/layout/hierarchy4"/>
    <dgm:cxn modelId="{3A5648BC-ABDB-4AD4-8015-74479DBCDA58}" type="presParOf" srcId="{8B0870D9-2CBF-432F-913D-32DA56A5FE7F}" destId="{990370CD-DE77-4582-B805-929D9FD3EC10}" srcOrd="1" destOrd="0" presId="urn:microsoft.com/office/officeart/2005/8/layout/hierarchy4"/>
    <dgm:cxn modelId="{6517CC6B-6523-43AC-BC4A-1F4ECE0F175F}" type="presParOf" srcId="{AFE8AEE5-1E4D-41BC-9FB4-A2537B853BCE}" destId="{F317012D-DCE7-44B1-8437-8AAF67F599D6}" srcOrd="1" destOrd="0" presId="urn:microsoft.com/office/officeart/2005/8/layout/hierarchy4"/>
    <dgm:cxn modelId="{69A54A1D-0342-4661-8372-D267B82C1101}" type="presParOf" srcId="{AFE8AEE5-1E4D-41BC-9FB4-A2537B853BCE}" destId="{09DAF5BA-74E8-4BBA-80B5-4E8749C0955E}" srcOrd="2" destOrd="0" presId="urn:microsoft.com/office/officeart/2005/8/layout/hierarchy4"/>
    <dgm:cxn modelId="{5959F2C8-FE4C-4F9A-8452-CCD5EF88F132}" type="presParOf" srcId="{09DAF5BA-74E8-4BBA-80B5-4E8749C0955E}" destId="{BAFB4B61-B5A0-4E1D-93C4-31D5724EFD37}" srcOrd="0" destOrd="0" presId="urn:microsoft.com/office/officeart/2005/8/layout/hierarchy4"/>
    <dgm:cxn modelId="{54C3AF68-E372-4BB0-827B-96D04DB1E825}" type="presParOf" srcId="{09DAF5BA-74E8-4BBA-80B5-4E8749C0955E}" destId="{C8F9641B-0F26-4906-81E1-161323278554}" srcOrd="1" destOrd="0" presId="urn:microsoft.com/office/officeart/2005/8/layout/hierarchy4"/>
    <dgm:cxn modelId="{6E83F8B6-49A5-4A34-B95A-FBF7248DB3DA}" type="presParOf" srcId="{AFE8AEE5-1E4D-41BC-9FB4-A2537B853BCE}" destId="{3F09D650-F9EB-47C0-876A-A9EB56AC247A}" srcOrd="3" destOrd="0" presId="urn:microsoft.com/office/officeart/2005/8/layout/hierarchy4"/>
    <dgm:cxn modelId="{C45500F1-B6DA-4E56-8C42-5D3058E08E74}" type="presParOf" srcId="{AFE8AEE5-1E4D-41BC-9FB4-A2537B853BCE}" destId="{04E6EF00-517B-4F84-8F49-51B279F48007}" srcOrd="4" destOrd="0" presId="urn:microsoft.com/office/officeart/2005/8/layout/hierarchy4"/>
    <dgm:cxn modelId="{3AD03D69-B2B3-4049-9349-8979FC6FB8E8}" type="presParOf" srcId="{04E6EF00-517B-4F84-8F49-51B279F48007}" destId="{EB6EA7C9-4483-4666-9923-D22FE6512209}" srcOrd="0" destOrd="0" presId="urn:microsoft.com/office/officeart/2005/8/layout/hierarchy4"/>
    <dgm:cxn modelId="{EA6DD4FE-EE68-4805-BC66-ECFDDD65650C}" type="presParOf" srcId="{04E6EF00-517B-4F84-8F49-51B279F48007}" destId="{25C57245-CB93-4DBB-8DEC-CBA9B09DC5AF}" srcOrd="1" destOrd="0" presId="urn:microsoft.com/office/officeart/2005/8/layout/hierarchy4"/>
    <dgm:cxn modelId="{490A6BED-EA12-457C-B3CF-1966E833F687}" type="presParOf" srcId="{AFE8AEE5-1E4D-41BC-9FB4-A2537B853BCE}" destId="{D80B2FC7-1BFF-4BDA-B873-E87B4F39CA42}" srcOrd="5" destOrd="0" presId="urn:microsoft.com/office/officeart/2005/8/layout/hierarchy4"/>
    <dgm:cxn modelId="{A796DDB0-8BF6-4B80-A900-E324948A5C9D}" type="presParOf" srcId="{AFE8AEE5-1E4D-41BC-9FB4-A2537B853BCE}" destId="{44131174-95D6-4F9E-B3C0-5A147BB530CE}" srcOrd="6" destOrd="0" presId="urn:microsoft.com/office/officeart/2005/8/layout/hierarchy4"/>
    <dgm:cxn modelId="{FAB739E5-648B-4815-981A-874626193D12}" type="presParOf" srcId="{44131174-95D6-4F9E-B3C0-5A147BB530CE}" destId="{EED99336-69A3-49F1-A114-95B005F429BD}" srcOrd="0" destOrd="0" presId="urn:microsoft.com/office/officeart/2005/8/layout/hierarchy4"/>
    <dgm:cxn modelId="{B3FBA636-9CE2-4B56-B9F6-FD352112083E}" type="presParOf" srcId="{44131174-95D6-4F9E-B3C0-5A147BB530CE}" destId="{E3F74838-1060-4E67-914E-259C2EC31A22}" srcOrd="1" destOrd="0" presId="urn:microsoft.com/office/officeart/2005/8/layout/hierarchy4"/>
    <dgm:cxn modelId="{B7A6DE39-4FDA-456B-ADEE-3AFB0E293339}" type="presParOf" srcId="{AFE8AEE5-1E4D-41BC-9FB4-A2537B853BCE}" destId="{8D3C551A-589A-4417-B843-81D99EE1B234}" srcOrd="7" destOrd="0" presId="urn:microsoft.com/office/officeart/2005/8/layout/hierarchy4"/>
    <dgm:cxn modelId="{2DCFD415-4B19-4490-8237-C70D72ACA20B}" type="presParOf" srcId="{AFE8AEE5-1E4D-41BC-9FB4-A2537B853BCE}" destId="{2EAA9A08-98D3-4DB0-92D0-9D6971FFDF1B}" srcOrd="8" destOrd="0" presId="urn:microsoft.com/office/officeart/2005/8/layout/hierarchy4"/>
    <dgm:cxn modelId="{677C71FC-D408-453F-82CA-96E9B34045D3}" type="presParOf" srcId="{2EAA9A08-98D3-4DB0-92D0-9D6971FFDF1B}" destId="{94095E92-30F8-4AB1-9960-143E5F9B06E4}" srcOrd="0" destOrd="0" presId="urn:microsoft.com/office/officeart/2005/8/layout/hierarchy4"/>
    <dgm:cxn modelId="{95F846FA-AA94-47BA-96F7-584E53882039}" type="presParOf" srcId="{2EAA9A08-98D3-4DB0-92D0-9D6971FFDF1B}" destId="{3EF9FB09-0C49-4654-9E19-2EF3CF53D58F}" srcOrd="1" destOrd="0" presId="urn:microsoft.com/office/officeart/2005/8/layout/hierarchy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B9139-28F1-40EF-8474-B3E594674EC9}" type="doc">
      <dgm:prSet loTypeId="urn:microsoft.com/office/officeart/2005/8/layout/radial6#2" loCatId="relationship" qsTypeId="urn:microsoft.com/office/officeart/2005/8/quickstyle/simple2#1" qsCatId="simple" csTypeId="urn:microsoft.com/office/officeart/2005/8/colors/accent2_1#3" csCatId="accent2" phldr="1"/>
      <dgm:spPr/>
      <dgm:t>
        <a:bodyPr/>
        <a:lstStyle/>
        <a:p>
          <a:endParaRPr lang="zh-CN" altLang="en-US"/>
        </a:p>
      </dgm:t>
    </dgm:pt>
    <dgm:pt modelId="{E6490CBB-ABD2-480E-99CB-DE5EE6A7EE43}">
      <dgm:prSet phldrT="[文本]"/>
      <dgm:spPr/>
      <dgm:t>
        <a:bodyPr/>
        <a:lstStyle/>
        <a:p>
          <a:r>
            <a:rPr lang="zh-CN" altLang="en-US" dirty="0" smtClean="0">
              <a:latin typeface="微软雅黑" panose="020B0503020204020204" pitchFamily="34" charset="-122"/>
              <a:ea typeface="微软雅黑" panose="020B0503020204020204" pitchFamily="34" charset="-122"/>
            </a:rPr>
            <a:t>催收</a:t>
          </a:r>
          <a:endParaRPr lang="zh-CN" altLang="en-US" dirty="0">
            <a:latin typeface="微软雅黑" panose="020B0503020204020204" pitchFamily="34" charset="-122"/>
            <a:ea typeface="微软雅黑" panose="020B0503020204020204" pitchFamily="34" charset="-122"/>
          </a:endParaRPr>
        </a:p>
      </dgm:t>
    </dgm:pt>
    <dgm:pt modelId="{B7BA156E-30E6-4FDB-9227-B89C039D1838}" cxnId="{34820F66-7176-44FA-975D-D564BA07DBE7}"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9ECEA940-6789-42E7-9AA0-6F85197DDD30}" cxnId="{34820F66-7176-44FA-975D-D564BA07DBE7}"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DF973C8-60BC-486E-8ABF-9C025B9DD0AA}">
      <dgm:prSet phldrT="[文本]"/>
      <dgm:spPr/>
      <dgm:t>
        <a:bodyPr/>
        <a:lstStyle/>
        <a:p>
          <a:r>
            <a:rPr lang="zh-CN" altLang="en-US" dirty="0">
              <a:latin typeface="微软雅黑" panose="020B0503020204020204" pitchFamily="34" charset="-122"/>
              <a:ea typeface="微软雅黑" panose="020B0503020204020204" pitchFamily="34" charset="-122"/>
            </a:rPr>
            <a:t>集中</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电催</a:t>
          </a:r>
        </a:p>
      </dgm:t>
    </dgm:pt>
    <dgm:pt modelId="{58AB0F71-34C4-4A9E-9305-8F04DF34E581}" cxnId="{EA73F904-741C-42F6-B5C7-F9E98A35F9EA}"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60391429-F62C-4370-9F7E-BBF712E54D4C}" cxnId="{EA73F904-741C-42F6-B5C7-F9E98A35F9EA}"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2DCFF1F1-90A9-4D2B-B938-D6ED494A8991}">
      <dgm:prSet phldrT="[文本]"/>
      <dgm:spPr/>
      <dgm:t>
        <a:bodyPr/>
        <a:lstStyle/>
        <a:p>
          <a:r>
            <a:rPr lang="zh-CN" altLang="en-US" dirty="0">
              <a:latin typeface="微软雅黑" panose="020B0503020204020204" pitchFamily="34" charset="-122"/>
              <a:ea typeface="微软雅黑" panose="020B0503020204020204" pitchFamily="34" charset="-122"/>
            </a:rPr>
            <a:t>信息</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修复</a:t>
          </a:r>
        </a:p>
      </dgm:t>
    </dgm:pt>
    <dgm:pt modelId="{F708943F-4F1F-4A2A-9FCD-E7A37C271DBE}" cxnId="{5BDC181A-9A60-46CB-B5D6-B1995BDF2F35}"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C104798B-9763-47BD-A0FA-0C54B74C1687}" cxnId="{5BDC181A-9A60-46CB-B5D6-B1995BDF2F3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B3658240-FA4E-4B65-976E-03789DFCE114}">
      <dgm:prSet phldrT="[文本]"/>
      <dgm:spPr/>
      <dgm:t>
        <a:bodyPr/>
        <a:lstStyle/>
        <a:p>
          <a:r>
            <a:rPr lang="zh-CN" altLang="en-US" dirty="0">
              <a:latin typeface="微软雅黑" panose="020B0503020204020204" pitchFamily="34" charset="-122"/>
              <a:ea typeface="微软雅黑" panose="020B0503020204020204" pitchFamily="34" charset="-122"/>
            </a:rPr>
            <a:t>催收业务平台</a:t>
          </a:r>
        </a:p>
      </dgm:t>
    </dgm:pt>
    <dgm:pt modelId="{471D32DD-9774-4B0D-94A2-8F41286702C9}" cxnId="{8978888F-8B6F-449E-ADE8-CC19E43789D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D8635E53-2046-4C8E-8411-BAA6F5BA275C}" cxnId="{8978888F-8B6F-449E-ADE8-CC19E43789D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7FF8630F-06C0-4425-8F6C-326EC29801E0}">
      <dgm:prSet/>
      <dgm:spPr/>
      <dgm:t>
        <a:bodyPr/>
        <a:lstStyle/>
        <a:p>
          <a:r>
            <a:rPr lang="zh-CN" altLang="en-US" dirty="0">
              <a:latin typeface="微软雅黑" panose="020B0503020204020204" pitchFamily="34" charset="-122"/>
              <a:ea typeface="微软雅黑" panose="020B0503020204020204" pitchFamily="34" charset="-122"/>
            </a:rPr>
            <a:t>资产</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核检</a:t>
          </a:r>
        </a:p>
      </dgm:t>
    </dgm:pt>
    <dgm:pt modelId="{52E7672A-4CAB-4A9E-9391-801801938196}" cxnId="{7BD2033B-D5C4-4D69-8E4E-5248A2B11B32}" type="parTrans">
      <dgm:prSet/>
      <dgm:spPr/>
      <dgm:t>
        <a:bodyPr/>
        <a:lstStyle/>
        <a:p>
          <a:endParaRPr lang="zh-CN" altLang="en-US"/>
        </a:p>
      </dgm:t>
    </dgm:pt>
    <dgm:pt modelId="{544D1E32-92F5-4C3D-A43E-768108E46D09}" cxnId="{7BD2033B-D5C4-4D69-8E4E-5248A2B11B32}" type="sibTrans">
      <dgm:prSet/>
      <dgm:spPr/>
      <dgm:t>
        <a:bodyPr/>
        <a:lstStyle/>
        <a:p>
          <a:endParaRPr lang="zh-CN" altLang="en-US"/>
        </a:p>
      </dgm:t>
    </dgm:pt>
    <dgm:pt modelId="{71A4B74B-A777-4CDD-BCD0-D6F0A95F92E4}" type="pres">
      <dgm:prSet presAssocID="{5DDB9139-28F1-40EF-8474-B3E594674EC9}" presName="Name0" presStyleCnt="0">
        <dgm:presLayoutVars>
          <dgm:chMax val="1"/>
          <dgm:dir/>
          <dgm:animLvl val="ctr"/>
          <dgm:resizeHandles val="exact"/>
        </dgm:presLayoutVars>
      </dgm:prSet>
      <dgm:spPr/>
      <dgm:t>
        <a:bodyPr/>
        <a:lstStyle/>
        <a:p>
          <a:endParaRPr lang="zh-CN" altLang="en-US"/>
        </a:p>
      </dgm:t>
    </dgm:pt>
    <dgm:pt modelId="{69920E75-10F5-4FFE-8342-3F4940DC78DC}" type="pres">
      <dgm:prSet presAssocID="{E6490CBB-ABD2-480E-99CB-DE5EE6A7EE43}" presName="centerShape" presStyleLbl="node0" presStyleIdx="0" presStyleCnt="1"/>
      <dgm:spPr/>
      <dgm:t>
        <a:bodyPr/>
        <a:lstStyle/>
        <a:p>
          <a:endParaRPr lang="zh-CN" altLang="en-US"/>
        </a:p>
      </dgm:t>
    </dgm:pt>
    <dgm:pt modelId="{69CDA0AB-39DC-4879-B3F9-4C6322DC67CF}" type="pres">
      <dgm:prSet presAssocID="{9DF973C8-60BC-486E-8ABF-9C025B9DD0AA}" presName="node" presStyleLbl="node1" presStyleIdx="0" presStyleCnt="4">
        <dgm:presLayoutVars>
          <dgm:bulletEnabled val="1"/>
        </dgm:presLayoutVars>
      </dgm:prSet>
      <dgm:spPr/>
      <dgm:t>
        <a:bodyPr/>
        <a:lstStyle/>
        <a:p>
          <a:endParaRPr lang="zh-CN" altLang="en-US"/>
        </a:p>
      </dgm:t>
    </dgm:pt>
    <dgm:pt modelId="{2B6104CD-E582-4C18-85E4-380D7B3C1B71}" type="pres">
      <dgm:prSet presAssocID="{9DF973C8-60BC-486E-8ABF-9C025B9DD0AA}" presName="dummy" presStyleCnt="0"/>
      <dgm:spPr/>
    </dgm:pt>
    <dgm:pt modelId="{674385E9-7784-48A9-B496-6707B2E91972}" type="pres">
      <dgm:prSet presAssocID="{60391429-F62C-4370-9F7E-BBF712E54D4C}" presName="sibTrans" presStyleLbl="sibTrans2D1" presStyleIdx="0" presStyleCnt="4"/>
      <dgm:spPr/>
      <dgm:t>
        <a:bodyPr/>
        <a:lstStyle/>
        <a:p>
          <a:endParaRPr lang="zh-CN" altLang="en-US"/>
        </a:p>
      </dgm:t>
    </dgm:pt>
    <dgm:pt modelId="{A0A68CF0-4838-431C-B98D-42D635DB437B}" type="pres">
      <dgm:prSet presAssocID="{2DCFF1F1-90A9-4D2B-B938-D6ED494A8991}" presName="node" presStyleLbl="node1" presStyleIdx="1" presStyleCnt="4">
        <dgm:presLayoutVars>
          <dgm:bulletEnabled val="1"/>
        </dgm:presLayoutVars>
      </dgm:prSet>
      <dgm:spPr/>
      <dgm:t>
        <a:bodyPr/>
        <a:lstStyle/>
        <a:p>
          <a:endParaRPr lang="zh-CN" altLang="en-US"/>
        </a:p>
      </dgm:t>
    </dgm:pt>
    <dgm:pt modelId="{E3945113-0714-4C0C-AA4B-3A010749374B}" type="pres">
      <dgm:prSet presAssocID="{2DCFF1F1-90A9-4D2B-B938-D6ED494A8991}" presName="dummy" presStyleCnt="0"/>
      <dgm:spPr/>
    </dgm:pt>
    <dgm:pt modelId="{42BA2E25-A658-40BC-8FE1-A1A4F132FBD1}" type="pres">
      <dgm:prSet presAssocID="{C104798B-9763-47BD-A0FA-0C54B74C1687}" presName="sibTrans" presStyleLbl="sibTrans2D1" presStyleIdx="1" presStyleCnt="4"/>
      <dgm:spPr/>
      <dgm:t>
        <a:bodyPr/>
        <a:lstStyle/>
        <a:p>
          <a:endParaRPr lang="zh-CN" altLang="en-US"/>
        </a:p>
      </dgm:t>
    </dgm:pt>
    <dgm:pt modelId="{553255E6-37E3-48B6-8346-A26C6AE85C5F}" type="pres">
      <dgm:prSet presAssocID="{B3658240-FA4E-4B65-976E-03789DFCE114}" presName="node" presStyleLbl="node1" presStyleIdx="2" presStyleCnt="4">
        <dgm:presLayoutVars>
          <dgm:bulletEnabled val="1"/>
        </dgm:presLayoutVars>
      </dgm:prSet>
      <dgm:spPr/>
      <dgm:t>
        <a:bodyPr/>
        <a:lstStyle/>
        <a:p>
          <a:endParaRPr lang="zh-CN" altLang="en-US"/>
        </a:p>
      </dgm:t>
    </dgm:pt>
    <dgm:pt modelId="{012A74BA-9B19-4B5E-A368-6AA2F3260E78}" type="pres">
      <dgm:prSet presAssocID="{B3658240-FA4E-4B65-976E-03789DFCE114}" presName="dummy" presStyleCnt="0"/>
      <dgm:spPr/>
    </dgm:pt>
    <dgm:pt modelId="{CFE161E0-4E72-4EAE-BFED-BEB933176C1B}" type="pres">
      <dgm:prSet presAssocID="{D8635E53-2046-4C8E-8411-BAA6F5BA275C}" presName="sibTrans" presStyleLbl="sibTrans2D1" presStyleIdx="2" presStyleCnt="4"/>
      <dgm:spPr/>
      <dgm:t>
        <a:bodyPr/>
        <a:lstStyle/>
        <a:p>
          <a:endParaRPr lang="zh-CN" altLang="en-US"/>
        </a:p>
      </dgm:t>
    </dgm:pt>
    <dgm:pt modelId="{46D42C2C-1430-4569-93C6-D438E52E6DE7}" type="pres">
      <dgm:prSet presAssocID="{7FF8630F-06C0-4425-8F6C-326EC29801E0}" presName="node" presStyleLbl="node1" presStyleIdx="3" presStyleCnt="4" custRadScaleRad="98782">
        <dgm:presLayoutVars>
          <dgm:bulletEnabled val="1"/>
        </dgm:presLayoutVars>
      </dgm:prSet>
      <dgm:spPr/>
      <dgm:t>
        <a:bodyPr/>
        <a:lstStyle/>
        <a:p>
          <a:endParaRPr lang="zh-CN" altLang="en-US"/>
        </a:p>
      </dgm:t>
    </dgm:pt>
    <dgm:pt modelId="{D190A5B1-2478-459B-8F41-013408E3A33A}" type="pres">
      <dgm:prSet presAssocID="{7FF8630F-06C0-4425-8F6C-326EC29801E0}" presName="dummy" presStyleCnt="0"/>
      <dgm:spPr/>
    </dgm:pt>
    <dgm:pt modelId="{96BE87F6-1177-41BC-AD42-2ACF9F4662FA}" type="pres">
      <dgm:prSet presAssocID="{544D1E32-92F5-4C3D-A43E-768108E46D09}" presName="sibTrans" presStyleLbl="sibTrans2D1" presStyleIdx="3" presStyleCnt="4"/>
      <dgm:spPr/>
      <dgm:t>
        <a:bodyPr/>
        <a:lstStyle/>
        <a:p>
          <a:endParaRPr lang="zh-CN" altLang="en-US"/>
        </a:p>
      </dgm:t>
    </dgm:pt>
  </dgm:ptLst>
  <dgm:cxnLst>
    <dgm:cxn modelId="{FB16D025-04B0-42D1-80A9-07C3D372F5EA}" type="presOf" srcId="{544D1E32-92F5-4C3D-A43E-768108E46D09}" destId="{96BE87F6-1177-41BC-AD42-2ACF9F4662FA}" srcOrd="0" destOrd="0" presId="urn:microsoft.com/office/officeart/2005/8/layout/radial6#2"/>
    <dgm:cxn modelId="{5BDC181A-9A60-46CB-B5D6-B1995BDF2F35}" srcId="{E6490CBB-ABD2-480E-99CB-DE5EE6A7EE43}" destId="{2DCFF1F1-90A9-4D2B-B938-D6ED494A8991}" srcOrd="1" destOrd="0" parTransId="{F708943F-4F1F-4A2A-9FCD-E7A37C271DBE}" sibTransId="{C104798B-9763-47BD-A0FA-0C54B74C1687}"/>
    <dgm:cxn modelId="{C3048E1C-696B-4738-A560-59C7C54FEDED}" type="presOf" srcId="{60391429-F62C-4370-9F7E-BBF712E54D4C}" destId="{674385E9-7784-48A9-B496-6707B2E91972}" srcOrd="0" destOrd="0" presId="urn:microsoft.com/office/officeart/2005/8/layout/radial6#2"/>
    <dgm:cxn modelId="{3C678408-C171-4501-A968-E0AD40D18A30}" type="presOf" srcId="{9DF973C8-60BC-486E-8ABF-9C025B9DD0AA}" destId="{69CDA0AB-39DC-4879-B3F9-4C6322DC67CF}" srcOrd="0" destOrd="0" presId="urn:microsoft.com/office/officeart/2005/8/layout/radial6#2"/>
    <dgm:cxn modelId="{34820F66-7176-44FA-975D-D564BA07DBE7}" srcId="{5DDB9139-28F1-40EF-8474-B3E594674EC9}" destId="{E6490CBB-ABD2-480E-99CB-DE5EE6A7EE43}" srcOrd="0" destOrd="0" parTransId="{B7BA156E-30E6-4FDB-9227-B89C039D1838}" sibTransId="{9ECEA940-6789-42E7-9AA0-6F85197DDD30}"/>
    <dgm:cxn modelId="{EA73F904-741C-42F6-B5C7-F9E98A35F9EA}" srcId="{E6490CBB-ABD2-480E-99CB-DE5EE6A7EE43}" destId="{9DF973C8-60BC-486E-8ABF-9C025B9DD0AA}" srcOrd="0" destOrd="0" parTransId="{58AB0F71-34C4-4A9E-9305-8F04DF34E581}" sibTransId="{60391429-F62C-4370-9F7E-BBF712E54D4C}"/>
    <dgm:cxn modelId="{22947535-E4C4-4D4A-A75C-72AE4857E62C}" type="presOf" srcId="{7FF8630F-06C0-4425-8F6C-326EC29801E0}" destId="{46D42C2C-1430-4569-93C6-D438E52E6DE7}" srcOrd="0" destOrd="0" presId="urn:microsoft.com/office/officeart/2005/8/layout/radial6#2"/>
    <dgm:cxn modelId="{39AE436C-3B33-41CB-90AE-D87159E439F6}" type="presOf" srcId="{E6490CBB-ABD2-480E-99CB-DE5EE6A7EE43}" destId="{69920E75-10F5-4FFE-8342-3F4940DC78DC}" srcOrd="0" destOrd="0" presId="urn:microsoft.com/office/officeart/2005/8/layout/radial6#2"/>
    <dgm:cxn modelId="{7BD2033B-D5C4-4D69-8E4E-5248A2B11B32}" srcId="{E6490CBB-ABD2-480E-99CB-DE5EE6A7EE43}" destId="{7FF8630F-06C0-4425-8F6C-326EC29801E0}" srcOrd="3" destOrd="0" parTransId="{52E7672A-4CAB-4A9E-9391-801801938196}" sibTransId="{544D1E32-92F5-4C3D-A43E-768108E46D09}"/>
    <dgm:cxn modelId="{81F8E68C-3CCD-4C2A-8B75-F9707AD641D6}" type="presOf" srcId="{5DDB9139-28F1-40EF-8474-B3E594674EC9}" destId="{71A4B74B-A777-4CDD-BCD0-D6F0A95F92E4}" srcOrd="0" destOrd="0" presId="urn:microsoft.com/office/officeart/2005/8/layout/radial6#2"/>
    <dgm:cxn modelId="{698AF229-E03B-44C2-BA5A-645AC129317F}" type="presOf" srcId="{D8635E53-2046-4C8E-8411-BAA6F5BA275C}" destId="{CFE161E0-4E72-4EAE-BFED-BEB933176C1B}" srcOrd="0" destOrd="0" presId="urn:microsoft.com/office/officeart/2005/8/layout/radial6#2"/>
    <dgm:cxn modelId="{8978888F-8B6F-449E-ADE8-CC19E43789DE}" srcId="{E6490CBB-ABD2-480E-99CB-DE5EE6A7EE43}" destId="{B3658240-FA4E-4B65-976E-03789DFCE114}" srcOrd="2" destOrd="0" parTransId="{471D32DD-9774-4B0D-94A2-8F41286702C9}" sibTransId="{D8635E53-2046-4C8E-8411-BAA6F5BA275C}"/>
    <dgm:cxn modelId="{4E16F625-AE3A-4F92-9968-FB2A81551B54}" type="presOf" srcId="{B3658240-FA4E-4B65-976E-03789DFCE114}" destId="{553255E6-37E3-48B6-8346-A26C6AE85C5F}" srcOrd="0" destOrd="0" presId="urn:microsoft.com/office/officeart/2005/8/layout/radial6#2"/>
    <dgm:cxn modelId="{E0A4F45A-8DE9-4361-8AD7-2C39E3348AAA}" type="presOf" srcId="{C104798B-9763-47BD-A0FA-0C54B74C1687}" destId="{42BA2E25-A658-40BC-8FE1-A1A4F132FBD1}" srcOrd="0" destOrd="0" presId="urn:microsoft.com/office/officeart/2005/8/layout/radial6#2"/>
    <dgm:cxn modelId="{191F90DE-BDFF-43CD-B4AD-E7B3C023B35A}" type="presOf" srcId="{2DCFF1F1-90A9-4D2B-B938-D6ED494A8991}" destId="{A0A68CF0-4838-431C-B98D-42D635DB437B}" srcOrd="0" destOrd="0" presId="urn:microsoft.com/office/officeart/2005/8/layout/radial6#2"/>
    <dgm:cxn modelId="{FAA5F689-D2EF-4AAB-92F8-4F28385101E8}" type="presParOf" srcId="{71A4B74B-A777-4CDD-BCD0-D6F0A95F92E4}" destId="{69920E75-10F5-4FFE-8342-3F4940DC78DC}" srcOrd="0" destOrd="0" presId="urn:microsoft.com/office/officeart/2005/8/layout/radial6#2"/>
    <dgm:cxn modelId="{2BDA078C-C754-47E7-A2C4-671F0BF40353}" type="presParOf" srcId="{71A4B74B-A777-4CDD-BCD0-D6F0A95F92E4}" destId="{69CDA0AB-39DC-4879-B3F9-4C6322DC67CF}" srcOrd="1" destOrd="0" presId="urn:microsoft.com/office/officeart/2005/8/layout/radial6#2"/>
    <dgm:cxn modelId="{C519E276-8DCD-4C86-B3A8-A63FB8E4C13B}" type="presParOf" srcId="{71A4B74B-A777-4CDD-BCD0-D6F0A95F92E4}" destId="{2B6104CD-E582-4C18-85E4-380D7B3C1B71}" srcOrd="2" destOrd="0" presId="urn:microsoft.com/office/officeart/2005/8/layout/radial6#2"/>
    <dgm:cxn modelId="{5ABA6FA0-B769-4D0B-8E59-241AD95F7B61}" type="presParOf" srcId="{71A4B74B-A777-4CDD-BCD0-D6F0A95F92E4}" destId="{674385E9-7784-48A9-B496-6707B2E91972}" srcOrd="3" destOrd="0" presId="urn:microsoft.com/office/officeart/2005/8/layout/radial6#2"/>
    <dgm:cxn modelId="{D1EA3F92-B701-401D-99FF-7851877B5667}" type="presParOf" srcId="{71A4B74B-A777-4CDD-BCD0-D6F0A95F92E4}" destId="{A0A68CF0-4838-431C-B98D-42D635DB437B}" srcOrd="4" destOrd="0" presId="urn:microsoft.com/office/officeart/2005/8/layout/radial6#2"/>
    <dgm:cxn modelId="{B25D39CE-89F0-450C-8450-7738BA5B2A97}" type="presParOf" srcId="{71A4B74B-A777-4CDD-BCD0-D6F0A95F92E4}" destId="{E3945113-0714-4C0C-AA4B-3A010749374B}" srcOrd="5" destOrd="0" presId="urn:microsoft.com/office/officeart/2005/8/layout/radial6#2"/>
    <dgm:cxn modelId="{0CD2A360-FB86-4E5C-B75D-ACE38546D27D}" type="presParOf" srcId="{71A4B74B-A777-4CDD-BCD0-D6F0A95F92E4}" destId="{42BA2E25-A658-40BC-8FE1-A1A4F132FBD1}" srcOrd="6" destOrd="0" presId="urn:microsoft.com/office/officeart/2005/8/layout/radial6#2"/>
    <dgm:cxn modelId="{3B54ACD8-7095-46D3-B562-D586BA7A61CF}" type="presParOf" srcId="{71A4B74B-A777-4CDD-BCD0-D6F0A95F92E4}" destId="{553255E6-37E3-48B6-8346-A26C6AE85C5F}" srcOrd="7" destOrd="0" presId="urn:microsoft.com/office/officeart/2005/8/layout/radial6#2"/>
    <dgm:cxn modelId="{3405FA92-67DB-47E0-8FFF-17038AE49302}" type="presParOf" srcId="{71A4B74B-A777-4CDD-BCD0-D6F0A95F92E4}" destId="{012A74BA-9B19-4B5E-A368-6AA2F3260E78}" srcOrd="8" destOrd="0" presId="urn:microsoft.com/office/officeart/2005/8/layout/radial6#2"/>
    <dgm:cxn modelId="{94B20AB0-245F-4D1C-9154-5190CAE5B623}" type="presParOf" srcId="{71A4B74B-A777-4CDD-BCD0-D6F0A95F92E4}" destId="{CFE161E0-4E72-4EAE-BFED-BEB933176C1B}" srcOrd="9" destOrd="0" presId="urn:microsoft.com/office/officeart/2005/8/layout/radial6#2"/>
    <dgm:cxn modelId="{C60DE109-1C37-495D-B1FA-D19B658DB0AC}" type="presParOf" srcId="{71A4B74B-A777-4CDD-BCD0-D6F0A95F92E4}" destId="{46D42C2C-1430-4569-93C6-D438E52E6DE7}" srcOrd="10" destOrd="0" presId="urn:microsoft.com/office/officeart/2005/8/layout/radial6#2"/>
    <dgm:cxn modelId="{3AB21123-AE7D-418A-9524-874FFA11AA20}" type="presParOf" srcId="{71A4B74B-A777-4CDD-BCD0-D6F0A95F92E4}" destId="{D190A5B1-2478-459B-8F41-013408E3A33A}" srcOrd="11" destOrd="0" presId="urn:microsoft.com/office/officeart/2005/8/layout/radial6#2"/>
    <dgm:cxn modelId="{5F75F289-F139-4308-8FE7-5A7DDB869C5D}" type="presParOf" srcId="{71A4B74B-A777-4CDD-BCD0-D6F0A95F92E4}" destId="{96BE87F6-1177-41BC-AD42-2ACF9F4662FA}" srcOrd="12" destOrd="0" presId="urn:microsoft.com/office/officeart/2005/8/layout/radial6#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B7A48-8F19-40A0-B11C-76A00F706301}"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zh-CN" altLang="en-US"/>
        </a:p>
      </dgm:t>
    </dgm:pt>
    <dgm:pt modelId="{2B56E822-D4A8-4BA2-AC7D-6BADEB0B6DCE}">
      <dgm:prSet phldrT="[文本]"/>
      <dgm:spPr/>
      <dgm:t>
        <a:bodyPr/>
        <a:lstStyle/>
        <a:p>
          <a:r>
            <a:rPr lang="en-US" altLang="zh-CN" dirty="0" smtClean="0"/>
            <a:t>IT</a:t>
          </a:r>
        </a:p>
        <a:p>
          <a:r>
            <a:rPr lang="zh-CN" altLang="en-US" dirty="0" smtClean="0"/>
            <a:t>系统</a:t>
          </a:r>
          <a:endParaRPr lang="zh-CN" altLang="en-US" dirty="0"/>
        </a:p>
      </dgm:t>
    </dgm:pt>
    <dgm:pt modelId="{2D5134BB-A6E0-4126-BE39-A6FEA25F1C7F}" cxnId="{935AA2BF-24F4-4A6E-9F89-36EE58B94BF6}" type="parTrans">
      <dgm:prSet/>
      <dgm:spPr/>
      <dgm:t>
        <a:bodyPr/>
        <a:lstStyle/>
        <a:p>
          <a:endParaRPr lang="zh-CN" altLang="en-US"/>
        </a:p>
      </dgm:t>
    </dgm:pt>
    <dgm:pt modelId="{4104A127-3040-4A68-A100-6BA75C873B41}" cxnId="{935AA2BF-24F4-4A6E-9F89-36EE58B94BF6}" type="sibTrans">
      <dgm:prSet/>
      <dgm:spPr/>
      <dgm:t>
        <a:bodyPr/>
        <a:lstStyle/>
        <a:p>
          <a:endParaRPr lang="zh-CN" altLang="en-US"/>
        </a:p>
      </dgm:t>
    </dgm:pt>
    <dgm:pt modelId="{428C7D47-694D-4611-8D9B-55C2EC5FAEBE}">
      <dgm:prSet phldrT="[文本]"/>
      <dgm:spPr/>
      <dgm:t>
        <a:bodyPr/>
        <a:lstStyle/>
        <a:p>
          <a:r>
            <a:rPr lang="zh-CN" altLang="en-US" dirty="0" smtClean="0"/>
            <a:t>用户</a:t>
          </a:r>
          <a:endParaRPr lang="en-US" altLang="zh-CN" dirty="0" smtClean="0"/>
        </a:p>
        <a:p>
          <a:r>
            <a:rPr lang="zh-CN" altLang="en-US" dirty="0" smtClean="0"/>
            <a:t>定位</a:t>
          </a:r>
          <a:endParaRPr lang="zh-CN" altLang="en-US" dirty="0"/>
        </a:p>
      </dgm:t>
    </dgm:pt>
    <dgm:pt modelId="{ABBDBA59-ACE5-4EC8-BB00-FF904C4818F0}" cxnId="{82615DBB-0BB9-4AAE-882D-872175C538CA}" type="parTrans">
      <dgm:prSet/>
      <dgm:spPr/>
      <dgm:t>
        <a:bodyPr/>
        <a:lstStyle/>
        <a:p>
          <a:endParaRPr lang="zh-CN" altLang="en-US"/>
        </a:p>
      </dgm:t>
    </dgm:pt>
    <dgm:pt modelId="{042C2B49-34F8-496C-AB1C-40674E050C98}" cxnId="{82615DBB-0BB9-4AAE-882D-872175C538CA}" type="sibTrans">
      <dgm:prSet/>
      <dgm:spPr/>
      <dgm:t>
        <a:bodyPr/>
        <a:lstStyle/>
        <a:p>
          <a:endParaRPr lang="zh-CN" altLang="en-US"/>
        </a:p>
      </dgm:t>
    </dgm:pt>
    <dgm:pt modelId="{140DD01E-E426-42E0-B1F3-C94A9C95899C}">
      <dgm:prSet phldrT="[文本]"/>
      <dgm:spPr/>
      <dgm:t>
        <a:bodyPr/>
        <a:lstStyle/>
        <a:p>
          <a:r>
            <a:rPr lang="zh-CN" altLang="en-US" dirty="0" smtClean="0"/>
            <a:t>产品</a:t>
          </a:r>
          <a:endParaRPr lang="en-US" altLang="zh-CN" dirty="0" smtClean="0"/>
        </a:p>
        <a:p>
          <a:r>
            <a:rPr lang="zh-CN" altLang="en-US" dirty="0" smtClean="0"/>
            <a:t>设计</a:t>
          </a:r>
          <a:endParaRPr lang="zh-CN" altLang="en-US" dirty="0"/>
        </a:p>
      </dgm:t>
    </dgm:pt>
    <dgm:pt modelId="{47E3762B-B8D2-4681-8EF9-666F6C17F754}" cxnId="{76C0187F-8507-40DE-B369-DC9389ED88A8}" type="parTrans">
      <dgm:prSet/>
      <dgm:spPr/>
      <dgm:t>
        <a:bodyPr/>
        <a:lstStyle/>
        <a:p>
          <a:endParaRPr lang="zh-CN" altLang="en-US"/>
        </a:p>
      </dgm:t>
    </dgm:pt>
    <dgm:pt modelId="{9459F036-3F0A-4F14-9152-717F192A118F}" cxnId="{76C0187F-8507-40DE-B369-DC9389ED88A8}" type="sibTrans">
      <dgm:prSet/>
      <dgm:spPr/>
      <dgm:t>
        <a:bodyPr/>
        <a:lstStyle/>
        <a:p>
          <a:endParaRPr lang="zh-CN" altLang="en-US"/>
        </a:p>
      </dgm:t>
    </dgm:pt>
    <dgm:pt modelId="{3E64AC6F-D123-499D-9C59-39E6012BFB36}">
      <dgm:prSet phldrT="[文本]"/>
      <dgm:spPr/>
      <dgm:t>
        <a:bodyPr/>
        <a:lstStyle/>
        <a:p>
          <a:r>
            <a:rPr lang="zh-CN" altLang="en-US" dirty="0" smtClean="0"/>
            <a:t>风控</a:t>
          </a:r>
          <a:endParaRPr lang="en-US" altLang="zh-CN" dirty="0" smtClean="0"/>
        </a:p>
        <a:p>
          <a:r>
            <a:rPr lang="zh-CN" altLang="en-US" dirty="0" smtClean="0"/>
            <a:t>模型</a:t>
          </a:r>
          <a:endParaRPr lang="zh-CN" altLang="en-US" dirty="0"/>
        </a:p>
      </dgm:t>
    </dgm:pt>
    <dgm:pt modelId="{98300DBE-E2B1-4316-A28B-AA4CB50252EF}" cxnId="{6827509E-EB8F-4BB3-AC7A-C28D4023B379}" type="parTrans">
      <dgm:prSet/>
      <dgm:spPr/>
      <dgm:t>
        <a:bodyPr/>
        <a:lstStyle/>
        <a:p>
          <a:endParaRPr lang="zh-CN" altLang="en-US"/>
        </a:p>
      </dgm:t>
    </dgm:pt>
    <dgm:pt modelId="{68812E4F-66FA-47DA-9544-3696E77067A4}" cxnId="{6827509E-EB8F-4BB3-AC7A-C28D4023B379}" type="sibTrans">
      <dgm:prSet/>
      <dgm:spPr/>
      <dgm:t>
        <a:bodyPr/>
        <a:lstStyle/>
        <a:p>
          <a:endParaRPr lang="zh-CN" altLang="en-US"/>
        </a:p>
      </dgm:t>
    </dgm:pt>
    <dgm:pt modelId="{DD010326-3B32-4288-B9CE-563C234619F3}">
      <dgm:prSet phldrT="[文本]"/>
      <dgm:spPr/>
      <dgm:t>
        <a:bodyPr/>
        <a:lstStyle/>
        <a:p>
          <a:r>
            <a:rPr lang="zh-CN" altLang="en-US" dirty="0" smtClean="0"/>
            <a:t>资金</a:t>
          </a:r>
          <a:endParaRPr lang="zh-CN" altLang="en-US" dirty="0"/>
        </a:p>
      </dgm:t>
    </dgm:pt>
    <dgm:pt modelId="{E38FCBF2-FEC2-4741-B92E-4A8B9209EADC}" cxnId="{518055E0-32DD-482F-9962-43B3ABEA26B5}" type="parTrans">
      <dgm:prSet/>
      <dgm:spPr/>
      <dgm:t>
        <a:bodyPr/>
        <a:lstStyle/>
        <a:p>
          <a:endParaRPr lang="zh-CN" altLang="en-US"/>
        </a:p>
      </dgm:t>
    </dgm:pt>
    <dgm:pt modelId="{270AF91D-9D82-4269-8153-C584EF35D856}" cxnId="{518055E0-32DD-482F-9962-43B3ABEA26B5}" type="sibTrans">
      <dgm:prSet/>
      <dgm:spPr/>
      <dgm:t>
        <a:bodyPr/>
        <a:lstStyle/>
        <a:p>
          <a:endParaRPr lang="zh-CN" altLang="en-US"/>
        </a:p>
      </dgm:t>
    </dgm:pt>
    <dgm:pt modelId="{78D26FA3-F189-4237-BCF1-98E6CDB4CEB7}">
      <dgm:prSet phldrT="[文本]"/>
      <dgm:spPr/>
      <dgm:t>
        <a:bodyPr/>
        <a:lstStyle/>
        <a:p>
          <a:r>
            <a:rPr lang="zh-CN" altLang="en-US" dirty="0" smtClean="0"/>
            <a:t>营销</a:t>
          </a:r>
          <a:endParaRPr lang="en-US" altLang="zh-CN" dirty="0" smtClean="0"/>
        </a:p>
        <a:p>
          <a:r>
            <a:rPr lang="zh-CN" altLang="en-US" dirty="0" smtClean="0"/>
            <a:t>渠道</a:t>
          </a:r>
          <a:endParaRPr lang="zh-CN" altLang="en-US" dirty="0"/>
        </a:p>
      </dgm:t>
    </dgm:pt>
    <dgm:pt modelId="{751710EF-323A-4AFD-8A60-2C33F891F991}" cxnId="{F4E40F4D-425D-4949-8308-EF660CD4A4E7}" type="parTrans">
      <dgm:prSet/>
      <dgm:spPr/>
      <dgm:t>
        <a:bodyPr/>
        <a:lstStyle/>
        <a:p>
          <a:endParaRPr lang="zh-CN" altLang="en-US"/>
        </a:p>
      </dgm:t>
    </dgm:pt>
    <dgm:pt modelId="{B95C2B90-A41F-455C-8646-6CFC8CBFEC3A}" cxnId="{F4E40F4D-425D-4949-8308-EF660CD4A4E7}" type="sibTrans">
      <dgm:prSet/>
      <dgm:spPr/>
      <dgm:t>
        <a:bodyPr/>
        <a:lstStyle/>
        <a:p>
          <a:endParaRPr lang="zh-CN" altLang="en-US"/>
        </a:p>
      </dgm:t>
    </dgm:pt>
    <dgm:pt modelId="{E9A455BC-C19D-4560-AC5E-12B3A69443B6}">
      <dgm:prSet phldrT="[文本]"/>
      <dgm:spPr/>
      <dgm:t>
        <a:bodyPr/>
        <a:lstStyle/>
        <a:p>
          <a:r>
            <a:rPr lang="zh-CN" altLang="en-US" dirty="0" smtClean="0"/>
            <a:t>信用</a:t>
          </a:r>
          <a:endParaRPr lang="en-US" altLang="zh-CN" dirty="0" smtClean="0"/>
        </a:p>
        <a:p>
          <a:r>
            <a:rPr lang="zh-CN" altLang="en-US" dirty="0" smtClean="0"/>
            <a:t>审核</a:t>
          </a:r>
          <a:endParaRPr lang="zh-CN" altLang="en-US" dirty="0"/>
        </a:p>
      </dgm:t>
    </dgm:pt>
    <dgm:pt modelId="{736115DD-10BF-4338-841B-8D9B867320C7}" cxnId="{21DD10CE-2C64-4834-8147-57CEACFBBAA8}" type="parTrans">
      <dgm:prSet/>
      <dgm:spPr/>
      <dgm:t>
        <a:bodyPr/>
        <a:lstStyle/>
        <a:p>
          <a:endParaRPr lang="zh-CN" altLang="en-US"/>
        </a:p>
      </dgm:t>
    </dgm:pt>
    <dgm:pt modelId="{08AE0D14-18EC-4B08-A50E-FA13F585FD7B}" cxnId="{21DD10CE-2C64-4834-8147-57CEACFBBAA8}" type="sibTrans">
      <dgm:prSet/>
      <dgm:spPr/>
      <dgm:t>
        <a:bodyPr/>
        <a:lstStyle/>
        <a:p>
          <a:endParaRPr lang="zh-CN" altLang="en-US"/>
        </a:p>
      </dgm:t>
    </dgm:pt>
    <dgm:pt modelId="{0785FE44-3C5B-4C57-B4D5-817BA6084104}">
      <dgm:prSet phldrT="[文本]"/>
      <dgm:spPr/>
      <dgm:t>
        <a:bodyPr/>
        <a:lstStyle/>
        <a:p>
          <a:r>
            <a:rPr lang="zh-CN" altLang="en-US" dirty="0" smtClean="0"/>
            <a:t>资产</a:t>
          </a:r>
          <a:endParaRPr lang="en-US" altLang="zh-CN" dirty="0" smtClean="0"/>
        </a:p>
        <a:p>
          <a:r>
            <a:rPr lang="zh-CN" altLang="en-US" dirty="0" smtClean="0"/>
            <a:t>保全</a:t>
          </a:r>
          <a:endParaRPr lang="zh-CN" altLang="en-US" dirty="0"/>
        </a:p>
      </dgm:t>
    </dgm:pt>
    <dgm:pt modelId="{0B3AD267-8369-4842-B9AE-7E5222BD3D95}" cxnId="{BBDE3192-9D26-4E3E-BD2F-4DB92AD38355}" type="parTrans">
      <dgm:prSet/>
      <dgm:spPr/>
      <dgm:t>
        <a:bodyPr/>
        <a:lstStyle/>
        <a:p>
          <a:endParaRPr lang="zh-CN" altLang="en-US"/>
        </a:p>
      </dgm:t>
    </dgm:pt>
    <dgm:pt modelId="{A5FE9F16-D058-4D21-9841-E3307DF6B6DB}" cxnId="{BBDE3192-9D26-4E3E-BD2F-4DB92AD38355}" type="sibTrans">
      <dgm:prSet/>
      <dgm:spPr/>
      <dgm:t>
        <a:bodyPr/>
        <a:lstStyle/>
        <a:p>
          <a:endParaRPr lang="zh-CN" altLang="en-US"/>
        </a:p>
      </dgm:t>
    </dgm:pt>
    <dgm:pt modelId="{02373B64-E631-422D-A877-5D76B8F9AB96}">
      <dgm:prSet phldrT="[文本]"/>
      <dgm:spPr/>
      <dgm:t>
        <a:bodyPr/>
        <a:lstStyle/>
        <a:p>
          <a:r>
            <a:rPr lang="zh-CN" altLang="en-US" dirty="0" smtClean="0"/>
            <a:t>客服</a:t>
          </a:r>
          <a:endParaRPr lang="zh-CN" altLang="en-US" dirty="0"/>
        </a:p>
      </dgm:t>
    </dgm:pt>
    <dgm:pt modelId="{51FE46EE-F0B9-4705-AEE8-5C8EC81D495A}" cxnId="{7F085A38-A48C-480D-9AB9-2A27B4685D0D}" type="parTrans">
      <dgm:prSet/>
      <dgm:spPr/>
      <dgm:t>
        <a:bodyPr/>
        <a:lstStyle/>
        <a:p>
          <a:endParaRPr lang="zh-CN" altLang="en-US"/>
        </a:p>
      </dgm:t>
    </dgm:pt>
    <dgm:pt modelId="{37ACE05E-7C08-41EF-9133-4A2C39DC8C15}" cxnId="{7F085A38-A48C-480D-9AB9-2A27B4685D0D}" type="sibTrans">
      <dgm:prSet/>
      <dgm:spPr/>
      <dgm:t>
        <a:bodyPr/>
        <a:lstStyle/>
        <a:p>
          <a:endParaRPr lang="zh-CN" altLang="en-US"/>
        </a:p>
      </dgm:t>
    </dgm:pt>
    <dgm:pt modelId="{DCEB9839-4A0E-456E-ADF1-A891E8BAD553}">
      <dgm:prSet phldrT="[文本]"/>
      <dgm:spPr/>
      <dgm:t>
        <a:bodyPr/>
        <a:lstStyle/>
        <a:p>
          <a:r>
            <a:rPr lang="zh-CN" altLang="en-US" dirty="0" smtClean="0"/>
            <a:t>二次与交叉营销</a:t>
          </a:r>
          <a:endParaRPr lang="zh-CN" altLang="en-US" dirty="0"/>
        </a:p>
      </dgm:t>
    </dgm:pt>
    <dgm:pt modelId="{AE296C0A-3E91-4B6B-A666-A8AFBC113EB6}" cxnId="{7EF7A9FD-CC23-4444-832F-73F6E24B9CA2}" type="parTrans">
      <dgm:prSet/>
      <dgm:spPr/>
      <dgm:t>
        <a:bodyPr/>
        <a:lstStyle/>
        <a:p>
          <a:endParaRPr lang="zh-CN" altLang="en-US"/>
        </a:p>
      </dgm:t>
    </dgm:pt>
    <dgm:pt modelId="{6FBF9990-D78E-4DDB-B356-422750A94A31}" cxnId="{7EF7A9FD-CC23-4444-832F-73F6E24B9CA2}" type="sibTrans">
      <dgm:prSet/>
      <dgm:spPr/>
      <dgm:t>
        <a:bodyPr/>
        <a:lstStyle/>
        <a:p>
          <a:endParaRPr lang="zh-CN" altLang="en-US"/>
        </a:p>
      </dgm:t>
    </dgm:pt>
    <dgm:pt modelId="{00883565-5C5F-4B3F-9861-89B979D7A3DD}" type="pres">
      <dgm:prSet presAssocID="{403B7A48-8F19-40A0-B11C-76A00F706301}" presName="Name0" presStyleCnt="0">
        <dgm:presLayoutVars>
          <dgm:chMax val="1"/>
          <dgm:dir/>
          <dgm:animLvl val="ctr"/>
          <dgm:resizeHandles val="exact"/>
        </dgm:presLayoutVars>
      </dgm:prSet>
      <dgm:spPr/>
      <dgm:t>
        <a:bodyPr/>
        <a:lstStyle/>
        <a:p>
          <a:endParaRPr lang="zh-CN" altLang="en-US"/>
        </a:p>
      </dgm:t>
    </dgm:pt>
    <dgm:pt modelId="{A230D685-4D26-4C93-A732-E372044AE92E}" type="pres">
      <dgm:prSet presAssocID="{2B56E822-D4A8-4BA2-AC7D-6BADEB0B6DCE}" presName="centerShape" presStyleLbl="node0" presStyleIdx="0" presStyleCnt="1"/>
      <dgm:spPr/>
      <dgm:t>
        <a:bodyPr/>
        <a:lstStyle/>
        <a:p>
          <a:endParaRPr lang="zh-CN" altLang="en-US"/>
        </a:p>
      </dgm:t>
    </dgm:pt>
    <dgm:pt modelId="{62959212-B77C-49D2-8052-3C071D0F1960}" type="pres">
      <dgm:prSet presAssocID="{428C7D47-694D-4611-8D9B-55C2EC5FAEBE}" presName="node" presStyleLbl="node1" presStyleIdx="0" presStyleCnt="9">
        <dgm:presLayoutVars>
          <dgm:bulletEnabled val="1"/>
        </dgm:presLayoutVars>
      </dgm:prSet>
      <dgm:spPr/>
      <dgm:t>
        <a:bodyPr/>
        <a:lstStyle/>
        <a:p>
          <a:endParaRPr lang="zh-CN" altLang="en-US"/>
        </a:p>
      </dgm:t>
    </dgm:pt>
    <dgm:pt modelId="{CA03982D-85F1-431F-8482-6A538A4E625E}" type="pres">
      <dgm:prSet presAssocID="{428C7D47-694D-4611-8D9B-55C2EC5FAEBE}" presName="dummy" presStyleCnt="0"/>
      <dgm:spPr/>
      <dgm:t>
        <a:bodyPr/>
        <a:lstStyle/>
        <a:p>
          <a:endParaRPr lang="zh-CN" altLang="en-US"/>
        </a:p>
      </dgm:t>
    </dgm:pt>
    <dgm:pt modelId="{54EB588D-60A4-47F3-A119-6E6F717E8938}" type="pres">
      <dgm:prSet presAssocID="{042C2B49-34F8-496C-AB1C-40674E050C98}" presName="sibTrans" presStyleLbl="sibTrans2D1" presStyleIdx="0" presStyleCnt="9"/>
      <dgm:spPr/>
      <dgm:t>
        <a:bodyPr/>
        <a:lstStyle/>
        <a:p>
          <a:endParaRPr lang="zh-CN" altLang="en-US"/>
        </a:p>
      </dgm:t>
    </dgm:pt>
    <dgm:pt modelId="{92FFEE46-E57C-487D-9D5E-9551A8F0BB7E}" type="pres">
      <dgm:prSet presAssocID="{140DD01E-E426-42E0-B1F3-C94A9C95899C}" presName="node" presStyleLbl="node1" presStyleIdx="1" presStyleCnt="9">
        <dgm:presLayoutVars>
          <dgm:bulletEnabled val="1"/>
        </dgm:presLayoutVars>
      </dgm:prSet>
      <dgm:spPr/>
      <dgm:t>
        <a:bodyPr/>
        <a:lstStyle/>
        <a:p>
          <a:endParaRPr lang="zh-CN" altLang="en-US"/>
        </a:p>
      </dgm:t>
    </dgm:pt>
    <dgm:pt modelId="{8FB6F1B4-BF3D-4B51-A897-41DFC55F8596}" type="pres">
      <dgm:prSet presAssocID="{140DD01E-E426-42E0-B1F3-C94A9C95899C}" presName="dummy" presStyleCnt="0"/>
      <dgm:spPr/>
      <dgm:t>
        <a:bodyPr/>
        <a:lstStyle/>
        <a:p>
          <a:endParaRPr lang="zh-CN" altLang="en-US"/>
        </a:p>
      </dgm:t>
    </dgm:pt>
    <dgm:pt modelId="{A8DE4507-9125-482D-B589-DA80F2FC6B63}" type="pres">
      <dgm:prSet presAssocID="{9459F036-3F0A-4F14-9152-717F192A118F}" presName="sibTrans" presStyleLbl="sibTrans2D1" presStyleIdx="1" presStyleCnt="9"/>
      <dgm:spPr/>
      <dgm:t>
        <a:bodyPr/>
        <a:lstStyle/>
        <a:p>
          <a:endParaRPr lang="zh-CN" altLang="en-US"/>
        </a:p>
      </dgm:t>
    </dgm:pt>
    <dgm:pt modelId="{DED1DD74-7082-4CA4-A0B2-D41D95543F65}" type="pres">
      <dgm:prSet presAssocID="{3E64AC6F-D123-499D-9C59-39E6012BFB36}" presName="node" presStyleLbl="node1" presStyleIdx="2" presStyleCnt="9">
        <dgm:presLayoutVars>
          <dgm:bulletEnabled val="1"/>
        </dgm:presLayoutVars>
      </dgm:prSet>
      <dgm:spPr/>
      <dgm:t>
        <a:bodyPr/>
        <a:lstStyle/>
        <a:p>
          <a:endParaRPr lang="zh-CN" altLang="en-US"/>
        </a:p>
      </dgm:t>
    </dgm:pt>
    <dgm:pt modelId="{91D1D900-B485-4859-8DBB-F71F8D0FF8BD}" type="pres">
      <dgm:prSet presAssocID="{3E64AC6F-D123-499D-9C59-39E6012BFB36}" presName="dummy" presStyleCnt="0"/>
      <dgm:spPr/>
      <dgm:t>
        <a:bodyPr/>
        <a:lstStyle/>
        <a:p>
          <a:endParaRPr lang="zh-CN" altLang="en-US"/>
        </a:p>
      </dgm:t>
    </dgm:pt>
    <dgm:pt modelId="{9BF7C325-A483-43E1-AA19-53D8D8760B29}" type="pres">
      <dgm:prSet presAssocID="{68812E4F-66FA-47DA-9544-3696E77067A4}" presName="sibTrans" presStyleLbl="sibTrans2D1" presStyleIdx="2" presStyleCnt="9"/>
      <dgm:spPr/>
      <dgm:t>
        <a:bodyPr/>
        <a:lstStyle/>
        <a:p>
          <a:endParaRPr lang="zh-CN" altLang="en-US"/>
        </a:p>
      </dgm:t>
    </dgm:pt>
    <dgm:pt modelId="{F9E19BA4-DC98-4725-86FF-951F30442790}" type="pres">
      <dgm:prSet presAssocID="{DD010326-3B32-4288-B9CE-563C234619F3}" presName="node" presStyleLbl="node1" presStyleIdx="3" presStyleCnt="9">
        <dgm:presLayoutVars>
          <dgm:bulletEnabled val="1"/>
        </dgm:presLayoutVars>
      </dgm:prSet>
      <dgm:spPr/>
      <dgm:t>
        <a:bodyPr/>
        <a:lstStyle/>
        <a:p>
          <a:endParaRPr lang="zh-CN" altLang="en-US"/>
        </a:p>
      </dgm:t>
    </dgm:pt>
    <dgm:pt modelId="{836F39C6-17EF-4DCA-8990-178DD81C97BE}" type="pres">
      <dgm:prSet presAssocID="{DD010326-3B32-4288-B9CE-563C234619F3}" presName="dummy" presStyleCnt="0"/>
      <dgm:spPr/>
      <dgm:t>
        <a:bodyPr/>
        <a:lstStyle/>
        <a:p>
          <a:endParaRPr lang="zh-CN" altLang="en-US"/>
        </a:p>
      </dgm:t>
    </dgm:pt>
    <dgm:pt modelId="{DDD2F6F4-CA0D-4254-8108-987C38590C0E}" type="pres">
      <dgm:prSet presAssocID="{270AF91D-9D82-4269-8153-C584EF35D856}" presName="sibTrans" presStyleLbl="sibTrans2D1" presStyleIdx="3" presStyleCnt="9"/>
      <dgm:spPr/>
      <dgm:t>
        <a:bodyPr/>
        <a:lstStyle/>
        <a:p>
          <a:endParaRPr lang="zh-CN" altLang="en-US"/>
        </a:p>
      </dgm:t>
    </dgm:pt>
    <dgm:pt modelId="{30347280-EF7D-4CBB-A8B3-2711CD0B54E7}" type="pres">
      <dgm:prSet presAssocID="{78D26FA3-F189-4237-BCF1-98E6CDB4CEB7}" presName="node" presStyleLbl="node1" presStyleIdx="4" presStyleCnt="9">
        <dgm:presLayoutVars>
          <dgm:bulletEnabled val="1"/>
        </dgm:presLayoutVars>
      </dgm:prSet>
      <dgm:spPr/>
      <dgm:t>
        <a:bodyPr/>
        <a:lstStyle/>
        <a:p>
          <a:endParaRPr lang="zh-CN" altLang="en-US"/>
        </a:p>
      </dgm:t>
    </dgm:pt>
    <dgm:pt modelId="{DFC8F7CD-193C-495E-930A-1CAE12F46F72}" type="pres">
      <dgm:prSet presAssocID="{78D26FA3-F189-4237-BCF1-98E6CDB4CEB7}" presName="dummy" presStyleCnt="0"/>
      <dgm:spPr/>
      <dgm:t>
        <a:bodyPr/>
        <a:lstStyle/>
        <a:p>
          <a:endParaRPr lang="zh-CN" altLang="en-US"/>
        </a:p>
      </dgm:t>
    </dgm:pt>
    <dgm:pt modelId="{8C90AE45-5A04-4191-8507-592C29B4964E}" type="pres">
      <dgm:prSet presAssocID="{B95C2B90-A41F-455C-8646-6CFC8CBFEC3A}" presName="sibTrans" presStyleLbl="sibTrans2D1" presStyleIdx="4" presStyleCnt="9"/>
      <dgm:spPr/>
      <dgm:t>
        <a:bodyPr/>
        <a:lstStyle/>
        <a:p>
          <a:endParaRPr lang="zh-CN" altLang="en-US"/>
        </a:p>
      </dgm:t>
    </dgm:pt>
    <dgm:pt modelId="{3E7C0555-F18F-4B90-8417-304BDAD01572}" type="pres">
      <dgm:prSet presAssocID="{E9A455BC-C19D-4560-AC5E-12B3A69443B6}" presName="node" presStyleLbl="node1" presStyleIdx="5" presStyleCnt="9">
        <dgm:presLayoutVars>
          <dgm:bulletEnabled val="1"/>
        </dgm:presLayoutVars>
      </dgm:prSet>
      <dgm:spPr/>
      <dgm:t>
        <a:bodyPr/>
        <a:lstStyle/>
        <a:p>
          <a:endParaRPr lang="zh-CN" altLang="en-US"/>
        </a:p>
      </dgm:t>
    </dgm:pt>
    <dgm:pt modelId="{E54788AB-E37E-4145-898F-864B04CD099C}" type="pres">
      <dgm:prSet presAssocID="{E9A455BC-C19D-4560-AC5E-12B3A69443B6}" presName="dummy" presStyleCnt="0"/>
      <dgm:spPr/>
      <dgm:t>
        <a:bodyPr/>
        <a:lstStyle/>
        <a:p>
          <a:endParaRPr lang="zh-CN" altLang="en-US"/>
        </a:p>
      </dgm:t>
    </dgm:pt>
    <dgm:pt modelId="{33B24348-7F57-4706-871F-B7D96D674B53}" type="pres">
      <dgm:prSet presAssocID="{08AE0D14-18EC-4B08-A50E-FA13F585FD7B}" presName="sibTrans" presStyleLbl="sibTrans2D1" presStyleIdx="5" presStyleCnt="9"/>
      <dgm:spPr/>
      <dgm:t>
        <a:bodyPr/>
        <a:lstStyle/>
        <a:p>
          <a:endParaRPr lang="zh-CN" altLang="en-US"/>
        </a:p>
      </dgm:t>
    </dgm:pt>
    <dgm:pt modelId="{0E17C801-735F-4CEE-8F03-A66943124019}" type="pres">
      <dgm:prSet presAssocID="{0785FE44-3C5B-4C57-B4D5-817BA6084104}" presName="node" presStyleLbl="node1" presStyleIdx="6" presStyleCnt="9">
        <dgm:presLayoutVars>
          <dgm:bulletEnabled val="1"/>
        </dgm:presLayoutVars>
      </dgm:prSet>
      <dgm:spPr/>
      <dgm:t>
        <a:bodyPr/>
        <a:lstStyle/>
        <a:p>
          <a:endParaRPr lang="zh-CN" altLang="en-US"/>
        </a:p>
      </dgm:t>
    </dgm:pt>
    <dgm:pt modelId="{76C12CE6-3F6A-46A2-81C2-3E0AEEFA14B0}" type="pres">
      <dgm:prSet presAssocID="{0785FE44-3C5B-4C57-B4D5-817BA6084104}" presName="dummy" presStyleCnt="0"/>
      <dgm:spPr/>
      <dgm:t>
        <a:bodyPr/>
        <a:lstStyle/>
        <a:p>
          <a:endParaRPr lang="zh-CN" altLang="en-US"/>
        </a:p>
      </dgm:t>
    </dgm:pt>
    <dgm:pt modelId="{05B55235-1860-4F41-8B41-1100600DF481}" type="pres">
      <dgm:prSet presAssocID="{A5FE9F16-D058-4D21-9841-E3307DF6B6DB}" presName="sibTrans" presStyleLbl="sibTrans2D1" presStyleIdx="6" presStyleCnt="9"/>
      <dgm:spPr/>
      <dgm:t>
        <a:bodyPr/>
        <a:lstStyle/>
        <a:p>
          <a:endParaRPr lang="zh-CN" altLang="en-US"/>
        </a:p>
      </dgm:t>
    </dgm:pt>
    <dgm:pt modelId="{D7193788-8DD9-469C-A5D6-40016A55D0B0}" type="pres">
      <dgm:prSet presAssocID="{02373B64-E631-422D-A877-5D76B8F9AB96}" presName="node" presStyleLbl="node1" presStyleIdx="7" presStyleCnt="9">
        <dgm:presLayoutVars>
          <dgm:bulletEnabled val="1"/>
        </dgm:presLayoutVars>
      </dgm:prSet>
      <dgm:spPr/>
      <dgm:t>
        <a:bodyPr/>
        <a:lstStyle/>
        <a:p>
          <a:endParaRPr lang="zh-CN" altLang="en-US"/>
        </a:p>
      </dgm:t>
    </dgm:pt>
    <dgm:pt modelId="{BB10A0EA-1ECA-48E7-B847-6BC3397C35D5}" type="pres">
      <dgm:prSet presAssocID="{02373B64-E631-422D-A877-5D76B8F9AB96}" presName="dummy" presStyleCnt="0"/>
      <dgm:spPr/>
      <dgm:t>
        <a:bodyPr/>
        <a:lstStyle/>
        <a:p>
          <a:endParaRPr lang="zh-CN" altLang="en-US"/>
        </a:p>
      </dgm:t>
    </dgm:pt>
    <dgm:pt modelId="{20EC78C4-7627-48F8-9C4C-10C9871FC45C}" type="pres">
      <dgm:prSet presAssocID="{37ACE05E-7C08-41EF-9133-4A2C39DC8C15}" presName="sibTrans" presStyleLbl="sibTrans2D1" presStyleIdx="7" presStyleCnt="9"/>
      <dgm:spPr/>
      <dgm:t>
        <a:bodyPr/>
        <a:lstStyle/>
        <a:p>
          <a:endParaRPr lang="zh-CN" altLang="en-US"/>
        </a:p>
      </dgm:t>
    </dgm:pt>
    <dgm:pt modelId="{307763BB-E03E-461E-BB00-6412343FD289}" type="pres">
      <dgm:prSet presAssocID="{DCEB9839-4A0E-456E-ADF1-A891E8BAD553}" presName="node" presStyleLbl="node1" presStyleIdx="8" presStyleCnt="9">
        <dgm:presLayoutVars>
          <dgm:bulletEnabled val="1"/>
        </dgm:presLayoutVars>
      </dgm:prSet>
      <dgm:spPr/>
      <dgm:t>
        <a:bodyPr/>
        <a:lstStyle/>
        <a:p>
          <a:endParaRPr lang="zh-CN" altLang="en-US"/>
        </a:p>
      </dgm:t>
    </dgm:pt>
    <dgm:pt modelId="{39A485C1-CEFB-4336-BFD5-EA4D7F9C8952}" type="pres">
      <dgm:prSet presAssocID="{DCEB9839-4A0E-456E-ADF1-A891E8BAD553}" presName="dummy" presStyleCnt="0"/>
      <dgm:spPr/>
      <dgm:t>
        <a:bodyPr/>
        <a:lstStyle/>
        <a:p>
          <a:endParaRPr lang="zh-CN" altLang="en-US"/>
        </a:p>
      </dgm:t>
    </dgm:pt>
    <dgm:pt modelId="{119A4D2C-3FF7-4EE4-9FF9-40CCB38E498B}" type="pres">
      <dgm:prSet presAssocID="{6FBF9990-D78E-4DDB-B356-422750A94A31}" presName="sibTrans" presStyleLbl="sibTrans2D1" presStyleIdx="8" presStyleCnt="9"/>
      <dgm:spPr/>
      <dgm:t>
        <a:bodyPr/>
        <a:lstStyle/>
        <a:p>
          <a:endParaRPr lang="zh-CN" altLang="en-US"/>
        </a:p>
      </dgm:t>
    </dgm:pt>
  </dgm:ptLst>
  <dgm:cxnLst>
    <dgm:cxn modelId="{7F085A38-A48C-480D-9AB9-2A27B4685D0D}" srcId="{2B56E822-D4A8-4BA2-AC7D-6BADEB0B6DCE}" destId="{02373B64-E631-422D-A877-5D76B8F9AB96}" srcOrd="7" destOrd="0" parTransId="{51FE46EE-F0B9-4705-AEE8-5C8EC81D495A}" sibTransId="{37ACE05E-7C08-41EF-9133-4A2C39DC8C15}"/>
    <dgm:cxn modelId="{C3F4CC3A-7022-4593-B05D-F1F7B03644FD}" type="presOf" srcId="{02373B64-E631-422D-A877-5D76B8F9AB96}" destId="{D7193788-8DD9-469C-A5D6-40016A55D0B0}" srcOrd="0" destOrd="0" presId="urn:microsoft.com/office/officeart/2005/8/layout/radial6"/>
    <dgm:cxn modelId="{667E0DAC-4F1F-4EE9-B21C-EBF922E374F4}" type="presOf" srcId="{78D26FA3-F189-4237-BCF1-98E6CDB4CEB7}" destId="{30347280-EF7D-4CBB-A8B3-2711CD0B54E7}" srcOrd="0" destOrd="0" presId="urn:microsoft.com/office/officeart/2005/8/layout/radial6"/>
    <dgm:cxn modelId="{BBDE3192-9D26-4E3E-BD2F-4DB92AD38355}" srcId="{2B56E822-D4A8-4BA2-AC7D-6BADEB0B6DCE}" destId="{0785FE44-3C5B-4C57-B4D5-817BA6084104}" srcOrd="6" destOrd="0" parTransId="{0B3AD267-8369-4842-B9AE-7E5222BD3D95}" sibTransId="{A5FE9F16-D058-4D21-9841-E3307DF6B6DB}"/>
    <dgm:cxn modelId="{99D6FF7B-C80A-43FB-8671-D47400EE23B4}" type="presOf" srcId="{0785FE44-3C5B-4C57-B4D5-817BA6084104}" destId="{0E17C801-735F-4CEE-8F03-A66943124019}" srcOrd="0" destOrd="0" presId="urn:microsoft.com/office/officeart/2005/8/layout/radial6"/>
    <dgm:cxn modelId="{88717615-FD45-42D8-B103-725F121C6990}" type="presOf" srcId="{37ACE05E-7C08-41EF-9133-4A2C39DC8C15}" destId="{20EC78C4-7627-48F8-9C4C-10C9871FC45C}" srcOrd="0" destOrd="0" presId="urn:microsoft.com/office/officeart/2005/8/layout/radial6"/>
    <dgm:cxn modelId="{290D9BBE-7296-4513-977B-B375CE285C42}" type="presOf" srcId="{08AE0D14-18EC-4B08-A50E-FA13F585FD7B}" destId="{33B24348-7F57-4706-871F-B7D96D674B53}" srcOrd="0" destOrd="0" presId="urn:microsoft.com/office/officeart/2005/8/layout/radial6"/>
    <dgm:cxn modelId="{5B6513EF-AA3E-45E4-AC05-E7ED1DCE8670}" type="presOf" srcId="{428C7D47-694D-4611-8D9B-55C2EC5FAEBE}" destId="{62959212-B77C-49D2-8052-3C071D0F1960}" srcOrd="0" destOrd="0" presId="urn:microsoft.com/office/officeart/2005/8/layout/radial6"/>
    <dgm:cxn modelId="{F841FC01-CE79-4EAC-85C8-5355AA4B4459}" type="presOf" srcId="{403B7A48-8F19-40A0-B11C-76A00F706301}" destId="{00883565-5C5F-4B3F-9861-89B979D7A3DD}" srcOrd="0" destOrd="0" presId="urn:microsoft.com/office/officeart/2005/8/layout/radial6"/>
    <dgm:cxn modelId="{B9D3E516-F38D-43C6-B38B-A61915DF5891}" type="presOf" srcId="{2B56E822-D4A8-4BA2-AC7D-6BADEB0B6DCE}" destId="{A230D685-4D26-4C93-A732-E372044AE92E}" srcOrd="0" destOrd="0" presId="urn:microsoft.com/office/officeart/2005/8/layout/radial6"/>
    <dgm:cxn modelId="{12E3DB17-D251-4C22-9E13-535E71C160BE}" type="presOf" srcId="{9459F036-3F0A-4F14-9152-717F192A118F}" destId="{A8DE4507-9125-482D-B589-DA80F2FC6B63}" srcOrd="0" destOrd="0" presId="urn:microsoft.com/office/officeart/2005/8/layout/radial6"/>
    <dgm:cxn modelId="{0F3D7758-7F52-4935-B00A-3A3B516B2123}" type="presOf" srcId="{E9A455BC-C19D-4560-AC5E-12B3A69443B6}" destId="{3E7C0555-F18F-4B90-8417-304BDAD01572}" srcOrd="0" destOrd="0" presId="urn:microsoft.com/office/officeart/2005/8/layout/radial6"/>
    <dgm:cxn modelId="{38C25A8B-68C0-4616-8A37-22824F4B4B44}" type="presOf" srcId="{68812E4F-66FA-47DA-9544-3696E77067A4}" destId="{9BF7C325-A483-43E1-AA19-53D8D8760B29}" srcOrd="0" destOrd="0" presId="urn:microsoft.com/office/officeart/2005/8/layout/radial6"/>
    <dgm:cxn modelId="{00BFE5E1-6BCB-4539-AD52-8DA1CD159728}" type="presOf" srcId="{140DD01E-E426-42E0-B1F3-C94A9C95899C}" destId="{92FFEE46-E57C-487D-9D5E-9551A8F0BB7E}" srcOrd="0" destOrd="0" presId="urn:microsoft.com/office/officeart/2005/8/layout/radial6"/>
    <dgm:cxn modelId="{578F3EC1-15BD-4442-BE2E-19294C65A517}" type="presOf" srcId="{6FBF9990-D78E-4DDB-B356-422750A94A31}" destId="{119A4D2C-3FF7-4EE4-9FF9-40CCB38E498B}" srcOrd="0" destOrd="0" presId="urn:microsoft.com/office/officeart/2005/8/layout/radial6"/>
    <dgm:cxn modelId="{081717E9-362B-4C16-9A11-EF6C4F8B65BB}" type="presOf" srcId="{A5FE9F16-D058-4D21-9841-E3307DF6B6DB}" destId="{05B55235-1860-4F41-8B41-1100600DF481}" srcOrd="0" destOrd="0" presId="urn:microsoft.com/office/officeart/2005/8/layout/radial6"/>
    <dgm:cxn modelId="{C359DB43-9E50-4C81-AA36-A933E65FB5A6}" type="presOf" srcId="{DD010326-3B32-4288-B9CE-563C234619F3}" destId="{F9E19BA4-DC98-4725-86FF-951F30442790}" srcOrd="0" destOrd="0" presId="urn:microsoft.com/office/officeart/2005/8/layout/radial6"/>
    <dgm:cxn modelId="{82615DBB-0BB9-4AAE-882D-872175C538CA}" srcId="{2B56E822-D4A8-4BA2-AC7D-6BADEB0B6DCE}" destId="{428C7D47-694D-4611-8D9B-55C2EC5FAEBE}" srcOrd="0" destOrd="0" parTransId="{ABBDBA59-ACE5-4EC8-BB00-FF904C4818F0}" sibTransId="{042C2B49-34F8-496C-AB1C-40674E050C98}"/>
    <dgm:cxn modelId="{518055E0-32DD-482F-9962-43B3ABEA26B5}" srcId="{2B56E822-D4A8-4BA2-AC7D-6BADEB0B6DCE}" destId="{DD010326-3B32-4288-B9CE-563C234619F3}" srcOrd="3" destOrd="0" parTransId="{E38FCBF2-FEC2-4741-B92E-4A8B9209EADC}" sibTransId="{270AF91D-9D82-4269-8153-C584EF35D856}"/>
    <dgm:cxn modelId="{3233519B-399F-4B21-B720-BF79ED94985A}" type="presOf" srcId="{DCEB9839-4A0E-456E-ADF1-A891E8BAD553}" destId="{307763BB-E03E-461E-BB00-6412343FD289}" srcOrd="0" destOrd="0" presId="urn:microsoft.com/office/officeart/2005/8/layout/radial6"/>
    <dgm:cxn modelId="{935AA2BF-24F4-4A6E-9F89-36EE58B94BF6}" srcId="{403B7A48-8F19-40A0-B11C-76A00F706301}" destId="{2B56E822-D4A8-4BA2-AC7D-6BADEB0B6DCE}" srcOrd="0" destOrd="0" parTransId="{2D5134BB-A6E0-4126-BE39-A6FEA25F1C7F}" sibTransId="{4104A127-3040-4A68-A100-6BA75C873B41}"/>
    <dgm:cxn modelId="{A7BF1C3E-7633-45E3-9643-49C490EF1D4A}" type="presOf" srcId="{270AF91D-9D82-4269-8153-C584EF35D856}" destId="{DDD2F6F4-CA0D-4254-8108-987C38590C0E}" srcOrd="0" destOrd="0" presId="urn:microsoft.com/office/officeart/2005/8/layout/radial6"/>
    <dgm:cxn modelId="{4E520B66-80D1-439E-A977-AF1F13F4A4B8}" type="presOf" srcId="{B95C2B90-A41F-455C-8646-6CFC8CBFEC3A}" destId="{8C90AE45-5A04-4191-8507-592C29B4964E}" srcOrd="0" destOrd="0" presId="urn:microsoft.com/office/officeart/2005/8/layout/radial6"/>
    <dgm:cxn modelId="{695BFE56-7FB7-4EE2-995F-A8449F7FDE22}" type="presOf" srcId="{042C2B49-34F8-496C-AB1C-40674E050C98}" destId="{54EB588D-60A4-47F3-A119-6E6F717E8938}" srcOrd="0" destOrd="0" presId="urn:microsoft.com/office/officeart/2005/8/layout/radial6"/>
    <dgm:cxn modelId="{21DD10CE-2C64-4834-8147-57CEACFBBAA8}" srcId="{2B56E822-D4A8-4BA2-AC7D-6BADEB0B6DCE}" destId="{E9A455BC-C19D-4560-AC5E-12B3A69443B6}" srcOrd="5" destOrd="0" parTransId="{736115DD-10BF-4338-841B-8D9B867320C7}" sibTransId="{08AE0D14-18EC-4B08-A50E-FA13F585FD7B}"/>
    <dgm:cxn modelId="{7EF7A9FD-CC23-4444-832F-73F6E24B9CA2}" srcId="{2B56E822-D4A8-4BA2-AC7D-6BADEB0B6DCE}" destId="{DCEB9839-4A0E-456E-ADF1-A891E8BAD553}" srcOrd="8" destOrd="0" parTransId="{AE296C0A-3E91-4B6B-A666-A8AFBC113EB6}" sibTransId="{6FBF9990-D78E-4DDB-B356-422750A94A31}"/>
    <dgm:cxn modelId="{F4E40F4D-425D-4949-8308-EF660CD4A4E7}" srcId="{2B56E822-D4A8-4BA2-AC7D-6BADEB0B6DCE}" destId="{78D26FA3-F189-4237-BCF1-98E6CDB4CEB7}" srcOrd="4" destOrd="0" parTransId="{751710EF-323A-4AFD-8A60-2C33F891F991}" sibTransId="{B95C2B90-A41F-455C-8646-6CFC8CBFEC3A}"/>
    <dgm:cxn modelId="{6827509E-EB8F-4BB3-AC7A-C28D4023B379}" srcId="{2B56E822-D4A8-4BA2-AC7D-6BADEB0B6DCE}" destId="{3E64AC6F-D123-499D-9C59-39E6012BFB36}" srcOrd="2" destOrd="0" parTransId="{98300DBE-E2B1-4316-A28B-AA4CB50252EF}" sibTransId="{68812E4F-66FA-47DA-9544-3696E77067A4}"/>
    <dgm:cxn modelId="{42DEB0B3-1D6C-45BE-BCE6-67E1D437BFE5}" type="presOf" srcId="{3E64AC6F-D123-499D-9C59-39E6012BFB36}" destId="{DED1DD74-7082-4CA4-A0B2-D41D95543F65}" srcOrd="0" destOrd="0" presId="urn:microsoft.com/office/officeart/2005/8/layout/radial6"/>
    <dgm:cxn modelId="{76C0187F-8507-40DE-B369-DC9389ED88A8}" srcId="{2B56E822-D4A8-4BA2-AC7D-6BADEB0B6DCE}" destId="{140DD01E-E426-42E0-B1F3-C94A9C95899C}" srcOrd="1" destOrd="0" parTransId="{47E3762B-B8D2-4681-8EF9-666F6C17F754}" sibTransId="{9459F036-3F0A-4F14-9152-717F192A118F}"/>
    <dgm:cxn modelId="{6FFEE1AE-DCA6-4B67-B65D-C07F36525E08}" type="presParOf" srcId="{00883565-5C5F-4B3F-9861-89B979D7A3DD}" destId="{A230D685-4D26-4C93-A732-E372044AE92E}" srcOrd="0" destOrd="0" presId="urn:microsoft.com/office/officeart/2005/8/layout/radial6"/>
    <dgm:cxn modelId="{5680CBD0-74A1-43C7-8857-63DB11F802DF}" type="presParOf" srcId="{00883565-5C5F-4B3F-9861-89B979D7A3DD}" destId="{62959212-B77C-49D2-8052-3C071D0F1960}" srcOrd="1" destOrd="0" presId="urn:microsoft.com/office/officeart/2005/8/layout/radial6"/>
    <dgm:cxn modelId="{E89F808A-CACE-4171-85F6-D69E4FAF74B7}" type="presParOf" srcId="{00883565-5C5F-4B3F-9861-89B979D7A3DD}" destId="{CA03982D-85F1-431F-8482-6A538A4E625E}" srcOrd="2" destOrd="0" presId="urn:microsoft.com/office/officeart/2005/8/layout/radial6"/>
    <dgm:cxn modelId="{D71B3C43-0B7D-4480-A8CD-E905B3BF5578}" type="presParOf" srcId="{00883565-5C5F-4B3F-9861-89B979D7A3DD}" destId="{54EB588D-60A4-47F3-A119-6E6F717E8938}" srcOrd="3" destOrd="0" presId="urn:microsoft.com/office/officeart/2005/8/layout/radial6"/>
    <dgm:cxn modelId="{26D9A581-CF91-4706-9042-528FA9AC60A7}" type="presParOf" srcId="{00883565-5C5F-4B3F-9861-89B979D7A3DD}" destId="{92FFEE46-E57C-487D-9D5E-9551A8F0BB7E}" srcOrd="4" destOrd="0" presId="urn:microsoft.com/office/officeart/2005/8/layout/radial6"/>
    <dgm:cxn modelId="{8364B3BA-E5BF-434A-9868-013A66109261}" type="presParOf" srcId="{00883565-5C5F-4B3F-9861-89B979D7A3DD}" destId="{8FB6F1B4-BF3D-4B51-A897-41DFC55F8596}" srcOrd="5" destOrd="0" presId="urn:microsoft.com/office/officeart/2005/8/layout/radial6"/>
    <dgm:cxn modelId="{ED10E9B3-94D7-4697-A62E-45ACAA95106D}" type="presParOf" srcId="{00883565-5C5F-4B3F-9861-89B979D7A3DD}" destId="{A8DE4507-9125-482D-B589-DA80F2FC6B63}" srcOrd="6" destOrd="0" presId="urn:microsoft.com/office/officeart/2005/8/layout/radial6"/>
    <dgm:cxn modelId="{83E5918D-1C9E-4493-A39E-4237E6CF7105}" type="presParOf" srcId="{00883565-5C5F-4B3F-9861-89B979D7A3DD}" destId="{DED1DD74-7082-4CA4-A0B2-D41D95543F65}" srcOrd="7" destOrd="0" presId="urn:microsoft.com/office/officeart/2005/8/layout/radial6"/>
    <dgm:cxn modelId="{79609C00-BE92-4F92-A692-B0CA0ACFE8E1}" type="presParOf" srcId="{00883565-5C5F-4B3F-9861-89B979D7A3DD}" destId="{91D1D900-B485-4859-8DBB-F71F8D0FF8BD}" srcOrd="8" destOrd="0" presId="urn:microsoft.com/office/officeart/2005/8/layout/radial6"/>
    <dgm:cxn modelId="{34C42F6A-0BB9-4FAB-B876-9CFD9045B31A}" type="presParOf" srcId="{00883565-5C5F-4B3F-9861-89B979D7A3DD}" destId="{9BF7C325-A483-43E1-AA19-53D8D8760B29}" srcOrd="9" destOrd="0" presId="urn:microsoft.com/office/officeart/2005/8/layout/radial6"/>
    <dgm:cxn modelId="{15913B0B-1AB3-4DCD-A9FA-A263DFC10DCD}" type="presParOf" srcId="{00883565-5C5F-4B3F-9861-89B979D7A3DD}" destId="{F9E19BA4-DC98-4725-86FF-951F30442790}" srcOrd="10" destOrd="0" presId="urn:microsoft.com/office/officeart/2005/8/layout/radial6"/>
    <dgm:cxn modelId="{CF31BB21-0EBF-420E-BBB9-C9432529AADF}" type="presParOf" srcId="{00883565-5C5F-4B3F-9861-89B979D7A3DD}" destId="{836F39C6-17EF-4DCA-8990-178DD81C97BE}" srcOrd="11" destOrd="0" presId="urn:microsoft.com/office/officeart/2005/8/layout/radial6"/>
    <dgm:cxn modelId="{CA3718FE-264A-4235-9942-116A61BD9497}" type="presParOf" srcId="{00883565-5C5F-4B3F-9861-89B979D7A3DD}" destId="{DDD2F6F4-CA0D-4254-8108-987C38590C0E}" srcOrd="12" destOrd="0" presId="urn:microsoft.com/office/officeart/2005/8/layout/radial6"/>
    <dgm:cxn modelId="{F3655148-730B-48E2-B78D-A36E316B992C}" type="presParOf" srcId="{00883565-5C5F-4B3F-9861-89B979D7A3DD}" destId="{30347280-EF7D-4CBB-A8B3-2711CD0B54E7}" srcOrd="13" destOrd="0" presId="urn:microsoft.com/office/officeart/2005/8/layout/radial6"/>
    <dgm:cxn modelId="{1C1A4330-5F8E-4576-BFDC-E15E82CBAC40}" type="presParOf" srcId="{00883565-5C5F-4B3F-9861-89B979D7A3DD}" destId="{DFC8F7CD-193C-495E-930A-1CAE12F46F72}" srcOrd="14" destOrd="0" presId="urn:microsoft.com/office/officeart/2005/8/layout/radial6"/>
    <dgm:cxn modelId="{A69F274F-F8D4-499E-82EE-27127F044EEC}" type="presParOf" srcId="{00883565-5C5F-4B3F-9861-89B979D7A3DD}" destId="{8C90AE45-5A04-4191-8507-592C29B4964E}" srcOrd="15" destOrd="0" presId="urn:microsoft.com/office/officeart/2005/8/layout/radial6"/>
    <dgm:cxn modelId="{616FFC1E-5879-44C9-8782-6BDEE949DA1B}" type="presParOf" srcId="{00883565-5C5F-4B3F-9861-89B979D7A3DD}" destId="{3E7C0555-F18F-4B90-8417-304BDAD01572}" srcOrd="16" destOrd="0" presId="urn:microsoft.com/office/officeart/2005/8/layout/radial6"/>
    <dgm:cxn modelId="{D068E04F-06D9-42C2-BC35-6A42FD38F3AE}" type="presParOf" srcId="{00883565-5C5F-4B3F-9861-89B979D7A3DD}" destId="{E54788AB-E37E-4145-898F-864B04CD099C}" srcOrd="17" destOrd="0" presId="urn:microsoft.com/office/officeart/2005/8/layout/radial6"/>
    <dgm:cxn modelId="{5240F8A9-DEF9-437D-BABF-7049A87A11CE}" type="presParOf" srcId="{00883565-5C5F-4B3F-9861-89B979D7A3DD}" destId="{33B24348-7F57-4706-871F-B7D96D674B53}" srcOrd="18" destOrd="0" presId="urn:microsoft.com/office/officeart/2005/8/layout/radial6"/>
    <dgm:cxn modelId="{FDF54AFA-9127-4367-AEE4-575F3F6A45CC}" type="presParOf" srcId="{00883565-5C5F-4B3F-9861-89B979D7A3DD}" destId="{0E17C801-735F-4CEE-8F03-A66943124019}" srcOrd="19" destOrd="0" presId="urn:microsoft.com/office/officeart/2005/8/layout/radial6"/>
    <dgm:cxn modelId="{F41EF242-8952-4E79-B39F-47A57CCA9320}" type="presParOf" srcId="{00883565-5C5F-4B3F-9861-89B979D7A3DD}" destId="{76C12CE6-3F6A-46A2-81C2-3E0AEEFA14B0}" srcOrd="20" destOrd="0" presId="urn:microsoft.com/office/officeart/2005/8/layout/radial6"/>
    <dgm:cxn modelId="{5DE03183-2A39-4BF1-8BF3-03D653DC38C8}" type="presParOf" srcId="{00883565-5C5F-4B3F-9861-89B979D7A3DD}" destId="{05B55235-1860-4F41-8B41-1100600DF481}" srcOrd="21" destOrd="0" presId="urn:microsoft.com/office/officeart/2005/8/layout/radial6"/>
    <dgm:cxn modelId="{3363D5D9-64B7-4ADC-A7DD-960E29D470D4}" type="presParOf" srcId="{00883565-5C5F-4B3F-9861-89B979D7A3DD}" destId="{D7193788-8DD9-469C-A5D6-40016A55D0B0}" srcOrd="22" destOrd="0" presId="urn:microsoft.com/office/officeart/2005/8/layout/radial6"/>
    <dgm:cxn modelId="{83E7BA2E-2BBF-47AD-A72E-B9B646A117BA}" type="presParOf" srcId="{00883565-5C5F-4B3F-9861-89B979D7A3DD}" destId="{BB10A0EA-1ECA-48E7-B847-6BC3397C35D5}" srcOrd="23" destOrd="0" presId="urn:microsoft.com/office/officeart/2005/8/layout/radial6"/>
    <dgm:cxn modelId="{27C0579F-4DED-4C46-9E08-A8ACEEA04E0B}" type="presParOf" srcId="{00883565-5C5F-4B3F-9861-89B979D7A3DD}" destId="{20EC78C4-7627-48F8-9C4C-10C9871FC45C}" srcOrd="24" destOrd="0" presId="urn:microsoft.com/office/officeart/2005/8/layout/radial6"/>
    <dgm:cxn modelId="{A0D44C32-10B1-4CC1-80E5-E41A3E9A41F3}" type="presParOf" srcId="{00883565-5C5F-4B3F-9861-89B979D7A3DD}" destId="{307763BB-E03E-461E-BB00-6412343FD289}" srcOrd="25" destOrd="0" presId="urn:microsoft.com/office/officeart/2005/8/layout/radial6"/>
    <dgm:cxn modelId="{DDB07933-EDF8-4CF1-9546-541FCB4F6C5D}" type="presParOf" srcId="{00883565-5C5F-4B3F-9861-89B979D7A3DD}" destId="{39A485C1-CEFB-4336-BFD5-EA4D7F9C8952}" srcOrd="26" destOrd="0" presId="urn:microsoft.com/office/officeart/2005/8/layout/radial6"/>
    <dgm:cxn modelId="{B2B642EA-AACB-4B27-B84C-10A35A29DB51}" type="presParOf" srcId="{00883565-5C5F-4B3F-9861-89B979D7A3DD}" destId="{119A4D2C-3FF7-4EE4-9FF9-40CCB38E498B}" srcOrd="27" destOrd="0" presId="urn:microsoft.com/office/officeart/2005/8/layout/radial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02F2CE-BF30-4E58-98C0-DF8C1B417919}">
      <dsp:nvSpPr>
        <dsp:cNvPr id="0" name=""/>
        <dsp:cNvSpPr/>
      </dsp:nvSpPr>
      <dsp:spPr>
        <a:xfrm>
          <a:off x="8345" y="877"/>
          <a:ext cx="12173722" cy="12043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CN" altLang="en-US" sz="5000" kern="1200" dirty="0" smtClean="0"/>
            <a:t>产品结构</a:t>
          </a:r>
          <a:endParaRPr lang="zh-CN" altLang="en-US" sz="5000" kern="1200" dirty="0"/>
        </a:p>
      </dsp:txBody>
      <dsp:txXfrm>
        <a:off x="8345" y="877"/>
        <a:ext cx="12173722" cy="1204315"/>
      </dsp:txXfrm>
    </dsp:sp>
    <dsp:sp modelId="{1D594778-CC05-4D9D-8A5C-38DB154F8B62}">
      <dsp:nvSpPr>
        <dsp:cNvPr id="0" name=""/>
        <dsp:cNvSpPr/>
      </dsp:nvSpPr>
      <dsp:spPr>
        <a:xfrm>
          <a:off x="20227" y="1467524"/>
          <a:ext cx="4814397" cy="13116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用户运营服务</a:t>
          </a:r>
          <a:endParaRPr lang="zh-CN" altLang="en-US" sz="2700" kern="1200" dirty="0"/>
        </a:p>
      </dsp:txBody>
      <dsp:txXfrm>
        <a:off x="20227" y="1467524"/>
        <a:ext cx="4814397" cy="1311692"/>
      </dsp:txXfrm>
    </dsp:sp>
    <dsp:sp modelId="{464BBFBA-C334-4ED8-A208-9C41C34737F4}">
      <dsp:nvSpPr>
        <dsp:cNvPr id="0" name=""/>
        <dsp:cNvSpPr/>
      </dsp:nvSpPr>
      <dsp:spPr>
        <a:xfrm>
          <a:off x="2022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全媒体获客</a:t>
          </a:r>
          <a:endParaRPr lang="zh-CN" sz="2200" kern="1200" dirty="0"/>
        </a:p>
      </dsp:txBody>
      <dsp:txXfrm>
        <a:off x="20227" y="3041548"/>
        <a:ext cx="775265" cy="1898801"/>
      </dsp:txXfrm>
    </dsp:sp>
    <dsp:sp modelId="{8F82A943-CC68-427B-8E57-24C816498D43}">
      <dsp:nvSpPr>
        <dsp:cNvPr id="0" name=""/>
        <dsp:cNvSpPr/>
      </dsp:nvSpPr>
      <dsp:spPr>
        <a:xfrm>
          <a:off x="828054"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smtClean="0"/>
            <a:t>交叉</a:t>
          </a:r>
          <a:r>
            <a:rPr lang="en-US" sz="2200" kern="1200" smtClean="0"/>
            <a:t>&amp;</a:t>
          </a:r>
          <a:r>
            <a:rPr lang="zh-CN" sz="2200" kern="1200" smtClean="0"/>
            <a:t>二次营销</a:t>
          </a:r>
          <a:endParaRPr lang="zh-CN" sz="2200" kern="1200"/>
        </a:p>
      </dsp:txBody>
      <dsp:txXfrm>
        <a:off x="828054" y="3041548"/>
        <a:ext cx="775265" cy="1898801"/>
      </dsp:txXfrm>
    </dsp:sp>
    <dsp:sp modelId="{BBE083FB-704B-45A1-BEEC-12C96BB8823A}">
      <dsp:nvSpPr>
        <dsp:cNvPr id="0" name=""/>
        <dsp:cNvSpPr/>
      </dsp:nvSpPr>
      <dsp:spPr>
        <a:xfrm>
          <a:off x="1635880"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smtClean="0"/>
            <a:t>全媒体客服</a:t>
          </a:r>
          <a:endParaRPr lang="zh-CN" altLang="en-US" sz="2200" kern="1200"/>
        </a:p>
      </dsp:txBody>
      <dsp:txXfrm>
        <a:off x="1635880" y="3041548"/>
        <a:ext cx="775265" cy="1898801"/>
      </dsp:txXfrm>
    </dsp:sp>
    <dsp:sp modelId="{E5075A0A-B98D-46E0-B430-E68A5CCC2C15}">
      <dsp:nvSpPr>
        <dsp:cNvPr id="0" name=""/>
        <dsp:cNvSpPr/>
      </dsp:nvSpPr>
      <dsp:spPr>
        <a:xfrm>
          <a:off x="244370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信审</a:t>
          </a:r>
          <a:r>
            <a:rPr lang="en-US" altLang="zh-CN" sz="2200" kern="1200" dirty="0" smtClean="0"/>
            <a:t>&amp;</a:t>
          </a:r>
          <a:r>
            <a:rPr lang="zh-CN" sz="2200" kern="1200" dirty="0" smtClean="0"/>
            <a:t>激活</a:t>
          </a:r>
          <a:r>
            <a:rPr lang="en-US" altLang="zh-CN" sz="2200" kern="1200" dirty="0" smtClean="0"/>
            <a:t>&amp;</a:t>
          </a:r>
          <a:r>
            <a:rPr lang="zh-CN" sz="2200" kern="1200" dirty="0" smtClean="0"/>
            <a:t>用户挽留</a:t>
          </a:r>
          <a:endParaRPr lang="zh-CN" altLang="en-US" sz="2200" kern="1200" dirty="0"/>
        </a:p>
      </dsp:txBody>
      <dsp:txXfrm>
        <a:off x="2443707" y="3041548"/>
        <a:ext cx="775265" cy="1898801"/>
      </dsp:txXfrm>
    </dsp:sp>
    <dsp:sp modelId="{C3260258-28D6-4EDC-A8C8-4D330196685C}">
      <dsp:nvSpPr>
        <dsp:cNvPr id="0" name=""/>
        <dsp:cNvSpPr/>
      </dsp:nvSpPr>
      <dsp:spPr>
        <a:xfrm>
          <a:off x="3251533"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逾期账款提醒和催缴</a:t>
          </a:r>
          <a:endParaRPr lang="zh-CN" altLang="en-US" sz="2200" kern="1200" dirty="0"/>
        </a:p>
      </dsp:txBody>
      <dsp:txXfrm>
        <a:off x="3251533" y="3041548"/>
        <a:ext cx="775265" cy="1898801"/>
      </dsp:txXfrm>
    </dsp:sp>
    <dsp:sp modelId="{82F78461-193D-4F35-8D99-5995FC7528EB}">
      <dsp:nvSpPr>
        <dsp:cNvPr id="0" name=""/>
        <dsp:cNvSpPr/>
      </dsp:nvSpPr>
      <dsp:spPr>
        <a:xfrm>
          <a:off x="4059359"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CN" sz="2200" kern="1200" dirty="0" smtClean="0"/>
            <a:t>ITO</a:t>
          </a:r>
          <a:endParaRPr lang="zh-CN" altLang="en-US" sz="2200" kern="1200" dirty="0"/>
        </a:p>
      </dsp:txBody>
      <dsp:txXfrm>
        <a:off x="4059359" y="3041548"/>
        <a:ext cx="775265" cy="1898801"/>
      </dsp:txXfrm>
    </dsp:sp>
    <dsp:sp modelId="{DCF6EE06-1D82-440E-9D4A-307339CD220F}">
      <dsp:nvSpPr>
        <dsp:cNvPr id="0" name=""/>
        <dsp:cNvSpPr/>
      </dsp:nvSpPr>
      <dsp:spPr>
        <a:xfrm>
          <a:off x="4899747" y="1467524"/>
          <a:ext cx="3198744" cy="13116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运营咨询</a:t>
          </a:r>
          <a:endParaRPr lang="zh-CN" altLang="en-US" sz="2700" kern="1200" dirty="0"/>
        </a:p>
      </dsp:txBody>
      <dsp:txXfrm>
        <a:off x="4899747" y="1467524"/>
        <a:ext cx="3198744" cy="1311692"/>
      </dsp:txXfrm>
    </dsp:sp>
    <dsp:sp modelId="{3ADDD9D0-7240-4F9D-BF80-8547D25D586E}">
      <dsp:nvSpPr>
        <dsp:cNvPr id="0" name=""/>
        <dsp:cNvSpPr/>
      </dsp:nvSpPr>
      <dsp:spPr>
        <a:xfrm>
          <a:off x="4899747"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流程</a:t>
          </a:r>
          <a:endParaRPr lang="en-US" altLang="zh-CN" sz="2200" kern="1200" dirty="0" smtClean="0"/>
        </a:p>
        <a:p>
          <a:pPr lvl="0" algn="ctr" defTabSz="977900">
            <a:lnSpc>
              <a:spcPct val="90000"/>
            </a:lnSpc>
            <a:spcBef>
              <a:spcPct val="0"/>
            </a:spcBef>
            <a:spcAft>
              <a:spcPct val="35000"/>
            </a:spcAft>
          </a:pPr>
          <a:r>
            <a:rPr lang="zh-CN" sz="2200" kern="1200" dirty="0" smtClean="0"/>
            <a:t>设计</a:t>
          </a:r>
          <a:endParaRPr lang="zh-CN" altLang="en-US" sz="2200" kern="1200" dirty="0"/>
        </a:p>
      </dsp:txBody>
      <dsp:txXfrm>
        <a:off x="4899747" y="3041548"/>
        <a:ext cx="775265" cy="1898801"/>
      </dsp:txXfrm>
    </dsp:sp>
    <dsp:sp modelId="{1F850246-068B-438A-99C2-9FE90B62DA14}">
      <dsp:nvSpPr>
        <dsp:cNvPr id="0" name=""/>
        <dsp:cNvSpPr/>
      </dsp:nvSpPr>
      <dsp:spPr>
        <a:xfrm>
          <a:off x="5707573"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标准</a:t>
          </a:r>
          <a:endParaRPr lang="en-US" altLang="zh-CN" sz="2200" kern="1200" dirty="0" smtClean="0"/>
        </a:p>
        <a:p>
          <a:pPr lvl="0" algn="ctr" defTabSz="977900">
            <a:lnSpc>
              <a:spcPct val="90000"/>
            </a:lnSpc>
            <a:spcBef>
              <a:spcPct val="0"/>
            </a:spcBef>
            <a:spcAft>
              <a:spcPct val="35000"/>
            </a:spcAft>
          </a:pPr>
          <a:r>
            <a:rPr lang="zh-CN" sz="2200" kern="1200" dirty="0" smtClean="0"/>
            <a:t>设计</a:t>
          </a:r>
          <a:endParaRPr lang="zh-CN" sz="2200" kern="1200" dirty="0"/>
        </a:p>
      </dsp:txBody>
      <dsp:txXfrm>
        <a:off x="5707573" y="3041548"/>
        <a:ext cx="775265" cy="1898801"/>
      </dsp:txXfrm>
    </dsp:sp>
    <dsp:sp modelId="{3655201D-C376-4948-9E4A-BA2494DEE85F}">
      <dsp:nvSpPr>
        <dsp:cNvPr id="0" name=""/>
        <dsp:cNvSpPr/>
      </dsp:nvSpPr>
      <dsp:spPr>
        <a:xfrm>
          <a:off x="6515400"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服务</a:t>
          </a:r>
          <a:endParaRPr lang="en-US" altLang="zh-CN" sz="2200" kern="1200" dirty="0" smtClean="0"/>
        </a:p>
        <a:p>
          <a:pPr lvl="0" algn="ctr" defTabSz="977900">
            <a:lnSpc>
              <a:spcPct val="90000"/>
            </a:lnSpc>
            <a:spcBef>
              <a:spcPct val="0"/>
            </a:spcBef>
            <a:spcAft>
              <a:spcPct val="35000"/>
            </a:spcAft>
          </a:pPr>
          <a:r>
            <a:rPr lang="zh-CN" sz="2200" kern="1200" dirty="0" smtClean="0"/>
            <a:t>优化</a:t>
          </a:r>
          <a:endParaRPr lang="zh-CN" sz="2200" kern="1200" dirty="0"/>
        </a:p>
      </dsp:txBody>
      <dsp:txXfrm>
        <a:off x="6515400" y="3041548"/>
        <a:ext cx="775265" cy="1898801"/>
      </dsp:txXfrm>
    </dsp:sp>
    <dsp:sp modelId="{8442AF01-A436-4062-8E24-0799C25AC556}">
      <dsp:nvSpPr>
        <dsp:cNvPr id="0" name=""/>
        <dsp:cNvSpPr/>
      </dsp:nvSpPr>
      <dsp:spPr>
        <a:xfrm>
          <a:off x="7323226" y="3041548"/>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kern="1200" dirty="0" smtClean="0"/>
            <a:t>系统</a:t>
          </a:r>
          <a:endParaRPr lang="en-US" altLang="zh-CN" sz="2200" kern="1200" dirty="0" smtClean="0"/>
        </a:p>
        <a:p>
          <a:pPr lvl="0" algn="ctr" defTabSz="977900">
            <a:lnSpc>
              <a:spcPct val="90000"/>
            </a:lnSpc>
            <a:spcBef>
              <a:spcPct val="0"/>
            </a:spcBef>
            <a:spcAft>
              <a:spcPct val="35000"/>
            </a:spcAft>
          </a:pPr>
          <a:r>
            <a:rPr lang="zh-CN" sz="2200" kern="1200" dirty="0" smtClean="0"/>
            <a:t>选型</a:t>
          </a:r>
          <a:endParaRPr lang="zh-CN" sz="2200" kern="1200" dirty="0"/>
        </a:p>
      </dsp:txBody>
      <dsp:txXfrm>
        <a:off x="7323226" y="3041548"/>
        <a:ext cx="775265" cy="1898801"/>
      </dsp:txXfrm>
    </dsp:sp>
    <dsp:sp modelId="{15950EFD-A16E-4A53-A0E6-AD7BD6C86C34}">
      <dsp:nvSpPr>
        <dsp:cNvPr id="0" name=""/>
        <dsp:cNvSpPr/>
      </dsp:nvSpPr>
      <dsp:spPr>
        <a:xfrm>
          <a:off x="8163614" y="1467524"/>
          <a:ext cx="4006570" cy="127745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数据分析</a:t>
          </a:r>
          <a:r>
            <a:rPr lang="en-US" altLang="zh-CN" sz="2700" kern="1200" dirty="0" smtClean="0"/>
            <a:t>&amp;</a:t>
          </a:r>
        </a:p>
        <a:p>
          <a:pPr lvl="0" algn="ctr" defTabSz="1200150">
            <a:lnSpc>
              <a:spcPct val="90000"/>
            </a:lnSpc>
            <a:spcBef>
              <a:spcPct val="0"/>
            </a:spcBef>
            <a:spcAft>
              <a:spcPct val="35000"/>
            </a:spcAft>
          </a:pPr>
          <a:r>
            <a:rPr lang="zh-CN" altLang="en-US" sz="2700" kern="1200" dirty="0" smtClean="0"/>
            <a:t>智能系统</a:t>
          </a:r>
          <a:endParaRPr lang="zh-CN" altLang="en-US" sz="2700" kern="1200" dirty="0"/>
        </a:p>
      </dsp:txBody>
      <dsp:txXfrm>
        <a:off x="8163614" y="1467524"/>
        <a:ext cx="4006570" cy="1277457"/>
      </dsp:txXfrm>
    </dsp:sp>
    <dsp:sp modelId="{31ED99A4-0874-4336-A836-41978FBA1EAA}">
      <dsp:nvSpPr>
        <dsp:cNvPr id="0" name=""/>
        <dsp:cNvSpPr/>
      </dsp:nvSpPr>
      <dsp:spPr>
        <a:xfrm>
          <a:off x="8163614"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呼叫</a:t>
          </a:r>
          <a:endParaRPr lang="en-US" altLang="zh-CN" sz="2200" kern="1200" dirty="0" smtClean="0"/>
        </a:p>
        <a:p>
          <a:pPr lvl="0" algn="ctr" defTabSz="977900">
            <a:lnSpc>
              <a:spcPct val="90000"/>
            </a:lnSpc>
            <a:spcBef>
              <a:spcPct val="0"/>
            </a:spcBef>
            <a:spcAft>
              <a:spcPct val="35000"/>
            </a:spcAft>
          </a:pPr>
          <a:r>
            <a:rPr lang="zh-CN" altLang="en-US" sz="2200" kern="1200" dirty="0" smtClean="0"/>
            <a:t>系统</a:t>
          </a:r>
          <a:endParaRPr lang="zh-CN" altLang="en-US" sz="2200" kern="1200" dirty="0"/>
        </a:p>
      </dsp:txBody>
      <dsp:txXfrm>
        <a:off x="8163614" y="3007313"/>
        <a:ext cx="775265" cy="1898801"/>
      </dsp:txXfrm>
    </dsp:sp>
    <dsp:sp modelId="{BAFB4B61-B5A0-4E1D-93C4-31D5724EFD37}">
      <dsp:nvSpPr>
        <dsp:cNvPr id="0" name=""/>
        <dsp:cNvSpPr/>
      </dsp:nvSpPr>
      <dsp:spPr>
        <a:xfrm>
          <a:off x="8971440"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语音语义分析</a:t>
          </a:r>
          <a:endParaRPr lang="zh-CN" sz="2200" kern="1200" dirty="0"/>
        </a:p>
      </dsp:txBody>
      <dsp:txXfrm>
        <a:off x="8971440" y="3007313"/>
        <a:ext cx="775265" cy="1898801"/>
      </dsp:txXfrm>
    </dsp:sp>
    <dsp:sp modelId="{EB6EA7C9-4483-4666-9923-D22FE6512209}">
      <dsp:nvSpPr>
        <dsp:cNvPr id="0" name=""/>
        <dsp:cNvSpPr/>
      </dsp:nvSpPr>
      <dsp:spPr>
        <a:xfrm>
          <a:off x="9779267"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用户画像分析</a:t>
          </a:r>
          <a:endParaRPr lang="zh-CN" altLang="en-US" sz="2200" kern="1200" dirty="0"/>
        </a:p>
      </dsp:txBody>
      <dsp:txXfrm>
        <a:off x="9779267" y="3007313"/>
        <a:ext cx="775265" cy="1898801"/>
      </dsp:txXfrm>
    </dsp:sp>
    <dsp:sp modelId="{EED99336-69A3-49F1-A114-95B005F429BD}">
      <dsp:nvSpPr>
        <dsp:cNvPr id="0" name=""/>
        <dsp:cNvSpPr/>
      </dsp:nvSpPr>
      <dsp:spPr>
        <a:xfrm>
          <a:off x="10587093"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智能</a:t>
          </a:r>
          <a:endParaRPr lang="en-US" altLang="zh-CN" sz="2200" kern="1200" dirty="0" smtClean="0"/>
        </a:p>
        <a:p>
          <a:pPr lvl="0" algn="ctr" defTabSz="977900">
            <a:lnSpc>
              <a:spcPct val="90000"/>
            </a:lnSpc>
            <a:spcBef>
              <a:spcPct val="0"/>
            </a:spcBef>
            <a:spcAft>
              <a:spcPct val="35000"/>
            </a:spcAft>
          </a:pPr>
          <a:r>
            <a:rPr lang="zh-CN" altLang="en-US" sz="2200" kern="1200" dirty="0" smtClean="0"/>
            <a:t>催收</a:t>
          </a:r>
          <a:endParaRPr lang="zh-CN" sz="2200" kern="1200" dirty="0"/>
        </a:p>
      </dsp:txBody>
      <dsp:txXfrm>
        <a:off x="10587093" y="3007313"/>
        <a:ext cx="775265" cy="1898801"/>
      </dsp:txXfrm>
    </dsp:sp>
    <dsp:sp modelId="{94095E92-30F8-4AB1-9960-143E5F9B06E4}">
      <dsp:nvSpPr>
        <dsp:cNvPr id="0" name=""/>
        <dsp:cNvSpPr/>
      </dsp:nvSpPr>
      <dsp:spPr>
        <a:xfrm>
          <a:off x="11394919" y="3007313"/>
          <a:ext cx="775265" cy="18988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altLang="en-US" sz="2200" kern="1200" dirty="0" smtClean="0"/>
            <a:t>智能</a:t>
          </a:r>
          <a:endParaRPr lang="en-US" altLang="zh-CN" sz="2200" kern="1200" dirty="0" smtClean="0"/>
        </a:p>
        <a:p>
          <a:pPr lvl="0" algn="ctr" defTabSz="977900">
            <a:lnSpc>
              <a:spcPct val="90000"/>
            </a:lnSpc>
            <a:spcBef>
              <a:spcPct val="0"/>
            </a:spcBef>
            <a:spcAft>
              <a:spcPct val="35000"/>
            </a:spcAft>
          </a:pPr>
          <a:r>
            <a:rPr lang="zh-CN" altLang="en-US" sz="2200" kern="1200" dirty="0" smtClean="0"/>
            <a:t>电销</a:t>
          </a:r>
          <a:endParaRPr lang="zh-CN" altLang="en-US" sz="2200" kern="1200" dirty="0"/>
        </a:p>
      </dsp:txBody>
      <dsp:txXfrm>
        <a:off x="11394919" y="3007313"/>
        <a:ext cx="775265" cy="189880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BE87F6-1177-41BC-AD42-2ACF9F4662FA}">
      <dsp:nvSpPr>
        <dsp:cNvPr id="0" name=""/>
        <dsp:cNvSpPr/>
      </dsp:nvSpPr>
      <dsp:spPr>
        <a:xfrm>
          <a:off x="1478676" y="514961"/>
          <a:ext cx="3436736" cy="3436736"/>
        </a:xfrm>
        <a:prstGeom prst="blockArc">
          <a:avLst>
            <a:gd name="adj1" fmla="val 10799745"/>
            <a:gd name="adj2" fmla="val 16158127"/>
            <a:gd name="adj3" fmla="val 464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FE161E0-4E72-4EAE-BFED-BEB933176C1B}">
      <dsp:nvSpPr>
        <dsp:cNvPr id="0" name=""/>
        <dsp:cNvSpPr/>
      </dsp:nvSpPr>
      <dsp:spPr>
        <a:xfrm>
          <a:off x="1478676" y="515210"/>
          <a:ext cx="3436736" cy="3436736"/>
        </a:xfrm>
        <a:prstGeom prst="blockArc">
          <a:avLst>
            <a:gd name="adj1" fmla="val 5441873"/>
            <a:gd name="adj2" fmla="val 10800255"/>
            <a:gd name="adj3" fmla="val 464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2BA2E25-A658-40BC-8FE1-A1A4F132FBD1}">
      <dsp:nvSpPr>
        <dsp:cNvPr id="0" name=""/>
        <dsp:cNvSpPr/>
      </dsp:nvSpPr>
      <dsp:spPr>
        <a:xfrm>
          <a:off x="1458232" y="515085"/>
          <a:ext cx="3436736" cy="3436736"/>
        </a:xfrm>
        <a:prstGeom prst="blockArc">
          <a:avLst>
            <a:gd name="adj1" fmla="val 0"/>
            <a:gd name="adj2" fmla="val 5400000"/>
            <a:gd name="adj3" fmla="val 464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74385E9-7784-48A9-B496-6707B2E91972}">
      <dsp:nvSpPr>
        <dsp:cNvPr id="0" name=""/>
        <dsp:cNvSpPr/>
      </dsp:nvSpPr>
      <dsp:spPr>
        <a:xfrm>
          <a:off x="1458232" y="515085"/>
          <a:ext cx="3436736" cy="3436736"/>
        </a:xfrm>
        <a:prstGeom prst="blockArc">
          <a:avLst>
            <a:gd name="adj1" fmla="val 16200000"/>
            <a:gd name="adj2" fmla="val 0"/>
            <a:gd name="adj3" fmla="val 464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9920E75-10F5-4FFE-8342-3F4940DC78DC}">
      <dsp:nvSpPr>
        <dsp:cNvPr id="0" name=""/>
        <dsp:cNvSpPr/>
      </dsp:nvSpPr>
      <dsp:spPr>
        <a:xfrm>
          <a:off x="2385552" y="1442405"/>
          <a:ext cx="1582096" cy="1582096"/>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CN" altLang="en-US" sz="4000" kern="1200" dirty="0" smtClean="0">
              <a:latin typeface="微软雅黑" panose="020B0503020204020204" pitchFamily="34" charset="-122"/>
              <a:ea typeface="微软雅黑" panose="020B0503020204020204" pitchFamily="34" charset="-122"/>
            </a:rPr>
            <a:t>催收</a:t>
          </a:r>
          <a:endParaRPr lang="zh-CN" altLang="en-US" sz="4000" kern="1200" dirty="0">
            <a:latin typeface="微软雅黑" panose="020B0503020204020204" pitchFamily="34" charset="-122"/>
            <a:ea typeface="微软雅黑" panose="020B0503020204020204" pitchFamily="34" charset="-122"/>
          </a:endParaRPr>
        </a:p>
      </dsp:txBody>
      <dsp:txXfrm>
        <a:off x="2385552" y="1442405"/>
        <a:ext cx="1582096" cy="1582096"/>
      </dsp:txXfrm>
    </dsp:sp>
    <dsp:sp modelId="{69CDA0AB-39DC-4879-B3F9-4C6322DC67CF}">
      <dsp:nvSpPr>
        <dsp:cNvPr id="0" name=""/>
        <dsp:cNvSpPr/>
      </dsp:nvSpPr>
      <dsp:spPr>
        <a:xfrm>
          <a:off x="2622867" y="1220"/>
          <a:ext cx="1107467" cy="1107467"/>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集中</a:t>
          </a:r>
          <a:endParaRPr lang="en-US" altLang="zh-CN" sz="1500" kern="1200" dirty="0">
            <a:latin typeface="微软雅黑" panose="020B0503020204020204" pitchFamily="34" charset="-122"/>
            <a:ea typeface="微软雅黑" panose="020B0503020204020204" pitchFamily="34" charset="-122"/>
          </a:endParaRPr>
        </a:p>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电催</a:t>
          </a:r>
        </a:p>
      </dsp:txBody>
      <dsp:txXfrm>
        <a:off x="2622867" y="1220"/>
        <a:ext cx="1107467" cy="1107467"/>
      </dsp:txXfrm>
    </dsp:sp>
    <dsp:sp modelId="{A0A68CF0-4838-431C-B98D-42D635DB437B}">
      <dsp:nvSpPr>
        <dsp:cNvPr id="0" name=""/>
        <dsp:cNvSpPr/>
      </dsp:nvSpPr>
      <dsp:spPr>
        <a:xfrm>
          <a:off x="4301366" y="1679720"/>
          <a:ext cx="1107467" cy="1107467"/>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信息</a:t>
          </a:r>
          <a:endParaRPr lang="en-US" altLang="zh-CN" sz="1500" kern="1200" dirty="0">
            <a:latin typeface="微软雅黑" panose="020B0503020204020204" pitchFamily="34" charset="-122"/>
            <a:ea typeface="微软雅黑" panose="020B0503020204020204" pitchFamily="34" charset="-122"/>
          </a:endParaRPr>
        </a:p>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修复</a:t>
          </a:r>
        </a:p>
      </dsp:txBody>
      <dsp:txXfrm>
        <a:off x="4301366" y="1679720"/>
        <a:ext cx="1107467" cy="1107467"/>
      </dsp:txXfrm>
    </dsp:sp>
    <dsp:sp modelId="{553255E6-37E3-48B6-8346-A26C6AE85C5F}">
      <dsp:nvSpPr>
        <dsp:cNvPr id="0" name=""/>
        <dsp:cNvSpPr/>
      </dsp:nvSpPr>
      <dsp:spPr>
        <a:xfrm>
          <a:off x="2622867" y="3358219"/>
          <a:ext cx="1107467" cy="1107467"/>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催收业务平台</a:t>
          </a:r>
        </a:p>
      </dsp:txBody>
      <dsp:txXfrm>
        <a:off x="2622867" y="3358219"/>
        <a:ext cx="1107467" cy="1107467"/>
      </dsp:txXfrm>
    </dsp:sp>
    <dsp:sp modelId="{46D42C2C-1430-4569-93C6-D438E52E6DE7}">
      <dsp:nvSpPr>
        <dsp:cNvPr id="0" name=""/>
        <dsp:cNvSpPr/>
      </dsp:nvSpPr>
      <dsp:spPr>
        <a:xfrm>
          <a:off x="964811" y="1679720"/>
          <a:ext cx="1107467" cy="1107467"/>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资产</a:t>
          </a:r>
          <a:endParaRPr lang="en-US" altLang="zh-CN" sz="1500" kern="1200" dirty="0">
            <a:latin typeface="微软雅黑" panose="020B0503020204020204" pitchFamily="34" charset="-122"/>
            <a:ea typeface="微软雅黑" panose="020B0503020204020204" pitchFamily="34" charset="-122"/>
          </a:endParaRPr>
        </a:p>
        <a:p>
          <a:pPr lvl="0" algn="ctr" defTabSz="666750">
            <a:lnSpc>
              <a:spcPct val="90000"/>
            </a:lnSpc>
            <a:spcBef>
              <a:spcPct val="0"/>
            </a:spcBef>
            <a:spcAft>
              <a:spcPct val="35000"/>
            </a:spcAft>
          </a:pPr>
          <a:r>
            <a:rPr lang="zh-CN" altLang="en-US" sz="1500" kern="1200" dirty="0">
              <a:latin typeface="微软雅黑" panose="020B0503020204020204" pitchFamily="34" charset="-122"/>
              <a:ea typeface="微软雅黑" panose="020B0503020204020204" pitchFamily="34" charset="-122"/>
            </a:rPr>
            <a:t>核检</a:t>
          </a:r>
        </a:p>
      </dsp:txBody>
      <dsp:txXfrm>
        <a:off x="964811" y="1679720"/>
        <a:ext cx="1107467" cy="110746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9A4D2C-3FF7-4EE4-9FF9-40CCB38E498B}">
      <dsp:nvSpPr>
        <dsp:cNvPr id="0" name=""/>
        <dsp:cNvSpPr/>
      </dsp:nvSpPr>
      <dsp:spPr>
        <a:xfrm>
          <a:off x="3791915" y="432758"/>
          <a:ext cx="4367263" cy="4367263"/>
        </a:xfrm>
        <a:prstGeom prst="blockArc">
          <a:avLst>
            <a:gd name="adj1" fmla="val 13800000"/>
            <a:gd name="adj2" fmla="val 16200000"/>
            <a:gd name="adj3" fmla="val 3064"/>
          </a:avLst>
        </a:prstGeom>
        <a:solidFill>
          <a:schemeClr val="accent3">
            <a:hueOff val="-460953"/>
            <a:satOff val="25416"/>
            <a:lumOff val="-19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EC78C4-7627-48F8-9C4C-10C9871FC45C}">
      <dsp:nvSpPr>
        <dsp:cNvPr id="0" name=""/>
        <dsp:cNvSpPr/>
      </dsp:nvSpPr>
      <dsp:spPr>
        <a:xfrm>
          <a:off x="3791915" y="432758"/>
          <a:ext cx="4367263" cy="4367263"/>
        </a:xfrm>
        <a:prstGeom prst="blockArc">
          <a:avLst>
            <a:gd name="adj1" fmla="val 11400000"/>
            <a:gd name="adj2" fmla="val 13800000"/>
            <a:gd name="adj3" fmla="val 3064"/>
          </a:avLst>
        </a:prstGeom>
        <a:solidFill>
          <a:schemeClr val="accent3">
            <a:hueOff val="-403334"/>
            <a:satOff val="22239"/>
            <a:lumOff val="-17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B55235-1860-4F41-8B41-1100600DF481}">
      <dsp:nvSpPr>
        <dsp:cNvPr id="0" name=""/>
        <dsp:cNvSpPr/>
      </dsp:nvSpPr>
      <dsp:spPr>
        <a:xfrm>
          <a:off x="3791915" y="432758"/>
          <a:ext cx="4367263" cy="4367263"/>
        </a:xfrm>
        <a:prstGeom prst="blockArc">
          <a:avLst>
            <a:gd name="adj1" fmla="val 9000000"/>
            <a:gd name="adj2" fmla="val 11400000"/>
            <a:gd name="adj3" fmla="val 3064"/>
          </a:avLst>
        </a:prstGeom>
        <a:solidFill>
          <a:schemeClr val="accent3">
            <a:hueOff val="-345715"/>
            <a:satOff val="19062"/>
            <a:lumOff val="-14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B24348-7F57-4706-871F-B7D96D674B53}">
      <dsp:nvSpPr>
        <dsp:cNvPr id="0" name=""/>
        <dsp:cNvSpPr/>
      </dsp:nvSpPr>
      <dsp:spPr>
        <a:xfrm>
          <a:off x="3791915" y="432758"/>
          <a:ext cx="4367263" cy="4367263"/>
        </a:xfrm>
        <a:prstGeom prst="blockArc">
          <a:avLst>
            <a:gd name="adj1" fmla="val 6600000"/>
            <a:gd name="adj2" fmla="val 9000000"/>
            <a:gd name="adj3" fmla="val 3064"/>
          </a:avLst>
        </a:prstGeom>
        <a:solidFill>
          <a:schemeClr val="accent3">
            <a:hueOff val="-288096"/>
            <a:satOff val="15885"/>
            <a:lumOff val="-122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90AE45-5A04-4191-8507-592C29B4964E}">
      <dsp:nvSpPr>
        <dsp:cNvPr id="0" name=""/>
        <dsp:cNvSpPr/>
      </dsp:nvSpPr>
      <dsp:spPr>
        <a:xfrm>
          <a:off x="3791915" y="432758"/>
          <a:ext cx="4367263" cy="4367263"/>
        </a:xfrm>
        <a:prstGeom prst="blockArc">
          <a:avLst>
            <a:gd name="adj1" fmla="val 4200000"/>
            <a:gd name="adj2" fmla="val 6600000"/>
            <a:gd name="adj3" fmla="val 3064"/>
          </a:avLst>
        </a:prstGeom>
        <a:solidFill>
          <a:schemeClr val="accent3">
            <a:hueOff val="-230477"/>
            <a:satOff val="12708"/>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D2F6F4-CA0D-4254-8108-987C38590C0E}">
      <dsp:nvSpPr>
        <dsp:cNvPr id="0" name=""/>
        <dsp:cNvSpPr/>
      </dsp:nvSpPr>
      <dsp:spPr>
        <a:xfrm>
          <a:off x="3791915" y="432758"/>
          <a:ext cx="4367263" cy="4367263"/>
        </a:xfrm>
        <a:prstGeom prst="blockArc">
          <a:avLst>
            <a:gd name="adj1" fmla="val 1800000"/>
            <a:gd name="adj2" fmla="val 4200000"/>
            <a:gd name="adj3" fmla="val 3064"/>
          </a:avLst>
        </a:prstGeom>
        <a:solidFill>
          <a:schemeClr val="accent3">
            <a:hueOff val="-172857"/>
            <a:satOff val="9531"/>
            <a:lumOff val="-7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F7C325-A483-43E1-AA19-53D8D8760B29}">
      <dsp:nvSpPr>
        <dsp:cNvPr id="0" name=""/>
        <dsp:cNvSpPr/>
      </dsp:nvSpPr>
      <dsp:spPr>
        <a:xfrm>
          <a:off x="3791915" y="432758"/>
          <a:ext cx="4367263" cy="4367263"/>
        </a:xfrm>
        <a:prstGeom prst="blockArc">
          <a:avLst>
            <a:gd name="adj1" fmla="val 21000000"/>
            <a:gd name="adj2" fmla="val 1800000"/>
            <a:gd name="adj3" fmla="val 3064"/>
          </a:avLst>
        </a:prstGeom>
        <a:solidFill>
          <a:schemeClr val="accent3">
            <a:hueOff val="-115238"/>
            <a:satOff val="6354"/>
            <a:lumOff val="-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DE4507-9125-482D-B589-DA80F2FC6B63}">
      <dsp:nvSpPr>
        <dsp:cNvPr id="0" name=""/>
        <dsp:cNvSpPr/>
      </dsp:nvSpPr>
      <dsp:spPr>
        <a:xfrm>
          <a:off x="3791915" y="432758"/>
          <a:ext cx="4367263" cy="4367263"/>
        </a:xfrm>
        <a:prstGeom prst="blockArc">
          <a:avLst>
            <a:gd name="adj1" fmla="val 18600000"/>
            <a:gd name="adj2" fmla="val 21000000"/>
            <a:gd name="adj3" fmla="val 3064"/>
          </a:avLst>
        </a:prstGeom>
        <a:solidFill>
          <a:schemeClr val="accent3">
            <a:hueOff val="-57619"/>
            <a:satOff val="3177"/>
            <a:lumOff val="-2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EB588D-60A4-47F3-A119-6E6F717E8938}">
      <dsp:nvSpPr>
        <dsp:cNvPr id="0" name=""/>
        <dsp:cNvSpPr/>
      </dsp:nvSpPr>
      <dsp:spPr>
        <a:xfrm>
          <a:off x="3791915" y="432758"/>
          <a:ext cx="4367263" cy="4367263"/>
        </a:xfrm>
        <a:prstGeom prst="blockArc">
          <a:avLst>
            <a:gd name="adj1" fmla="val 16200000"/>
            <a:gd name="adj2" fmla="val 18600000"/>
            <a:gd name="adj3" fmla="val 306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0D685-4D26-4C93-A732-E372044AE92E}">
      <dsp:nvSpPr>
        <dsp:cNvPr id="0" name=""/>
        <dsp:cNvSpPr/>
      </dsp:nvSpPr>
      <dsp:spPr>
        <a:xfrm>
          <a:off x="5311759" y="1952603"/>
          <a:ext cx="1327575" cy="132757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CN" sz="2500" kern="1200" dirty="0" smtClean="0"/>
            <a:t>IT</a:t>
          </a:r>
        </a:p>
        <a:p>
          <a:pPr lvl="0" algn="ctr" defTabSz="1111250">
            <a:lnSpc>
              <a:spcPct val="90000"/>
            </a:lnSpc>
            <a:spcBef>
              <a:spcPct val="0"/>
            </a:spcBef>
            <a:spcAft>
              <a:spcPct val="35000"/>
            </a:spcAft>
          </a:pPr>
          <a:r>
            <a:rPr lang="zh-CN" altLang="en-US" sz="2500" kern="1200" dirty="0" smtClean="0"/>
            <a:t>系统</a:t>
          </a:r>
          <a:endParaRPr lang="zh-CN" altLang="en-US" sz="2500" kern="1200" dirty="0"/>
        </a:p>
      </dsp:txBody>
      <dsp:txXfrm>
        <a:off x="5311759" y="1952603"/>
        <a:ext cx="1327575" cy="1327575"/>
      </dsp:txXfrm>
    </dsp:sp>
    <dsp:sp modelId="{62959212-B77C-49D2-8052-3C071D0F1960}">
      <dsp:nvSpPr>
        <dsp:cNvPr id="0" name=""/>
        <dsp:cNvSpPr/>
      </dsp:nvSpPr>
      <dsp:spPr>
        <a:xfrm>
          <a:off x="5510896" y="1562"/>
          <a:ext cx="929302" cy="92930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用户</a:t>
          </a:r>
          <a:endParaRPr lang="en-US" altLang="zh-CN" sz="1300" kern="1200" dirty="0" smtClean="0"/>
        </a:p>
        <a:p>
          <a:pPr lvl="0" algn="ctr" defTabSz="577850">
            <a:lnSpc>
              <a:spcPct val="90000"/>
            </a:lnSpc>
            <a:spcBef>
              <a:spcPct val="0"/>
            </a:spcBef>
            <a:spcAft>
              <a:spcPct val="35000"/>
            </a:spcAft>
          </a:pPr>
          <a:r>
            <a:rPr lang="zh-CN" altLang="en-US" sz="1300" kern="1200" dirty="0" smtClean="0"/>
            <a:t>定位</a:t>
          </a:r>
          <a:endParaRPr lang="zh-CN" altLang="en-US" sz="1300" kern="1200" dirty="0"/>
        </a:p>
      </dsp:txBody>
      <dsp:txXfrm>
        <a:off x="5510896" y="1562"/>
        <a:ext cx="929302" cy="929302"/>
      </dsp:txXfrm>
    </dsp:sp>
    <dsp:sp modelId="{92FFEE46-E57C-487D-9D5E-9551A8F0BB7E}">
      <dsp:nvSpPr>
        <dsp:cNvPr id="0" name=""/>
        <dsp:cNvSpPr/>
      </dsp:nvSpPr>
      <dsp:spPr>
        <a:xfrm>
          <a:off x="6893003" y="504608"/>
          <a:ext cx="929302" cy="929302"/>
        </a:xfrm>
        <a:prstGeom prst="ellipse">
          <a:avLst/>
        </a:prstGeom>
        <a:solidFill>
          <a:schemeClr val="accent3">
            <a:hueOff val="-57619"/>
            <a:satOff val="3177"/>
            <a:lumOff val="-2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产品</a:t>
          </a:r>
          <a:endParaRPr lang="en-US" altLang="zh-CN" sz="1300" kern="1200" dirty="0" smtClean="0"/>
        </a:p>
        <a:p>
          <a:pPr lvl="0" algn="ctr" defTabSz="577850">
            <a:lnSpc>
              <a:spcPct val="90000"/>
            </a:lnSpc>
            <a:spcBef>
              <a:spcPct val="0"/>
            </a:spcBef>
            <a:spcAft>
              <a:spcPct val="35000"/>
            </a:spcAft>
          </a:pPr>
          <a:r>
            <a:rPr lang="zh-CN" altLang="en-US" sz="1300" kern="1200" dirty="0" smtClean="0"/>
            <a:t>设计</a:t>
          </a:r>
          <a:endParaRPr lang="zh-CN" altLang="en-US" sz="1300" kern="1200" dirty="0"/>
        </a:p>
      </dsp:txBody>
      <dsp:txXfrm>
        <a:off x="6893003" y="504608"/>
        <a:ext cx="929302" cy="929302"/>
      </dsp:txXfrm>
    </dsp:sp>
    <dsp:sp modelId="{DED1DD74-7082-4CA4-A0B2-D41D95543F65}">
      <dsp:nvSpPr>
        <dsp:cNvPr id="0" name=""/>
        <dsp:cNvSpPr/>
      </dsp:nvSpPr>
      <dsp:spPr>
        <a:xfrm>
          <a:off x="7628407" y="1778365"/>
          <a:ext cx="929302" cy="929302"/>
        </a:xfrm>
        <a:prstGeom prst="ellipse">
          <a:avLst/>
        </a:prstGeom>
        <a:solidFill>
          <a:schemeClr val="accent3">
            <a:hueOff val="-115238"/>
            <a:satOff val="635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风控</a:t>
          </a:r>
          <a:endParaRPr lang="en-US" altLang="zh-CN" sz="1300" kern="1200" dirty="0" smtClean="0"/>
        </a:p>
        <a:p>
          <a:pPr lvl="0" algn="ctr" defTabSz="577850">
            <a:lnSpc>
              <a:spcPct val="90000"/>
            </a:lnSpc>
            <a:spcBef>
              <a:spcPct val="0"/>
            </a:spcBef>
            <a:spcAft>
              <a:spcPct val="35000"/>
            </a:spcAft>
          </a:pPr>
          <a:r>
            <a:rPr lang="zh-CN" altLang="en-US" sz="1300" kern="1200" dirty="0" smtClean="0"/>
            <a:t>模型</a:t>
          </a:r>
          <a:endParaRPr lang="zh-CN" altLang="en-US" sz="1300" kern="1200" dirty="0"/>
        </a:p>
      </dsp:txBody>
      <dsp:txXfrm>
        <a:off x="7628407" y="1778365"/>
        <a:ext cx="929302" cy="929302"/>
      </dsp:txXfrm>
    </dsp:sp>
    <dsp:sp modelId="{F9E19BA4-DC98-4725-86FF-951F30442790}">
      <dsp:nvSpPr>
        <dsp:cNvPr id="0" name=""/>
        <dsp:cNvSpPr/>
      </dsp:nvSpPr>
      <dsp:spPr>
        <a:xfrm>
          <a:off x="7373004" y="3226827"/>
          <a:ext cx="929302" cy="929302"/>
        </a:xfrm>
        <a:prstGeom prst="ellipse">
          <a:avLst/>
        </a:prstGeom>
        <a:solidFill>
          <a:schemeClr val="accent3">
            <a:hueOff val="-172857"/>
            <a:satOff val="9531"/>
            <a:lumOff val="-7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资金</a:t>
          </a:r>
          <a:endParaRPr lang="zh-CN" altLang="en-US" sz="1300" kern="1200" dirty="0"/>
        </a:p>
      </dsp:txBody>
      <dsp:txXfrm>
        <a:off x="7373004" y="3226827"/>
        <a:ext cx="929302" cy="929302"/>
      </dsp:txXfrm>
    </dsp:sp>
    <dsp:sp modelId="{30347280-EF7D-4CBB-A8B3-2711CD0B54E7}">
      <dsp:nvSpPr>
        <dsp:cNvPr id="0" name=""/>
        <dsp:cNvSpPr/>
      </dsp:nvSpPr>
      <dsp:spPr>
        <a:xfrm>
          <a:off x="6246300" y="4172244"/>
          <a:ext cx="929302" cy="929302"/>
        </a:xfrm>
        <a:prstGeom prst="ellipse">
          <a:avLst/>
        </a:prstGeom>
        <a:solidFill>
          <a:schemeClr val="accent3">
            <a:hueOff val="-230477"/>
            <a:satOff val="12708"/>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营销</a:t>
          </a:r>
          <a:endParaRPr lang="en-US" altLang="zh-CN" sz="1300" kern="1200" dirty="0" smtClean="0"/>
        </a:p>
        <a:p>
          <a:pPr lvl="0" algn="ctr" defTabSz="577850">
            <a:lnSpc>
              <a:spcPct val="90000"/>
            </a:lnSpc>
            <a:spcBef>
              <a:spcPct val="0"/>
            </a:spcBef>
            <a:spcAft>
              <a:spcPct val="35000"/>
            </a:spcAft>
          </a:pPr>
          <a:r>
            <a:rPr lang="zh-CN" altLang="en-US" sz="1300" kern="1200" dirty="0" smtClean="0"/>
            <a:t>渠道</a:t>
          </a:r>
          <a:endParaRPr lang="zh-CN" altLang="en-US" sz="1300" kern="1200" dirty="0"/>
        </a:p>
      </dsp:txBody>
      <dsp:txXfrm>
        <a:off x="6246300" y="4172244"/>
        <a:ext cx="929302" cy="929302"/>
      </dsp:txXfrm>
    </dsp:sp>
    <dsp:sp modelId="{3E7C0555-F18F-4B90-8417-304BDAD01572}">
      <dsp:nvSpPr>
        <dsp:cNvPr id="0" name=""/>
        <dsp:cNvSpPr/>
      </dsp:nvSpPr>
      <dsp:spPr>
        <a:xfrm>
          <a:off x="4775492" y="4172244"/>
          <a:ext cx="929302" cy="929302"/>
        </a:xfrm>
        <a:prstGeom prst="ellipse">
          <a:avLst/>
        </a:prstGeom>
        <a:solidFill>
          <a:schemeClr val="accent3">
            <a:hueOff val="-288096"/>
            <a:satOff val="15885"/>
            <a:lumOff val="-12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信用</a:t>
          </a:r>
          <a:endParaRPr lang="en-US" altLang="zh-CN" sz="1300" kern="1200" dirty="0" smtClean="0"/>
        </a:p>
        <a:p>
          <a:pPr lvl="0" algn="ctr" defTabSz="577850">
            <a:lnSpc>
              <a:spcPct val="90000"/>
            </a:lnSpc>
            <a:spcBef>
              <a:spcPct val="0"/>
            </a:spcBef>
            <a:spcAft>
              <a:spcPct val="35000"/>
            </a:spcAft>
          </a:pPr>
          <a:r>
            <a:rPr lang="zh-CN" altLang="en-US" sz="1300" kern="1200" dirty="0" smtClean="0"/>
            <a:t>审核</a:t>
          </a:r>
          <a:endParaRPr lang="zh-CN" altLang="en-US" sz="1300" kern="1200" dirty="0"/>
        </a:p>
      </dsp:txBody>
      <dsp:txXfrm>
        <a:off x="4775492" y="4172244"/>
        <a:ext cx="929302" cy="929302"/>
      </dsp:txXfrm>
    </dsp:sp>
    <dsp:sp modelId="{0E17C801-735F-4CEE-8F03-A66943124019}">
      <dsp:nvSpPr>
        <dsp:cNvPr id="0" name=""/>
        <dsp:cNvSpPr/>
      </dsp:nvSpPr>
      <dsp:spPr>
        <a:xfrm>
          <a:off x="3648788" y="3226827"/>
          <a:ext cx="929302" cy="929302"/>
        </a:xfrm>
        <a:prstGeom prst="ellipse">
          <a:avLst/>
        </a:prstGeom>
        <a:solidFill>
          <a:schemeClr val="accent3">
            <a:hueOff val="-345715"/>
            <a:satOff val="19062"/>
            <a:lumOff val="-14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资产</a:t>
          </a:r>
          <a:endParaRPr lang="en-US" altLang="zh-CN" sz="1300" kern="1200" dirty="0" smtClean="0"/>
        </a:p>
        <a:p>
          <a:pPr lvl="0" algn="ctr" defTabSz="577850">
            <a:lnSpc>
              <a:spcPct val="90000"/>
            </a:lnSpc>
            <a:spcBef>
              <a:spcPct val="0"/>
            </a:spcBef>
            <a:spcAft>
              <a:spcPct val="35000"/>
            </a:spcAft>
          </a:pPr>
          <a:r>
            <a:rPr lang="zh-CN" altLang="en-US" sz="1300" kern="1200" dirty="0" smtClean="0"/>
            <a:t>保全</a:t>
          </a:r>
          <a:endParaRPr lang="zh-CN" altLang="en-US" sz="1300" kern="1200" dirty="0"/>
        </a:p>
      </dsp:txBody>
      <dsp:txXfrm>
        <a:off x="3648788" y="3226827"/>
        <a:ext cx="929302" cy="929302"/>
      </dsp:txXfrm>
    </dsp:sp>
    <dsp:sp modelId="{D7193788-8DD9-469C-A5D6-40016A55D0B0}">
      <dsp:nvSpPr>
        <dsp:cNvPr id="0" name=""/>
        <dsp:cNvSpPr/>
      </dsp:nvSpPr>
      <dsp:spPr>
        <a:xfrm>
          <a:off x="3393385" y="1778365"/>
          <a:ext cx="929302" cy="929302"/>
        </a:xfrm>
        <a:prstGeom prst="ellipse">
          <a:avLst/>
        </a:prstGeom>
        <a:solidFill>
          <a:schemeClr val="accent3">
            <a:hueOff val="-403334"/>
            <a:satOff val="22239"/>
            <a:lumOff val="-17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客服</a:t>
          </a:r>
          <a:endParaRPr lang="zh-CN" altLang="en-US" sz="1300" kern="1200" dirty="0"/>
        </a:p>
      </dsp:txBody>
      <dsp:txXfrm>
        <a:off x="3393385" y="1778365"/>
        <a:ext cx="929302" cy="929302"/>
      </dsp:txXfrm>
    </dsp:sp>
    <dsp:sp modelId="{307763BB-E03E-461E-BB00-6412343FD289}">
      <dsp:nvSpPr>
        <dsp:cNvPr id="0" name=""/>
        <dsp:cNvSpPr/>
      </dsp:nvSpPr>
      <dsp:spPr>
        <a:xfrm>
          <a:off x="4128789" y="504608"/>
          <a:ext cx="929302" cy="929302"/>
        </a:xfrm>
        <a:prstGeom prst="ellipse">
          <a:avLst/>
        </a:prstGeom>
        <a:solidFill>
          <a:schemeClr val="accent3">
            <a:hueOff val="-460953"/>
            <a:satOff val="25416"/>
            <a:lumOff val="-1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二次与交叉营销</a:t>
          </a:r>
          <a:endParaRPr lang="zh-CN" altLang="en-US" sz="1300" kern="1200" dirty="0"/>
        </a:p>
      </dsp:txBody>
      <dsp:txXfrm>
        <a:off x="4128789" y="504608"/>
        <a:ext cx="929302" cy="929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F47D68-DECF-493A-AB3B-B6075FBD47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0E0789-BD9A-4312-93F3-CABFA1456A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用户是企业是核心资产，获客转化率、用户留存周期（或留存率）、用户贡献值（</a:t>
            </a:r>
            <a:r>
              <a:rPr lang="en-US" altLang="zh-CN" sz="1200" b="0" i="0" kern="1200" dirty="0" smtClean="0">
                <a:solidFill>
                  <a:schemeClr val="tx1"/>
                </a:solidFill>
                <a:latin typeface="+mn-lt"/>
                <a:ea typeface="+mn-ea"/>
                <a:cs typeface="+mn-cs"/>
              </a:rPr>
              <a:t>ARPU</a:t>
            </a:r>
            <a:r>
              <a:rPr lang="zh-CN" altLang="en-US" sz="1200" b="0" i="0" kern="1200" dirty="0" smtClean="0">
                <a:solidFill>
                  <a:schemeClr val="tx1"/>
                </a:solidFill>
                <a:latin typeface="+mn-lt"/>
                <a:ea typeface="+mn-ea"/>
                <a:cs typeface="+mn-cs"/>
              </a:rPr>
              <a:t>或</a:t>
            </a:r>
            <a:r>
              <a:rPr lang="en-US" altLang="zh-CN" sz="1200" b="0" i="0" kern="1200" dirty="0" smtClean="0">
                <a:solidFill>
                  <a:schemeClr val="tx1"/>
                </a:solidFill>
                <a:latin typeface="+mn-lt"/>
                <a:ea typeface="+mn-ea"/>
                <a:cs typeface="+mn-cs"/>
              </a:rPr>
              <a:t>UP</a:t>
            </a:r>
            <a:r>
              <a:rPr lang="zh-CN" altLang="en-US" sz="1200" b="0" i="0" kern="1200" dirty="0" smtClean="0">
                <a:solidFill>
                  <a:schemeClr val="tx1"/>
                </a:solidFill>
                <a:latin typeface="+mn-lt"/>
                <a:ea typeface="+mn-ea"/>
                <a:cs typeface="+mn-cs"/>
              </a:rPr>
              <a:t>值</a:t>
            </a:r>
            <a:r>
              <a:rPr lang="zh-CN" altLang="en-US" dirty="0" smtClean="0"/>
              <a:t>）是当今企业运营的三大核心指标。研究运营与产品，重点是研究用户及与之对应的服务。</a:t>
            </a:r>
            <a:endParaRPr lang="en-US" altLang="zh-CN" dirty="0" smtClean="0"/>
          </a:p>
          <a:p>
            <a:r>
              <a:rPr lang="zh-CN" altLang="en-US" dirty="0" smtClean="0"/>
              <a:t>和君纵达对用户生命周期进行来细分，在其关键的八个阶段，设计了精细化的运营服务，从而提升服务水平，以帮助企业提升三大核心指标。</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公司目前围绕企业用户的全生命周期运营，提供三大类服务：</a:t>
            </a:r>
            <a:endParaRPr lang="en-US" altLang="zh-CN" dirty="0" smtClean="0"/>
          </a:p>
          <a:p>
            <a:r>
              <a:rPr lang="zh-CN" altLang="en-US" dirty="0" smtClean="0"/>
              <a:t>一、用户运营服务： 直接为</a:t>
            </a:r>
            <a:r>
              <a:rPr lang="en-US" altLang="zh-CN" dirty="0" smtClean="0"/>
              <a:t>B</a:t>
            </a:r>
            <a:r>
              <a:rPr lang="zh-CN" altLang="en-US" dirty="0" smtClean="0"/>
              <a:t>端提供</a:t>
            </a:r>
            <a:r>
              <a:rPr lang="en-US" altLang="zh-CN" dirty="0" smtClean="0"/>
              <a:t>C</a:t>
            </a:r>
            <a:r>
              <a:rPr lang="zh-CN" altLang="en-US" dirty="0" smtClean="0"/>
              <a:t>端、</a:t>
            </a:r>
            <a:r>
              <a:rPr lang="en-US" altLang="zh-CN" dirty="0" smtClean="0"/>
              <a:t>b</a:t>
            </a:r>
            <a:r>
              <a:rPr lang="zh-CN" altLang="en-US" dirty="0" smtClean="0"/>
              <a:t>端的各类运营服务</a:t>
            </a:r>
            <a:endParaRPr lang="en-US" altLang="zh-CN" dirty="0" smtClean="0"/>
          </a:p>
          <a:p>
            <a:r>
              <a:rPr lang="zh-CN" altLang="en-US" dirty="0" smtClean="0"/>
              <a:t>二、运营咨询： 为</a:t>
            </a:r>
            <a:r>
              <a:rPr lang="en-US" altLang="zh-CN" dirty="0" smtClean="0"/>
              <a:t>B</a:t>
            </a:r>
            <a:r>
              <a:rPr lang="zh-CN" altLang="en-US" dirty="0" smtClean="0"/>
              <a:t>端的运营体系提供咨询，帮助企业提升运营能力</a:t>
            </a:r>
            <a:endParaRPr lang="en-US" altLang="zh-CN" dirty="0" smtClean="0"/>
          </a:p>
          <a:p>
            <a:r>
              <a:rPr lang="zh-CN" altLang="en-US" dirty="0" smtClean="0"/>
              <a:t>三、数据分析与智能系统： 为提升用户价值创造，可帮助进行用户画像、用户与产品匹配度分析；并可提供相关智能系统，可大幅度降低成本、提升创收。</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获客及持续营销是每个企业经营的战略部分。</a:t>
            </a:r>
            <a:endParaRPr lang="en-US" altLang="zh-CN" dirty="0" smtClean="0"/>
          </a:p>
          <a:p>
            <a:r>
              <a:rPr lang="zh-CN" altLang="en-US" dirty="0" smtClean="0"/>
              <a:t>这几年来随着移动互联网的快速发展，营销模式、渠道发生了巨大的的变化，从线下营销、到搜索排名、单一平台行为分析，到现在用户画像分析、多平台行为融合等多元化、精准化。</a:t>
            </a:r>
            <a:endParaRPr lang="en-US" altLang="zh-CN" dirty="0" smtClean="0"/>
          </a:p>
          <a:p>
            <a:r>
              <a:rPr lang="zh-CN" altLang="en-US" dirty="0" smtClean="0"/>
              <a:t>在这个情形下，和君纵达为客户提供两类服务：</a:t>
            </a:r>
            <a:endParaRPr lang="en-US" altLang="zh-CN" dirty="0" smtClean="0"/>
          </a:p>
          <a:p>
            <a:r>
              <a:rPr lang="en-US" altLang="zh-CN" dirty="0" smtClean="0"/>
              <a:t>1</a:t>
            </a:r>
            <a:r>
              <a:rPr lang="zh-CN" altLang="en-US" dirty="0" smtClean="0"/>
              <a:t>、多元营销：对产品进行分析，根据产品特征分析，来定位用户特征，再与之匹配质量较好的渠道，通过渠道合作来进行营销。提升渠道质量，从而提升转化率，并提升市场推广与获客速度。</a:t>
            </a:r>
            <a:endParaRPr lang="en-US" altLang="zh-CN" dirty="0" smtClean="0"/>
          </a:p>
          <a:p>
            <a:r>
              <a:rPr lang="en-US" altLang="zh-CN" dirty="0" smtClean="0"/>
              <a:t>2</a:t>
            </a:r>
            <a:r>
              <a:rPr lang="zh-CN" altLang="en-US" dirty="0" smtClean="0"/>
              <a:t>、电话营销：电话营销是性价比较为适中的行销模式。电话营销触达率较高，可以让用户在第一时间了解产品情况，并通过与用户互动来提升转化率。另外，无论是线上营销还是线下营销，电话营销都是必要的补充营销手段。</a:t>
            </a:r>
            <a:endParaRPr lang="en-US" altLang="zh-CN" dirty="0" smtClean="0"/>
          </a:p>
          <a:p>
            <a:r>
              <a:rPr lang="zh-CN" altLang="en-US" dirty="0" smtClean="0"/>
              <a:t>电话营销，很多同业还停留在坐席人员管理，而我司已通过“产品</a:t>
            </a:r>
            <a:r>
              <a:rPr lang="en-US" altLang="zh-CN" dirty="0" smtClean="0"/>
              <a:t>+</a:t>
            </a:r>
            <a:r>
              <a:rPr lang="zh-CN" altLang="en-US" dirty="0" smtClean="0"/>
              <a:t>坐席</a:t>
            </a:r>
            <a:r>
              <a:rPr lang="en-US" altLang="zh-CN" dirty="0" smtClean="0"/>
              <a:t>+</a:t>
            </a:r>
            <a:r>
              <a:rPr lang="zh-CN" altLang="en-US" dirty="0" smtClean="0"/>
              <a:t>用户</a:t>
            </a:r>
            <a:r>
              <a:rPr lang="en-US" altLang="zh-CN" dirty="0" smtClean="0"/>
              <a:t>+</a:t>
            </a:r>
            <a:r>
              <a:rPr lang="zh-CN" altLang="en-US" dirty="0" smtClean="0"/>
              <a:t>行为</a:t>
            </a:r>
            <a:r>
              <a:rPr lang="en-US" altLang="zh-CN" dirty="0" smtClean="0"/>
              <a:t>+</a:t>
            </a:r>
            <a:r>
              <a:rPr lang="zh-CN" altLang="en-US" dirty="0" smtClean="0"/>
              <a:t>系统</a:t>
            </a:r>
            <a:r>
              <a:rPr lang="en-US" altLang="zh-CN" dirty="0" smtClean="0"/>
              <a:t>+</a:t>
            </a:r>
            <a:r>
              <a:rPr lang="zh-CN" altLang="en-US" dirty="0" smtClean="0"/>
              <a:t>数据”六个维度进行管理，我司的营销转化率是一般水平的二倍。</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为企业提供各类渠道及形式（电话语音、文字、视频）的用户服务，支持</a:t>
            </a:r>
            <a:r>
              <a:rPr lang="en-US" altLang="zh-CN" dirty="0" smtClean="0"/>
              <a:t>7*24</a:t>
            </a:r>
            <a:r>
              <a:rPr lang="zh-CN" altLang="en-US" dirty="0" smtClean="0"/>
              <a:t>等多种模式，可提供粤语、英语等语言服务。</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催收是我司目前规模占比较多的大类业务。我司</a:t>
            </a:r>
            <a:r>
              <a:rPr lang="en-US" altLang="zh-CN" dirty="0" smtClean="0"/>
              <a:t>COO</a:t>
            </a:r>
            <a:r>
              <a:rPr lang="zh-CN" altLang="en-US" dirty="0" smtClean="0"/>
              <a:t>是原国有五大行之一卡中心催收业务的先行者与负责人。在这个渊源之下，我们对催收业务有着非常深刻地理解。在信息修复、案件策略、催收系统、合法合规方面在业界达到领先水平。</a:t>
            </a:r>
            <a:endParaRPr lang="en-US" altLang="zh-CN" dirty="0" smtClean="0"/>
          </a:p>
          <a:p>
            <a:r>
              <a:rPr lang="zh-CN" altLang="en-US" dirty="0" smtClean="0"/>
              <a:t>近几年来，我们在语音语义分析、用户画像与催收策略相结合、数据驱动方面做了比较多的探索，在这些工作及资深管理、业务团队的基础上，我们的催收能力得到了可靠的保障。</a:t>
            </a:r>
            <a:endParaRPr lang="en-US" altLang="zh-CN" dirty="0" smtClean="0"/>
          </a:p>
          <a:p>
            <a:r>
              <a:rPr lang="zh-CN" altLang="en-US" dirty="0" smtClean="0"/>
              <a:t>目前我们在一些地区也拥有线下催收的能力。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在多年服务经验的基础上，我司为零售金融业设计、整合了完整、强大的一站式运营服务平台。</a:t>
            </a:r>
            <a:endParaRPr lang="en-US" altLang="zh-CN" dirty="0" smtClean="0"/>
          </a:p>
          <a:p>
            <a:r>
              <a:rPr lang="zh-CN" altLang="en-US" dirty="0" smtClean="0"/>
              <a:t>在零售金融业务链条，我们除了风控、资金两个以外，可以为其余所有环节提供服务，作为坚实运营后台支持客户的战略快速发展。</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和君国际业务成立于</a:t>
            </a:r>
            <a:r>
              <a:rPr lang="en-US" altLang="zh-CN" dirty="0" smtClean="0"/>
              <a:t>2017</a:t>
            </a:r>
            <a:r>
              <a:rPr lang="zh-CN" altLang="en-US" dirty="0" smtClean="0"/>
              <a:t>年底，为外资企业在华业务及国内领先企业出海，提供本地化或离岸服务。</a:t>
            </a:r>
            <a:endParaRPr lang="en-US" altLang="zh-CN" dirty="0" smtClean="0"/>
          </a:p>
          <a:p>
            <a:r>
              <a:rPr lang="zh-CN" altLang="en-US" dirty="0" smtClean="0"/>
              <a:t>公司将在</a:t>
            </a:r>
            <a:r>
              <a:rPr lang="en-US" altLang="zh-CN" dirty="0" smtClean="0"/>
              <a:t>2018</a:t>
            </a:r>
            <a:r>
              <a:rPr lang="zh-CN" altLang="en-US" dirty="0" smtClean="0"/>
              <a:t>年、</a:t>
            </a:r>
            <a:r>
              <a:rPr lang="en-US" altLang="zh-CN" dirty="0" smtClean="0"/>
              <a:t>2019</a:t>
            </a:r>
            <a:r>
              <a:rPr lang="zh-CN" altLang="en-US" dirty="0" smtClean="0"/>
              <a:t>年分别在印尼和爱尔兰建设海外运营中心。</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不论是呼叫中心的运营管理，还是客服、电销、催收的业务管理，也包括数据分析及智能化这些技术手段，都是比较专业的领域，在大量具体场景中产生了丰富的实践方法与体系。</a:t>
            </a:r>
            <a:endParaRPr lang="en-US" altLang="zh-CN" dirty="0" smtClean="0"/>
          </a:p>
          <a:p>
            <a:r>
              <a:rPr lang="zh-CN" altLang="en-US" dirty="0" smtClean="0"/>
              <a:t>我们的一些客户其主要管理精力在于产品设计、市场布局等，缺少足够的时间来进行前述业务的系统化设计与建设。这样将会对主业的推进形成瓶颈，严重制约企业发展。</a:t>
            </a:r>
            <a:endParaRPr lang="en-US" altLang="zh-CN" dirty="0" smtClean="0"/>
          </a:p>
          <a:p>
            <a:r>
              <a:rPr lang="zh-CN" altLang="en-US" dirty="0" smtClean="0"/>
              <a:t>基于这种情况，我司可为客户企业提供用户运营相关的一体化咨询，包括团队建设、服务设计、系统选型、数据体系等多个方面。可以让客户企业在这个领域快速达到业界成熟水平，节省两至三年的战略时间。</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经过近几年来的探索，我们在数据分析、语音语义分析、智能技术等方面，结合服务的具体场景开发出智能质检与智能催收平台（已经上线），并正在进行智能电销与客服平台的研发工作。</a:t>
            </a:r>
            <a:endParaRPr lang="en-US" altLang="zh-CN" dirty="0" smtClean="0"/>
          </a:p>
          <a:p>
            <a:r>
              <a:rPr lang="zh-CN" altLang="en-US" dirty="0" smtClean="0"/>
              <a:t>与传统技术类公司提供的产品相比较，我司同类产品的优势在于有大量样本供于系统学习，我司有专门的机器学习、语音语料标注团队，并在我司海量业务中进行检验。</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传统的语音质检，耗时耗力，但仍没有办法实现全检，留有业务隐患。</a:t>
            </a:r>
            <a:endParaRPr lang="en-US" altLang="zh-CN" dirty="0" smtClean="0"/>
          </a:p>
          <a:p>
            <a:r>
              <a:rPr lang="zh-CN" altLang="en-US" dirty="0" smtClean="0"/>
              <a:t>我司通过与特定业务相结合，通过对业务场景话术的大样本分析、采集，可通过关键字、上下文分析等进行智能质检，辅以少量的人工质检即可形成全检能力。</a:t>
            </a:r>
            <a:endParaRPr lang="en-US" altLang="zh-CN" dirty="0" smtClean="0"/>
          </a:p>
          <a:p>
            <a:r>
              <a:rPr lang="zh-CN" altLang="en-US" dirty="0" smtClean="0"/>
              <a:t>同时，该系统也可以对海量声音内容进行深度挖掘，来识别用户的问题、建议、投诉，并识别最佳及不良实践。我们会将这些问题整理以后反馈给甲方，以提升甲方产品、服务能力。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智能催收系统，是我司第一款智能系统，通过在交通、光大等银行的使用，以证明该系统可以大幅提升回款能力并降低运营成本。</a:t>
            </a:r>
            <a:endParaRPr lang="en-US" altLang="zh-CN" dirty="0" smtClean="0"/>
          </a:p>
          <a:p>
            <a:r>
              <a:rPr lang="zh-CN" altLang="en-US" dirty="0" smtClean="0"/>
              <a:t>该系统主要有三个核心能力：</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1</a:t>
            </a:r>
            <a:r>
              <a:rPr lang="zh-CN" altLang="en-US" dirty="0" smtClean="0"/>
              <a:t>、基于画像的话术策略：通过对用户静态属性、历史交互的分析，绘制用户画像，并根据以往案例，给出催收话术策略</a:t>
            </a:r>
            <a:endParaRPr lang="zh-CN" altLang="en-US"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2</a:t>
            </a:r>
            <a:r>
              <a:rPr lang="zh-CN" altLang="en-US" dirty="0" smtClean="0"/>
              <a:t>、基于指标数据驱动的运营策略：通过对运营指标的分析，来调整分案策略、进行催收管理</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3</a:t>
            </a:r>
            <a:r>
              <a:rPr lang="zh-CN" altLang="en-US" dirty="0" smtClean="0"/>
              <a:t>、可在</a:t>
            </a:r>
            <a:r>
              <a:rPr lang="en-US" altLang="zh-CN" dirty="0" smtClean="0"/>
              <a:t>M1</a:t>
            </a:r>
            <a:r>
              <a:rPr lang="zh-CN" altLang="en-US" dirty="0" smtClean="0"/>
              <a:t>阶段实现智能语音交互</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用户运营管理在一般企业中，往往仅对人员、培训、现场等几个方面进行关注，但我管理团队在十余年运营管理工作当中，创造性的设计了“和君纵达运营管理体系”，通过对各环节工作进行梳理，分解出</a:t>
            </a:r>
            <a:r>
              <a:rPr lang="en-US" altLang="zh-CN" dirty="0" smtClean="0"/>
              <a:t>22</a:t>
            </a:r>
            <a:r>
              <a:rPr lang="zh-CN" altLang="en-US" dirty="0" smtClean="0"/>
              <a:t>管理模块，同时为进行量化管理，又对每个模块设计了不同的关键指标，共计</a:t>
            </a:r>
            <a:r>
              <a:rPr lang="en-US" altLang="zh-CN" dirty="0" smtClean="0"/>
              <a:t>146</a:t>
            </a:r>
            <a:r>
              <a:rPr lang="zh-CN" altLang="en-US" dirty="0" smtClean="0"/>
              <a:t>个。</a:t>
            </a:r>
            <a:endParaRPr lang="en-US" altLang="zh-CN" dirty="0" smtClean="0"/>
          </a:p>
          <a:p>
            <a:r>
              <a:rPr lang="zh-CN" altLang="en-US" dirty="0" smtClean="0"/>
              <a:t>基于这些管理模块与对应的量化指标，我司可形成全面的、有针对性的管理，且能够形成闭环。</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我们以客服业务为例，为其设计了三层业务指标，支撑指标是最底层人员、技能等方面的指标，过程指标是服务当中行为、管理指标，核心指标是需要向甲方交付的指标，关系到用户的服务体验与运营能力。通过逐层指标的达成，最后才能实现核心指标的交付。</a:t>
            </a:r>
            <a:endParaRPr lang="en-US" altLang="zh-CN" dirty="0" smtClean="0"/>
          </a:p>
          <a:p>
            <a:r>
              <a:rPr lang="zh-CN" altLang="en-US" dirty="0" smtClean="0"/>
              <a:t>当某个核心指标出现问题时，我们可通过指标业务逻辑关系定位到下层指标，通过明确的问题指向，可以对问题快速解决、改善。</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所有运营指标数据，我们都对其建立了业务逻辑，并通过多维数据建模，进行问题的诊断分析及改善预测。</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因为我们公司在运营的项目将近一百个，仅仅依靠管理人员是无法实现快速量化分析的。</a:t>
            </a:r>
            <a:endParaRPr lang="en-US" altLang="zh-CN" dirty="0" smtClean="0"/>
          </a:p>
          <a:p>
            <a:r>
              <a:rPr lang="zh-CN" altLang="en-US" dirty="0" smtClean="0"/>
              <a:t>我们通过</a:t>
            </a:r>
            <a:r>
              <a:rPr lang="en-US" altLang="zh-CN" dirty="0" smtClean="0"/>
              <a:t>BI</a:t>
            </a:r>
            <a:r>
              <a:rPr lang="zh-CN" altLang="en-US" dirty="0" smtClean="0"/>
              <a:t>系统，对指标偏差、问题诊断形成了自动化分析。使得过去以周甚至是月为单位的迭代改进，缩短为以天为单位。极大提升了我司的运营能力。</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为保证人员招聘的时效与质量，我司成立了专门</a:t>
            </a:r>
            <a:r>
              <a:rPr lang="zh-CN" altLang="en-US" smtClean="0"/>
              <a:t>的招聘事业部，</a:t>
            </a:r>
            <a:r>
              <a:rPr lang="zh-CN" altLang="en-US" dirty="0" smtClean="0"/>
              <a:t>并通过多种形式进行人员招聘。目前平均月招聘能力达到</a:t>
            </a:r>
            <a:r>
              <a:rPr lang="en-US" altLang="zh-CN" dirty="0" smtClean="0"/>
              <a:t>1500</a:t>
            </a:r>
            <a:r>
              <a:rPr lang="zh-CN" altLang="en-US" dirty="0" smtClean="0"/>
              <a:t>人，单点区域月招聘能力</a:t>
            </a:r>
            <a:r>
              <a:rPr lang="en-US" altLang="zh-CN" dirty="0" smtClean="0"/>
              <a:t>300-500</a:t>
            </a:r>
            <a:r>
              <a:rPr lang="zh-CN" altLang="en-US" dirty="0" smtClean="0"/>
              <a:t>人。</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信息安全是任何服务外包工作的前提，我司拥有多年为银行、保险业服务的基因，通过技术控制、人员管理、现场管理等保障信息安全。其中以</a:t>
            </a:r>
            <a:r>
              <a:rPr lang="en-US" altLang="zh-CN" dirty="0" smtClean="0"/>
              <a:t>B/S</a:t>
            </a:r>
            <a:r>
              <a:rPr lang="zh-CN" altLang="en-US" dirty="0" smtClean="0"/>
              <a:t>结构进行的业务外包，服务器端部署在客户，我方仅在被有限授权后进行限制性的访问或操作，最大程度上杜绝了信息安全风险问题的出现。</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服务性运营一旦中断，会导致甲方业务受到影响，甚至引起大面积的投诉或社会舆论。</a:t>
            </a:r>
            <a:endParaRPr lang="en-US" altLang="zh-CN" dirty="0" smtClean="0"/>
          </a:p>
          <a:p>
            <a:r>
              <a:rPr lang="zh-CN" altLang="en-US" dirty="0" smtClean="0"/>
              <a:t>我司通过人力、通信、电力、场地、核心设备等方面进行风险识别、预案、演练与应对，来保障运营的可持续性。</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公司各基地拥有良好的办公环境，同时配有员工寝室、食堂、休息区、班车等。</a:t>
            </a:r>
            <a:endParaRPr lang="en-US" altLang="zh-CN" dirty="0" smtClean="0"/>
          </a:p>
          <a:p>
            <a:pPr lvl="0" indent="0">
              <a:lnSpc>
                <a:spcPct val="150000"/>
              </a:lnSpc>
            </a:pPr>
            <a:r>
              <a:rPr lang="zh-CN" altLang="en-US" dirty="0" smtClean="0"/>
              <a:t>昆山基地位于江苏省花桥经济开发区，是“</a:t>
            </a:r>
            <a:r>
              <a:rPr lang="zh-CN" altLang="en-US" sz="1200" b="0" i="0" kern="1200" dirty="0" smtClean="0">
                <a:solidFill>
                  <a:schemeClr val="tx1"/>
                </a:solidFill>
                <a:latin typeface="+mn-lt"/>
                <a:ea typeface="+mn-ea"/>
                <a:cs typeface="+mn-cs"/>
              </a:rPr>
              <a:t>服务外包认证国家示范区</a:t>
            </a:r>
            <a:r>
              <a:rPr lang="zh-CN" altLang="en-US" dirty="0" smtClean="0"/>
              <a:t>”，距离上海虹桥枢纽</a:t>
            </a:r>
            <a:r>
              <a:rPr lang="en-US" altLang="zh-CN" dirty="0" smtClean="0"/>
              <a:t>35</a:t>
            </a:r>
            <a:r>
              <a:rPr lang="zh-CN" altLang="en-US" dirty="0" smtClean="0"/>
              <a:t>公里。</a:t>
            </a:r>
            <a:endParaRPr lang="en-US" altLang="zh-CN" dirty="0" smtClean="0"/>
          </a:p>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13700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21</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lnSpc>
                <a:spcPct val="150000"/>
              </a:lnSpc>
            </a:pPr>
            <a:r>
              <a:rPr lang="zh-CN" altLang="en-US" dirty="0" smtClean="0"/>
              <a:t>北京基地位于顺义区万科天竺园，紧邻中国国际展览中心，距离首都机场</a:t>
            </a:r>
            <a:r>
              <a:rPr lang="en-US" altLang="zh-CN" dirty="0" smtClean="0"/>
              <a:t>4.5</a:t>
            </a:r>
            <a:r>
              <a:rPr lang="zh-CN" altLang="en-US" dirty="0" smtClean="0"/>
              <a:t>公里。</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450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目前正在进行北京二基地的筹建工作。</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lnSpc>
                <a:spcPct val="150000"/>
              </a:lnSpc>
            </a:pPr>
            <a:r>
              <a:rPr lang="zh-CN" altLang="en-US" dirty="0" smtClean="0"/>
              <a:t>合肥基地位于合肥青网科技园，是我司目前最大的运营基地。</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25000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安徽宿州基地，拥有独立</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层办公楼，办公面积：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24000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3</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900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宁夏基地位于石嘴山市，办公面积：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10000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indent="0">
              <a:lnSpc>
                <a:spcPct val="150000"/>
              </a:lnSpc>
            </a:pPr>
            <a:r>
              <a:rPr lang="zh-CN" altLang="en-US" dirty="0" smtClean="0"/>
              <a:t>佛山基地可提供普通话及粤语服务，</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1800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a:t>
            </a:r>
            <a:r>
              <a:rPr lang="en-US"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和君纵达自成立以来，一直在推进我们的四化工程</a:t>
            </a:r>
            <a:r>
              <a:rPr lang="en-US" altLang="zh-CN" dirty="0" smtClean="0"/>
              <a:t>——</a:t>
            </a:r>
            <a:r>
              <a:rPr lang="zh-CN" altLang="en-US" dirty="0" smtClean="0"/>
              <a:t>“团队专业化、管理体系化、运营数据化、系统智能化”。</a:t>
            </a:r>
            <a:endParaRPr lang="en-US" altLang="zh-CN" dirty="0" smtClean="0"/>
          </a:p>
          <a:p>
            <a:r>
              <a:rPr lang="zh-CN" altLang="en-US" dirty="0" smtClean="0"/>
              <a:t>通过这些努力与探索，我们以平台化的能力，为我们的客户企业提供“敏捷、高效、安全、稳定及持续改进”的运营服务，在助力客户企业价值创造的路上，我们勇攀高峰、只做第一！</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6BE02D-20C0-F840-AFAC-BEA99C74FDC2}"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一、公司成立于</a:t>
            </a:r>
            <a:r>
              <a:rPr lang="en-US" altLang="zh-CN" dirty="0" smtClean="0"/>
              <a:t>2014</a:t>
            </a:r>
            <a:r>
              <a:rPr lang="zh-CN" altLang="en-US" dirty="0" smtClean="0"/>
              <a:t>年</a:t>
            </a:r>
            <a:r>
              <a:rPr lang="en-US" altLang="zh-CN" dirty="0" smtClean="0"/>
              <a:t>12</a:t>
            </a:r>
            <a:r>
              <a:rPr lang="zh-CN" altLang="en-US" dirty="0" smtClean="0"/>
              <a:t>月，目前拥有</a:t>
            </a:r>
            <a:r>
              <a:rPr lang="en-US" altLang="zh-CN" dirty="0" smtClean="0"/>
              <a:t>6000</a:t>
            </a:r>
            <a:r>
              <a:rPr lang="zh-CN" altLang="en-US" dirty="0" smtClean="0"/>
              <a:t>余人，是业界成长最快的公司。</a:t>
            </a:r>
            <a:endParaRPr lang="en-US" altLang="zh-CN" dirty="0" smtClean="0"/>
          </a:p>
          <a:p>
            <a:r>
              <a:rPr lang="zh-CN" altLang="en-US" dirty="0" smtClean="0"/>
              <a:t>二、公司目前有四个业务板块：</a:t>
            </a:r>
            <a:endParaRPr lang="en-US" altLang="zh-CN" dirty="0" smtClean="0"/>
          </a:p>
          <a:p>
            <a:r>
              <a:rPr lang="en-US" altLang="zh-CN" dirty="0" smtClean="0"/>
              <a:t>    1</a:t>
            </a:r>
            <a:r>
              <a:rPr lang="zh-CN" altLang="en-US" dirty="0" smtClean="0"/>
              <a:t>、和君数据：主要提供企业用户运营服务，包括电销、催收、客服等业务（结合客户具体需求谈）</a:t>
            </a:r>
            <a:r>
              <a:rPr lang="en-US" altLang="zh-CN" dirty="0" smtClean="0"/>
              <a:t>——BPO</a:t>
            </a:r>
            <a:r>
              <a:rPr lang="zh-CN" altLang="en-US" dirty="0" smtClean="0"/>
              <a:t>，提供咨询服务</a:t>
            </a:r>
            <a:r>
              <a:rPr lang="en-US" altLang="zh-CN" dirty="0" smtClean="0"/>
              <a:t>——BPM</a:t>
            </a:r>
            <a:endParaRPr lang="en-US" altLang="zh-CN" dirty="0" smtClean="0"/>
          </a:p>
          <a:p>
            <a:r>
              <a:rPr lang="en-US" altLang="zh-CN" dirty="0" smtClean="0"/>
              <a:t>    2</a:t>
            </a:r>
            <a:r>
              <a:rPr lang="zh-CN" altLang="en-US" dirty="0" smtClean="0"/>
              <a:t>、和君技术：为客户提供各类业务系统、数据建模与分析、智能化系统等服务与产品</a:t>
            </a:r>
            <a:endParaRPr lang="en-US" altLang="zh-CN" dirty="0" smtClean="0"/>
          </a:p>
          <a:p>
            <a:r>
              <a:rPr lang="en-US" altLang="zh-CN" dirty="0" smtClean="0"/>
              <a:t>    3</a:t>
            </a:r>
            <a:r>
              <a:rPr lang="zh-CN" altLang="en-US" dirty="0" smtClean="0"/>
              <a:t>、和君国际：为世界</a:t>
            </a:r>
            <a:r>
              <a:rPr lang="en-US" altLang="zh-CN" dirty="0" smtClean="0"/>
              <a:t>500</a:t>
            </a:r>
            <a:r>
              <a:rPr lang="zh-CN" altLang="en-US" dirty="0" smtClean="0"/>
              <a:t>强在华业务及国内公司出海提供多语种、在岸</a:t>
            </a:r>
            <a:r>
              <a:rPr lang="en-US" altLang="zh-CN" dirty="0" smtClean="0"/>
              <a:t>\</a:t>
            </a:r>
            <a:r>
              <a:rPr lang="zh-CN" altLang="en-US" dirty="0" smtClean="0"/>
              <a:t>离岸、</a:t>
            </a:r>
            <a:r>
              <a:rPr lang="en-US" altLang="zh-CN" dirty="0" smtClean="0"/>
              <a:t>BPO</a:t>
            </a:r>
            <a:r>
              <a:rPr lang="zh-CN" altLang="en-US" dirty="0" smtClean="0"/>
              <a:t>及</a:t>
            </a:r>
            <a:r>
              <a:rPr lang="en-US" altLang="zh-CN" dirty="0" smtClean="0"/>
              <a:t>ITO</a:t>
            </a:r>
            <a:r>
              <a:rPr lang="zh-CN" altLang="en-US" dirty="0" smtClean="0"/>
              <a:t>外包。</a:t>
            </a:r>
            <a:endParaRPr lang="en-US" altLang="zh-CN" dirty="0" smtClean="0"/>
          </a:p>
          <a:p>
            <a:r>
              <a:rPr lang="en-US" altLang="zh-CN" dirty="0" smtClean="0"/>
              <a:t>    4</a:t>
            </a:r>
            <a:r>
              <a:rPr lang="zh-CN" altLang="en-US" dirty="0" smtClean="0"/>
              <a:t>、和君投资：围绕行业产业链进行必要的投资，如技术公司、相关院校等，以提升我司服务能力。</a:t>
            </a:r>
            <a:endParaRPr lang="en-US" altLang="zh-CN" dirty="0" smtClean="0"/>
          </a:p>
          <a:p>
            <a:r>
              <a:rPr lang="zh-CN" altLang="en-US" dirty="0" smtClean="0"/>
              <a:t>三、第二段阐述（这一段主要用一句话来说明我司的服务产品及核心能力）</a:t>
            </a:r>
            <a:endParaRPr lang="en-US" altLang="zh-CN" dirty="0" smtClean="0"/>
          </a:p>
          <a:p>
            <a:r>
              <a:rPr lang="en-US" altLang="zh-CN" dirty="0" smtClean="0"/>
              <a:t>    1</a:t>
            </a:r>
            <a:r>
              <a:rPr lang="zh-CN" altLang="en-US" dirty="0" smtClean="0"/>
              <a:t>、我司在过去十余年时间为金融行业提供服务的基础上，对很多服务进行了形式化改造，通过系统能力、数据分析能力、智能化能力，来大幅提升综合运用服务水平。</a:t>
            </a:r>
            <a:endParaRPr lang="en-US" altLang="zh-CN" dirty="0" smtClean="0"/>
          </a:p>
          <a:p>
            <a:r>
              <a:rPr lang="en-US" altLang="zh-CN" baseline="0" dirty="0" smtClean="0"/>
              <a:t>    2</a:t>
            </a:r>
            <a:r>
              <a:rPr lang="zh-CN" altLang="en-US" baseline="0" dirty="0" smtClean="0"/>
              <a:t>、通过构筑新型一体化服务平台，为各类（</a:t>
            </a:r>
            <a:r>
              <a:rPr lang="en-US" altLang="zh-CN" baseline="0" dirty="0" smtClean="0"/>
              <a:t>B</a:t>
            </a:r>
            <a:r>
              <a:rPr lang="zh-CN" altLang="en-US" baseline="0" dirty="0" smtClean="0"/>
              <a:t>端）企业对他的终端用户（</a:t>
            </a:r>
            <a:r>
              <a:rPr lang="en-US" altLang="zh-CN" baseline="0" dirty="0" smtClean="0"/>
              <a:t>C</a:t>
            </a:r>
            <a:r>
              <a:rPr lang="zh-CN" altLang="en-US" baseline="0" dirty="0" smtClean="0"/>
              <a:t>端或小</a:t>
            </a:r>
            <a:r>
              <a:rPr lang="en-US" altLang="zh-CN" baseline="0" dirty="0" smtClean="0"/>
              <a:t>b</a:t>
            </a:r>
            <a:r>
              <a:rPr lang="zh-CN" altLang="en-US" baseline="0" dirty="0" smtClean="0"/>
              <a:t>端）提供全生命周期的一站式服务。</a:t>
            </a:r>
            <a:endParaRPr lang="en-US" altLang="zh-CN" baseline="0" dirty="0" smtClean="0"/>
          </a:p>
          <a:p>
            <a:r>
              <a:rPr lang="en-US" altLang="zh-CN" baseline="0" dirty="0" smtClean="0"/>
              <a:t>    3</a:t>
            </a:r>
            <a:r>
              <a:rPr lang="zh-CN" altLang="en-US" baseline="0" dirty="0" smtClean="0"/>
              <a:t>、在各类服务中提升用户体验，提高用户黏性</a:t>
            </a:r>
            <a:endParaRPr lang="en-US" altLang="zh-CN" baseline="0" dirty="0" smtClean="0"/>
          </a:p>
          <a:p>
            <a:r>
              <a:rPr lang="en-US" altLang="zh-CN" baseline="0" dirty="0" smtClean="0"/>
              <a:t>    4</a:t>
            </a:r>
            <a:r>
              <a:rPr lang="zh-CN" altLang="en-US" baseline="0" dirty="0" smtClean="0"/>
              <a:t>、通过信审、催收业务来降低企业经营风险</a:t>
            </a:r>
            <a:r>
              <a:rPr lang="en-US" altLang="zh-CN" baseline="0" dirty="0" smtClean="0"/>
              <a:t>——</a:t>
            </a:r>
            <a:r>
              <a:rPr lang="zh-CN" altLang="en-US" baseline="0" dirty="0" smtClean="0"/>
              <a:t>此处过去基本是针对金融业务来讲，但实际也可适用于各类网站与机构的语音、图片、视频等多媒体内容的审查。</a:t>
            </a:r>
            <a:endParaRPr lang="en-US" altLang="zh-CN" baseline="0" dirty="0" smtClean="0"/>
          </a:p>
          <a:p>
            <a:r>
              <a:rPr lang="en-US" altLang="zh-CN" baseline="0" dirty="0" smtClean="0"/>
              <a:t>    5</a:t>
            </a:r>
            <a:r>
              <a:rPr lang="zh-CN" altLang="en-US" baseline="0" dirty="0" smtClean="0"/>
              <a:t>、我们会结合用户画像、用户与产品匹配分析，通过全媒体渠道进行营销，挖掘、提升更多的用户价值贡献。</a:t>
            </a:r>
            <a:endParaRPr lang="en-US" altLang="zh-CN"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公司总部设在上海</a:t>
            </a:r>
            <a:endParaRPr lang="en-US" altLang="zh-CN" dirty="0" smtClean="0"/>
          </a:p>
          <a:p>
            <a:r>
              <a:rPr lang="zh-CN" altLang="en-US" dirty="0" smtClean="0"/>
              <a:t>考虑到沟通管理便捷、运营可持续性、风险平衡及成本等方面因素，在</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北京、昆山、合肥、宁夏、宿州、佛山等地建有运营基地，重庆、安庆等基地正在建设过程中。</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员工：</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使命：希望通过我们的极致服务，能够让客户企业的产品、服务、品牌等价值被更多的人认同。</a:t>
            </a:r>
            <a:endParaRPr lang="en-US" altLang="zh-CN" dirty="0" smtClean="0"/>
          </a:p>
          <a:p>
            <a:r>
              <a:rPr lang="zh-CN" altLang="en-US" dirty="0" smtClean="0"/>
              <a:t>理念：和君愿作为客户坚定的战略伙伴，和客户携手并肩，共同开创新天地。“君”除了客户外，也可指员工、股东等。</a:t>
            </a:r>
            <a:endParaRPr lang="en-US" altLang="zh-CN" dirty="0" smtClean="0"/>
          </a:p>
          <a:p>
            <a:r>
              <a:rPr lang="zh-CN" altLang="en-US" dirty="0" smtClean="0"/>
              <a:t>定位：通过技术驱动，持续提升服务能力，助力客户企业战略发展。</a:t>
            </a:r>
            <a:endParaRPr lang="en-US" altLang="zh-CN" dirty="0" smtClean="0"/>
          </a:p>
          <a:p>
            <a:endParaRPr lang="en-US" altLang="zh-CN" dirty="0" smtClean="0"/>
          </a:p>
          <a:p>
            <a:r>
              <a:rPr lang="zh-CN" altLang="en-US" dirty="0" smtClean="0"/>
              <a:t>公司历程：</a:t>
            </a:r>
            <a:endParaRPr lang="en-US" altLang="zh-CN" dirty="0" smtClean="0"/>
          </a:p>
          <a:p>
            <a:r>
              <a:rPr lang="zh-CN" altLang="en-US" dirty="0" smtClean="0"/>
              <a:t>公司在</a:t>
            </a:r>
            <a:r>
              <a:rPr lang="en-US" altLang="zh-CN" dirty="0" smtClean="0"/>
              <a:t>2014</a:t>
            </a:r>
            <a:r>
              <a:rPr lang="zh-CN" altLang="en-US" dirty="0" smtClean="0"/>
              <a:t>年由业内资深人员创建，同年</a:t>
            </a:r>
            <a:r>
              <a:rPr lang="en-US" altLang="zh-CN" dirty="0" smtClean="0"/>
              <a:t>12</a:t>
            </a:r>
            <a:r>
              <a:rPr lang="zh-CN" altLang="en-US" dirty="0" smtClean="0"/>
              <a:t>月底正式成立。通过对行业的准确理解及成熟、专业的管理团队，公司在短短三年半时间里，从无到有、从小到大、从基础运营拓展到咨询、技术、数据、智能等多元化、多层次服务。</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公司注册资金</a:t>
            </a:r>
            <a:r>
              <a:rPr lang="en-US" altLang="zh-CN" dirty="0" smtClean="0"/>
              <a:t>5000</a:t>
            </a:r>
            <a:r>
              <a:rPr lang="zh-CN" altLang="en-US" dirty="0" smtClean="0"/>
              <a:t>万元人民币，拥有全国范围</a:t>
            </a:r>
            <a:r>
              <a:rPr lang="zh-CN" altLang="zh-CN" sz="1200" kern="1200" dirty="0" smtClean="0">
                <a:solidFill>
                  <a:schemeClr val="tx1"/>
                </a:solidFill>
                <a:latin typeface="+mn-lt"/>
                <a:ea typeface="+mn-ea"/>
                <a:cs typeface="+mn-cs"/>
              </a:rPr>
              <a:t>增值电信业务经营许可证</a:t>
            </a:r>
            <a:r>
              <a:rPr lang="zh-CN" altLang="en-US" sz="1200" kern="1200" dirty="0" smtClean="0">
                <a:solidFill>
                  <a:schemeClr val="tx1"/>
                </a:solidFill>
                <a:latin typeface="+mn-lt"/>
                <a:ea typeface="+mn-ea"/>
                <a:cs typeface="+mn-cs"/>
              </a:rPr>
              <a:t>，并通过了</a:t>
            </a:r>
            <a:r>
              <a:rPr lang="zh-CN" altLang="zh-CN" sz="1200" kern="1200" dirty="0" smtClean="0">
                <a:solidFill>
                  <a:schemeClr val="tx1"/>
                </a:solidFill>
                <a:latin typeface="+mn-lt"/>
                <a:ea typeface="+mn-ea"/>
                <a:cs typeface="+mn-cs"/>
              </a:rPr>
              <a:t>质量体系</a:t>
            </a:r>
            <a:r>
              <a:rPr lang="en-US" altLang="zh-CN" sz="1200" kern="1200" dirty="0" smtClean="0">
                <a:solidFill>
                  <a:schemeClr val="tx1"/>
                </a:solidFill>
                <a:latin typeface="+mn-lt"/>
                <a:ea typeface="+mn-ea"/>
                <a:cs typeface="+mn-cs"/>
              </a:rPr>
              <a:t>ISO9001</a:t>
            </a:r>
            <a:r>
              <a:rPr lang="zh-CN" altLang="zh-CN" sz="1200" kern="1200" dirty="0" smtClean="0">
                <a:solidFill>
                  <a:schemeClr val="tx1"/>
                </a:solidFill>
                <a:latin typeface="+mn-lt"/>
                <a:ea typeface="+mn-ea"/>
                <a:cs typeface="+mn-cs"/>
              </a:rPr>
              <a:t>、信息安全体系</a:t>
            </a:r>
            <a:r>
              <a:rPr lang="en-US" altLang="zh-CN" sz="1200" kern="1200" dirty="0" smtClean="0">
                <a:solidFill>
                  <a:schemeClr val="tx1"/>
                </a:solidFill>
                <a:latin typeface="+mn-lt"/>
                <a:ea typeface="+mn-ea"/>
                <a:cs typeface="+mn-cs"/>
              </a:rPr>
              <a:t>27001</a:t>
            </a:r>
            <a:r>
              <a:rPr lang="zh-CN" altLang="en-US" sz="1200" kern="1200" dirty="0" smtClean="0">
                <a:solidFill>
                  <a:schemeClr val="tx1"/>
                </a:solidFill>
                <a:latin typeface="+mn-lt"/>
                <a:ea typeface="+mn-ea"/>
                <a:cs typeface="+mn-cs"/>
              </a:rPr>
              <a:t>认证。</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公司是高新企业、双软企业，拥有软件著作权</a:t>
            </a:r>
            <a:r>
              <a:rPr lang="en-US" altLang="zh-CN" sz="1200" kern="1200" dirty="0" smtClean="0">
                <a:solidFill>
                  <a:schemeClr val="tx1"/>
                </a:solidFill>
                <a:latin typeface="+mn-lt"/>
                <a:ea typeface="+mn-ea"/>
                <a:cs typeface="+mn-cs"/>
              </a:rPr>
              <a:t>22</a:t>
            </a:r>
            <a:r>
              <a:rPr lang="zh-CN" altLang="en-US" sz="1200" kern="1200" dirty="0" smtClean="0">
                <a:solidFill>
                  <a:schemeClr val="tx1"/>
                </a:solidFill>
                <a:latin typeface="+mn-lt"/>
                <a:ea typeface="+mn-ea"/>
                <a:cs typeface="+mn-cs"/>
              </a:rPr>
              <a:t>项。</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荣获了：</a:t>
            </a:r>
            <a:r>
              <a:rPr lang="zh-CN" altLang="zh-CN" sz="1200" kern="1200" dirty="0" smtClean="0">
                <a:solidFill>
                  <a:schemeClr val="tx1"/>
                </a:solidFill>
                <a:latin typeface="+mn-lt"/>
                <a:ea typeface="+mn-ea"/>
                <a:cs typeface="+mn-cs"/>
              </a:rPr>
              <a:t>中国服务外包创新型企业、年度中国最具价值金融服务企业、中国服务贸易协会专家委员会副理事长单位、</a:t>
            </a:r>
            <a:r>
              <a:rPr lang="en-US" altLang="zh-CN" sz="1200" kern="1200" dirty="0" smtClean="0">
                <a:solidFill>
                  <a:schemeClr val="tx1"/>
                </a:solidFill>
                <a:latin typeface="+mn-lt"/>
                <a:ea typeface="+mn-ea"/>
                <a:cs typeface="+mn-cs"/>
              </a:rPr>
              <a:t>2016</a:t>
            </a:r>
            <a:r>
              <a:rPr lang="zh-CN" altLang="en-US" sz="1200" kern="1200" dirty="0" smtClean="0">
                <a:solidFill>
                  <a:schemeClr val="tx1"/>
                </a:solidFill>
                <a:latin typeface="+mn-lt"/>
                <a:ea typeface="+mn-ea"/>
                <a:cs typeface="+mn-cs"/>
              </a:rPr>
              <a:t>、</a:t>
            </a:r>
            <a:r>
              <a:rPr lang="en-US" altLang="zh-CN" sz="1200" kern="1200" dirty="0" smtClean="0">
                <a:solidFill>
                  <a:schemeClr val="tx1"/>
                </a:solidFill>
                <a:latin typeface="+mn-lt"/>
                <a:ea typeface="+mn-ea"/>
                <a:cs typeface="+mn-cs"/>
              </a:rPr>
              <a:t>2017</a:t>
            </a:r>
            <a:r>
              <a:rPr lang="zh-CN" altLang="zh-CN" sz="1200" kern="1200" dirty="0" smtClean="0">
                <a:solidFill>
                  <a:schemeClr val="tx1"/>
                </a:solidFill>
                <a:latin typeface="+mn-lt"/>
                <a:ea typeface="+mn-ea"/>
                <a:cs typeface="+mn-cs"/>
              </a:rPr>
              <a:t>服务贸易品牌企业</a:t>
            </a:r>
            <a:r>
              <a:rPr lang="zh-CN" altLang="en-US" sz="1200" kern="1200" dirty="0" smtClean="0">
                <a:solidFill>
                  <a:schemeClr val="tx1"/>
                </a:solidFill>
                <a:latin typeface="+mn-lt"/>
                <a:ea typeface="+mn-ea"/>
                <a:cs typeface="+mn-cs"/>
              </a:rPr>
              <a:t>（商业部）</a:t>
            </a:r>
            <a:r>
              <a:rPr lang="zh-CN"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中国最佳大数据应用奖、中国最佳数据安全奖，</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同时也是</a:t>
            </a:r>
            <a:r>
              <a:rPr lang="zh-CN" altLang="zh-CN" sz="1200" kern="1200" dirty="0" smtClean="0">
                <a:solidFill>
                  <a:schemeClr val="tx1"/>
                </a:solidFill>
                <a:latin typeface="+mn-lt"/>
                <a:ea typeface="+mn-ea"/>
                <a:cs typeface="+mn-cs"/>
              </a:rPr>
              <a:t>滴滴</a:t>
            </a:r>
            <a:r>
              <a:rPr lang="zh-CN" altLang="en-US" sz="1200" kern="1200" dirty="0" smtClean="0">
                <a:solidFill>
                  <a:schemeClr val="tx1"/>
                </a:solidFill>
                <a:latin typeface="+mn-lt"/>
                <a:ea typeface="+mn-ea"/>
                <a:cs typeface="+mn-cs"/>
              </a:rPr>
              <a:t>、国美金融、携程、小米等企业的</a:t>
            </a:r>
            <a:r>
              <a:rPr lang="zh-CN" altLang="zh-CN" sz="1200" kern="1200" dirty="0" smtClean="0">
                <a:solidFill>
                  <a:schemeClr val="tx1"/>
                </a:solidFill>
                <a:latin typeface="+mn-lt"/>
                <a:ea typeface="+mn-ea"/>
                <a:cs typeface="+mn-cs"/>
              </a:rPr>
              <a:t>优秀供应商</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公司的快速发展过程中，得到了各地省、市领导的关怀与支持，为公司运营的持续性及快速发展提供了强有力的保障。</a:t>
            </a:r>
            <a:endParaRPr lang="en-US" altLang="zh-CN" dirty="0" smtClean="0"/>
          </a:p>
          <a:p>
            <a:endParaRPr lang="en-US" altLang="zh-CN" dirty="0" smtClean="0"/>
          </a:p>
          <a:p>
            <a:r>
              <a:rPr lang="zh-CN" altLang="en-US" dirty="0" smtClean="0"/>
              <a:t>为对客户提供第一流的服务，我司与惠普、普华永道、甲骨文等公司负责外包业务的高级副总裁创建的国际一流外包服务咨询公司，签订了正式的咨询服务。这些曾经推动欧美向印度外包的专家将为我司提供业务流程、服务标准、数据分析、系统建设、信息安全等全方位的咨询、指导。</a:t>
            </a:r>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目前我司主要服务的客户领域大概分为三类：传统金融（银行与保险）、消费金融、互联网公司。</a:t>
            </a:r>
            <a:endParaRPr lang="en-US" altLang="zh-CN" dirty="0" smtClean="0"/>
          </a:p>
          <a:p>
            <a:r>
              <a:rPr lang="zh-CN" altLang="en-US" dirty="0" smtClean="0"/>
              <a:t>银行类客户包括：包括工商银行、中国银行、光大银行、招商银行、华夏银行、兴业银行、广发银行等</a:t>
            </a:r>
            <a:endParaRPr lang="en-US" altLang="zh-CN" dirty="0" smtClean="0"/>
          </a:p>
          <a:p>
            <a:r>
              <a:rPr lang="zh-CN" altLang="en-US" dirty="0" smtClean="0"/>
              <a:t>消费金融类，国内互金</a:t>
            </a:r>
            <a:r>
              <a:rPr lang="en-US" altLang="zh-CN" dirty="0" smtClean="0"/>
              <a:t>50</a:t>
            </a:r>
            <a:r>
              <a:rPr lang="zh-CN" altLang="en-US" dirty="0" smtClean="0"/>
              <a:t>强的客户，我们基本都在服务，如蚂蚁金服、百度金融、国美金融、玖富、拍拍贷、融</a:t>
            </a:r>
            <a:r>
              <a:rPr lang="en-US" altLang="zh-CN" dirty="0" smtClean="0"/>
              <a:t>360</a:t>
            </a:r>
            <a:r>
              <a:rPr lang="zh-CN" altLang="en-US" dirty="0" smtClean="0"/>
              <a:t>等（需要结合客户、项目来调整）</a:t>
            </a:r>
            <a:endParaRPr lang="en-US" altLang="zh-CN" dirty="0" smtClean="0"/>
          </a:p>
          <a:p>
            <a:r>
              <a:rPr lang="zh-CN" altLang="en-US" dirty="0" smtClean="0"/>
              <a:t>互联网类客户包括滴滴、携程、小米、蘑菇街等。</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70E0789-BD9A-4312-93F3-CABFA1456AA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201"/>
            <a:ext cx="538409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201"/>
            <a:ext cx="538409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BDB6632-B1E8-4C15-BD74-6385900043E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E53343-C29B-48F0-A626-89175333E8C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B6632-B1E8-4C15-BD74-6385900043E9}"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3343-C29B-48F0-A626-89175333E8CF}" type="slidenum">
              <a:rPr lang="zh-CN" altLang="en-US" smtClean="0"/>
            </a:fld>
            <a:endParaRPr lang="zh-CN" altLang="en-US"/>
          </a:p>
        </p:txBody>
      </p:sp>
      <p:pic>
        <p:nvPicPr>
          <p:cNvPr id="7" name="Picture 2" descr="C:\Users\Administrator\Desktop\未56题-1.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 y="0"/>
            <a:ext cx="12190413" cy="6888163"/>
          </a:xfrm>
          <a:prstGeom prst="rect">
            <a:avLst/>
          </a:prstGeom>
          <a:solidFill>
            <a:srgbClr val="F77E31"/>
          </a:solid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54.emf"/><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emf"/><Relationship Id="rId11" Type="http://schemas.openxmlformats.org/officeDocument/2006/relationships/notesSlide" Target="../notesSlides/notesSlide20.xml"/><Relationship Id="rId10" Type="http://schemas.openxmlformats.org/officeDocument/2006/relationships/vmlDrawing" Target="../drawings/vmlDrawing1.vml"/><Relationship Id="rId1" Type="http://schemas.openxmlformats.org/officeDocument/2006/relationships/oleObject" Target="../embeddings/Workbook1.xls"/></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72.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image" Target="../media/image80.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image" Target="../media/image81.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7.xml"/><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7.xml"/><Relationship Id="rId7" Type="http://schemas.openxmlformats.org/officeDocument/2006/relationships/image" Target="../media/image100.png"/><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image" Target="../media/image94.jpe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7.xml"/><Relationship Id="rId7" Type="http://schemas.openxmlformats.org/officeDocument/2006/relationships/image" Target="../media/image107.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7.xml"/><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116.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117.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2" Type="http://schemas.openxmlformats.org/officeDocument/2006/relationships/notesSlide" Target="../notesSlides/notesSlide9.xml"/><Relationship Id="rId31" Type="http://schemas.openxmlformats.org/officeDocument/2006/relationships/slideLayout" Target="../slideLayouts/slideLayout7.xml"/><Relationship Id="rId30" Type="http://schemas.openxmlformats.org/officeDocument/2006/relationships/image" Target="../media/image47.png"/><Relationship Id="rId3" Type="http://schemas.openxmlformats.org/officeDocument/2006/relationships/image" Target="../media/image20.png"/><Relationship Id="rId29" Type="http://schemas.openxmlformats.org/officeDocument/2006/relationships/image" Target="../media/image46.png"/><Relationship Id="rId28" Type="http://schemas.openxmlformats.org/officeDocument/2006/relationships/image" Target="../media/image45.png"/><Relationship Id="rId27" Type="http://schemas.openxmlformats.org/officeDocument/2006/relationships/image" Target="../media/image44.png"/><Relationship Id="rId26" Type="http://schemas.openxmlformats.org/officeDocument/2006/relationships/image" Target="../media/image43.png"/><Relationship Id="rId25" Type="http://schemas.openxmlformats.org/officeDocument/2006/relationships/image" Target="../media/image42.png"/><Relationship Id="rId24" Type="http://schemas.openxmlformats.org/officeDocument/2006/relationships/image" Target="../media/image41.png"/><Relationship Id="rId23" Type="http://schemas.openxmlformats.org/officeDocument/2006/relationships/image" Target="../media/image40.jpeg"/><Relationship Id="rId22" Type="http://schemas.openxmlformats.org/officeDocument/2006/relationships/image" Target="../media/image39.png"/><Relationship Id="rId21" Type="http://schemas.openxmlformats.org/officeDocument/2006/relationships/image" Target="../media/image38.jpeg"/><Relationship Id="rId20" Type="http://schemas.openxmlformats.org/officeDocument/2006/relationships/image" Target="../media/image37.jpeg"/><Relationship Id="rId2" Type="http://schemas.openxmlformats.org/officeDocument/2006/relationships/image" Target="../media/image19.jpeg"/><Relationship Id="rId19" Type="http://schemas.openxmlformats.org/officeDocument/2006/relationships/image" Target="../media/image36.png"/><Relationship Id="rId18" Type="http://schemas.openxmlformats.org/officeDocument/2006/relationships/image" Target="../media/image35.jpeg"/><Relationship Id="rId17" Type="http://schemas.openxmlformats.org/officeDocument/2006/relationships/image" Target="../media/image34.png"/><Relationship Id="rId16" Type="http://schemas.openxmlformats.org/officeDocument/2006/relationships/image" Target="../media/image33.png"/><Relationship Id="rId15" Type="http://schemas.openxmlformats.org/officeDocument/2006/relationships/image" Target="../media/image32.jpeg"/><Relationship Id="rId14" Type="http://schemas.openxmlformats.org/officeDocument/2006/relationships/image" Target="../media/image31.png"/><Relationship Id="rId13" Type="http://schemas.openxmlformats.org/officeDocument/2006/relationships/image" Target="../media/image30.jpeg"/><Relationship Id="rId12" Type="http://schemas.openxmlformats.org/officeDocument/2006/relationships/image" Target="../media/image29.jpeg"/><Relationship Id="rId11" Type="http://schemas.openxmlformats.org/officeDocument/2006/relationships/image" Target="../media/image28.jpeg"/><Relationship Id="rId10" Type="http://schemas.openxmlformats.org/officeDocument/2006/relationships/image" Target="../media/image27.jpe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625B"/>
        </a:solidFill>
        <a:effectLst/>
      </p:bgPr>
    </p:bg>
    <p:spTree>
      <p:nvGrpSpPr>
        <p:cNvPr id="1" name=""/>
        <p:cNvGrpSpPr/>
        <p:nvPr/>
      </p:nvGrpSpPr>
      <p:grpSpPr>
        <a:xfrm>
          <a:off x="0" y="0"/>
          <a:ext cx="0" cy="0"/>
          <a:chOff x="0" y="0"/>
          <a:chExt cx="0" cy="0"/>
        </a:xfrm>
      </p:grpSpPr>
      <p:sp>
        <p:nvSpPr>
          <p:cNvPr id="7" name="矩形 6"/>
          <p:cNvSpPr/>
          <p:nvPr/>
        </p:nvSpPr>
        <p:spPr>
          <a:xfrm>
            <a:off x="793" y="0"/>
            <a:ext cx="12188825" cy="685800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8" name="任意多边形 67"/>
          <p:cNvSpPr/>
          <p:nvPr/>
        </p:nvSpPr>
        <p:spPr>
          <a:xfrm>
            <a:off x="-793" y="-53816"/>
            <a:ext cx="12188825" cy="6965632"/>
          </a:xfrm>
          <a:custGeom>
            <a:avLst/>
            <a:gdLst>
              <a:gd name="connsiteX0" fmla="*/ 20345962 w 24377650"/>
              <a:gd name="connsiteY0" fmla="*/ 4753202 h 13716000"/>
              <a:gd name="connsiteX1" fmla="*/ 19408908 w 24377650"/>
              <a:gd name="connsiteY1" fmla="*/ 13714322 h 13716000"/>
              <a:gd name="connsiteX2" fmla="*/ 22126276 w 24377650"/>
              <a:gd name="connsiteY2" fmla="*/ 13714322 h 13716000"/>
              <a:gd name="connsiteX3" fmla="*/ 23063328 w 24377650"/>
              <a:gd name="connsiteY3" fmla="*/ 4753202 h 13716000"/>
              <a:gd name="connsiteX4" fmla="*/ 14999461 w 24377650"/>
              <a:gd name="connsiteY4" fmla="*/ 765680 h 13716000"/>
              <a:gd name="connsiteX5" fmla="*/ 14062408 w 24377650"/>
              <a:gd name="connsiteY5" fmla="*/ 9726800 h 13716000"/>
              <a:gd name="connsiteX6" fmla="*/ 16779774 w 24377650"/>
              <a:gd name="connsiteY6" fmla="*/ 9726800 h 13716000"/>
              <a:gd name="connsiteX7" fmla="*/ 17716828 w 24377650"/>
              <a:gd name="connsiteY7" fmla="*/ 765680 h 13716000"/>
              <a:gd name="connsiteX8" fmla="*/ 20671790 w 24377650"/>
              <a:gd name="connsiteY8" fmla="*/ 0 h 13716000"/>
              <a:gd name="connsiteX9" fmla="*/ 24377650 w 24377650"/>
              <a:gd name="connsiteY9" fmla="*/ 0 h 13716000"/>
              <a:gd name="connsiteX10" fmla="*/ 24377650 w 24377650"/>
              <a:gd name="connsiteY10" fmla="*/ 13716000 h 13716000"/>
              <a:gd name="connsiteX11" fmla="*/ 19237526 w 24377650"/>
              <a:gd name="connsiteY11" fmla="*/ 13716000 h 13716000"/>
              <a:gd name="connsiteX12" fmla="*/ 0 w 24377650"/>
              <a:gd name="connsiteY12" fmla="*/ 0 h 13716000"/>
              <a:gd name="connsiteX13" fmla="*/ 17954424 w 24377650"/>
              <a:gd name="connsiteY13" fmla="*/ 0 h 13716000"/>
              <a:gd name="connsiteX14" fmla="*/ 16520160 w 24377650"/>
              <a:gd name="connsiteY14" fmla="*/ 13716000 h 13716000"/>
              <a:gd name="connsiteX15" fmla="*/ 0 w 24377650"/>
              <a:gd name="connsiteY1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77650" h="13716000">
                <a:moveTo>
                  <a:pt x="20345962" y="4753202"/>
                </a:moveTo>
                <a:lnTo>
                  <a:pt x="19408908" y="13714322"/>
                </a:lnTo>
                <a:lnTo>
                  <a:pt x="22126276" y="13714322"/>
                </a:lnTo>
                <a:lnTo>
                  <a:pt x="23063328" y="4753202"/>
                </a:lnTo>
                <a:close/>
                <a:moveTo>
                  <a:pt x="14999461" y="765680"/>
                </a:moveTo>
                <a:lnTo>
                  <a:pt x="14062408" y="9726800"/>
                </a:lnTo>
                <a:lnTo>
                  <a:pt x="16779774" y="9726800"/>
                </a:lnTo>
                <a:lnTo>
                  <a:pt x="17716828" y="765680"/>
                </a:lnTo>
                <a:close/>
                <a:moveTo>
                  <a:pt x="20671790" y="0"/>
                </a:moveTo>
                <a:lnTo>
                  <a:pt x="24377650" y="0"/>
                </a:lnTo>
                <a:lnTo>
                  <a:pt x="24377650" y="13716000"/>
                </a:lnTo>
                <a:lnTo>
                  <a:pt x="19237526" y="13716000"/>
                </a:lnTo>
                <a:close/>
                <a:moveTo>
                  <a:pt x="0" y="0"/>
                </a:moveTo>
                <a:lnTo>
                  <a:pt x="17954424" y="0"/>
                </a:lnTo>
                <a:lnTo>
                  <a:pt x="16520160" y="13716000"/>
                </a:lnTo>
                <a:lnTo>
                  <a:pt x="0" y="13716000"/>
                </a:lnTo>
                <a:close/>
              </a:path>
            </a:pathLst>
          </a:custGeom>
          <a:solidFill>
            <a:srgbClr val="F6F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4" name="组合 3"/>
          <p:cNvGrpSpPr/>
          <p:nvPr/>
        </p:nvGrpSpPr>
        <p:grpSpPr>
          <a:xfrm>
            <a:off x="-793" y="1854816"/>
            <a:ext cx="7344816" cy="2225039"/>
            <a:chOff x="1354099" y="2495592"/>
            <a:chExt cx="9937104" cy="3010347"/>
          </a:xfrm>
        </p:grpSpPr>
        <p:sp>
          <p:nvSpPr>
            <p:cNvPr id="41" name="TextBox 59"/>
            <p:cNvSpPr>
              <a:spLocks noChangeArrowheads="1"/>
            </p:cNvSpPr>
            <p:nvPr/>
          </p:nvSpPr>
          <p:spPr bwMode="auto">
            <a:xfrm flipH="1">
              <a:off x="1354099" y="4131807"/>
              <a:ext cx="9937104" cy="137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和君纵达集团介绍</a:t>
              </a:r>
              <a:endParaRPr lang="en-US" altLang="zh-CN" sz="6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509" y="2495592"/>
              <a:ext cx="4092247" cy="124921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第二章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358902" y="2708920"/>
            <a:ext cx="5400600" cy="1015663"/>
          </a:xfrm>
          <a:prstGeom prst="rect">
            <a:avLst/>
          </a:prstGeom>
          <a:noFill/>
        </p:spPr>
        <p:txBody>
          <a:bodyPr wrap="square" rtlCol="0">
            <a:spAutoFit/>
          </a:bodyPr>
          <a:lstStyle/>
          <a:p>
            <a:pPr algn="ctr"/>
            <a:r>
              <a:rPr lang="zh-CN"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服务产品简介</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5"/>
          <p:cNvGrpSpPr/>
          <p:nvPr/>
        </p:nvGrpSpPr>
        <p:grpSpPr>
          <a:xfrm>
            <a:off x="4295006" y="5450271"/>
            <a:ext cx="379414" cy="354993"/>
            <a:chOff x="6964363" y="2108200"/>
            <a:chExt cx="690562" cy="646113"/>
          </a:xfrm>
          <a:solidFill>
            <a:schemeClr val="bg1">
              <a:lumMod val="65000"/>
            </a:schemeClr>
          </a:solidFill>
        </p:grpSpPr>
        <p:sp>
          <p:nvSpPr>
            <p:cNvPr id="25"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1" name="Group 10"/>
          <p:cNvGrpSpPr/>
          <p:nvPr/>
        </p:nvGrpSpPr>
        <p:grpSpPr>
          <a:xfrm>
            <a:off x="5393008" y="5441086"/>
            <a:ext cx="342158" cy="341371"/>
            <a:chOff x="4594225" y="2119313"/>
            <a:chExt cx="690563" cy="688975"/>
          </a:xfrm>
          <a:solidFill>
            <a:schemeClr val="bg1">
              <a:lumMod val="65000"/>
            </a:schemeClr>
          </a:solidFill>
        </p:grpSpPr>
        <p:sp>
          <p:nvSpPr>
            <p:cNvPr id="50"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1"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3" name="Group 25"/>
          <p:cNvGrpSpPr/>
          <p:nvPr/>
        </p:nvGrpSpPr>
        <p:grpSpPr>
          <a:xfrm>
            <a:off x="7664825" y="5446660"/>
            <a:ext cx="345331" cy="345331"/>
            <a:chOff x="2005013" y="1077913"/>
            <a:chExt cx="688975" cy="688975"/>
          </a:xfrm>
          <a:solidFill>
            <a:schemeClr val="bg1">
              <a:lumMod val="65000"/>
            </a:schemeClr>
          </a:solidFill>
        </p:grpSpPr>
        <p:sp>
          <p:nvSpPr>
            <p:cNvPr id="54"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5"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6"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6" presetClass="entr" presetSubtype="42" fill="hold" nodeType="withEffect">
                                  <p:stCondLst>
                                    <p:cond delay="1000"/>
                                  </p:stCondLst>
                                  <p:childTnLst>
                                    <p:set>
                                      <p:cBhvr>
                                        <p:cTn id="39" dur="1" fill="hold">
                                          <p:stCondLst>
                                            <p:cond delay="0"/>
                                          </p:stCondLst>
                                        </p:cTn>
                                        <p:tgtEl>
                                          <p:spTgt spid="59"/>
                                        </p:tgtEl>
                                        <p:attrNameLst>
                                          <p:attrName>style.visibility</p:attrName>
                                        </p:attrNameLst>
                                      </p:cBhvr>
                                      <p:to>
                                        <p:strVal val="visible"/>
                                      </p:to>
                                    </p:set>
                                    <p:animEffect transition="in" filter="barn(outHorizontal)">
                                      <p:cBhvr>
                                        <p:cTn id="40" dur="500"/>
                                        <p:tgtEl>
                                          <p:spTgt spid="59"/>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8"/>
                                        </p:tgtEl>
                                        <p:attrNameLst>
                                          <p:attrName>style.visibility</p:attrName>
                                        </p:attrNameLst>
                                      </p:cBhvr>
                                      <p:to>
                                        <p:strVal val="visible"/>
                                      </p:to>
                                    </p:set>
                                    <p:animEffect transition="in" filter="barn(outHorizontal)">
                                      <p:cBhvr>
                                        <p:cTn id="43" dur="500"/>
                                        <p:tgtEl>
                                          <p:spTgt spid="58"/>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7"/>
                                        </p:tgtEl>
                                        <p:attrNameLst>
                                          <p:attrName>style.visibility</p:attrName>
                                        </p:attrNameLst>
                                      </p:cBhvr>
                                      <p:to>
                                        <p:strVal val="visible"/>
                                      </p:to>
                                    </p:set>
                                    <p:animEffect transition="in" filter="barn(outHorizontal)">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5165448" cy="400110"/>
          </a:xfrm>
          <a:prstGeom prst="rect">
            <a:avLst/>
          </a:prstGeom>
          <a:noFill/>
        </p:spPr>
        <p:txBody>
          <a:bodyPr wrap="square" rtlCol="0">
            <a:spAutoFit/>
          </a:bodyPr>
          <a:lstStyle/>
          <a:p>
            <a:r>
              <a:rPr lang="zh-CN" altLang="en-US" sz="2000" b="1" dirty="0" smtClean="0">
                <a:solidFill>
                  <a:schemeClr val="accent2"/>
                </a:solidFill>
                <a:latin typeface="微软雅黑" panose="020B0503020204020204" pitchFamily="34" charset="-122"/>
                <a:ea typeface="微软雅黑" panose="020B0503020204020204" pitchFamily="34" charset="-122"/>
              </a:rPr>
              <a:t>产品服务设计原则</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用户全生命周期服务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75" name="直接连接符 74"/>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361" name="Picture 1"/>
          <p:cNvPicPr>
            <a:picLocks noChangeAspect="1" noChangeArrowheads="1"/>
          </p:cNvPicPr>
          <p:nvPr/>
        </p:nvPicPr>
        <p:blipFill>
          <a:blip r:embed="rId1" cstate="print"/>
          <a:srcRect/>
          <a:stretch>
            <a:fillRect/>
          </a:stretch>
        </p:blipFill>
        <p:spPr bwMode="auto">
          <a:xfrm>
            <a:off x="406574" y="4077072"/>
            <a:ext cx="11567815" cy="2780927"/>
          </a:xfrm>
          <a:prstGeom prst="rect">
            <a:avLst/>
          </a:prstGeom>
          <a:noFill/>
          <a:ln w="9525">
            <a:noFill/>
            <a:miter lim="800000"/>
            <a:headEnd/>
            <a:tailEnd/>
          </a:ln>
        </p:spPr>
      </p:pic>
      <p:sp>
        <p:nvSpPr>
          <p:cNvPr id="140" name="任意多边形 139"/>
          <p:cNvSpPr/>
          <p:nvPr/>
        </p:nvSpPr>
        <p:spPr>
          <a:xfrm>
            <a:off x="532597" y="1615517"/>
            <a:ext cx="10148769" cy="2026401"/>
          </a:xfrm>
          <a:custGeom>
            <a:avLst/>
            <a:gdLst>
              <a:gd name="connsiteX0" fmla="*/ 0 w 12518"/>
              <a:gd name="connsiteY0" fmla="*/ 3240 h 3337"/>
              <a:gd name="connsiteX1" fmla="*/ 1360 w 12518"/>
              <a:gd name="connsiteY1" fmla="*/ 2966 h 3337"/>
              <a:gd name="connsiteX2" fmla="*/ 2559 w 12518"/>
              <a:gd name="connsiteY2" fmla="*/ 1205 h 3337"/>
              <a:gd name="connsiteX3" fmla="*/ 4580 w 12518"/>
              <a:gd name="connsiteY3" fmla="*/ 98 h 3337"/>
              <a:gd name="connsiteX4" fmla="*/ 7795 w 12518"/>
              <a:gd name="connsiteY4" fmla="*/ 143 h 3337"/>
              <a:gd name="connsiteX5" fmla="*/ 9217 w 12518"/>
              <a:gd name="connsiteY5" fmla="*/ 1301 h 3337"/>
              <a:gd name="connsiteX6" fmla="*/ 10898 w 12518"/>
              <a:gd name="connsiteY6" fmla="*/ 2889 h 3337"/>
              <a:gd name="connsiteX7" fmla="*/ 12518 w 12518"/>
              <a:gd name="connsiteY7" fmla="*/ 3335 h 3337"/>
              <a:gd name="connsiteX0-1" fmla="*/ 0 w 10000"/>
              <a:gd name="connsiteY0-2" fmla="*/ 9756 h 10046"/>
              <a:gd name="connsiteX1-3" fmla="*/ 1086 w 10000"/>
              <a:gd name="connsiteY1-4" fmla="*/ 8935 h 10046"/>
              <a:gd name="connsiteX2-5" fmla="*/ 2123 w 10000"/>
              <a:gd name="connsiteY2-6" fmla="*/ 3757 h 10046"/>
              <a:gd name="connsiteX3-7" fmla="*/ 3659 w 10000"/>
              <a:gd name="connsiteY3-8" fmla="*/ 341 h 10046"/>
              <a:gd name="connsiteX4-9" fmla="*/ 6227 w 10000"/>
              <a:gd name="connsiteY4-10" fmla="*/ 476 h 10046"/>
              <a:gd name="connsiteX5-11" fmla="*/ 7363 w 10000"/>
              <a:gd name="connsiteY5-12" fmla="*/ 3946 h 10046"/>
              <a:gd name="connsiteX6-13" fmla="*/ 8706 w 10000"/>
              <a:gd name="connsiteY6-14" fmla="*/ 8704 h 10046"/>
              <a:gd name="connsiteX7-15" fmla="*/ 10000 w 10000"/>
              <a:gd name="connsiteY7-16" fmla="*/ 10041 h 10046"/>
              <a:gd name="connsiteX0-17" fmla="*/ 0 w 10000"/>
              <a:gd name="connsiteY0-18" fmla="*/ 9668 h 9958"/>
              <a:gd name="connsiteX1-19" fmla="*/ 1086 w 10000"/>
              <a:gd name="connsiteY1-20" fmla="*/ 8847 h 9958"/>
              <a:gd name="connsiteX2-21" fmla="*/ 2123 w 10000"/>
              <a:gd name="connsiteY2-22" fmla="*/ 3669 h 9958"/>
              <a:gd name="connsiteX3-23" fmla="*/ 3352 w 10000"/>
              <a:gd name="connsiteY3-24" fmla="*/ 418 h 9958"/>
              <a:gd name="connsiteX4-25" fmla="*/ 6227 w 10000"/>
              <a:gd name="connsiteY4-26" fmla="*/ 388 h 9958"/>
              <a:gd name="connsiteX5-27" fmla="*/ 7363 w 10000"/>
              <a:gd name="connsiteY5-28" fmla="*/ 3858 h 9958"/>
              <a:gd name="connsiteX6-29" fmla="*/ 8706 w 10000"/>
              <a:gd name="connsiteY6-30" fmla="*/ 8616 h 9958"/>
              <a:gd name="connsiteX7-31" fmla="*/ 10000 w 10000"/>
              <a:gd name="connsiteY7-32" fmla="*/ 9953 h 9958"/>
              <a:gd name="connsiteX0-33" fmla="*/ 0 w 10000"/>
              <a:gd name="connsiteY0-34" fmla="*/ 9837 h 10128"/>
              <a:gd name="connsiteX1-35" fmla="*/ 1086 w 10000"/>
              <a:gd name="connsiteY1-36" fmla="*/ 9012 h 10128"/>
              <a:gd name="connsiteX2-37" fmla="*/ 2536 w 10000"/>
              <a:gd name="connsiteY2-38" fmla="*/ 5797 h 10128"/>
              <a:gd name="connsiteX3-39" fmla="*/ 3352 w 10000"/>
              <a:gd name="connsiteY3-40" fmla="*/ 548 h 10128"/>
              <a:gd name="connsiteX4-41" fmla="*/ 6227 w 10000"/>
              <a:gd name="connsiteY4-42" fmla="*/ 518 h 10128"/>
              <a:gd name="connsiteX5-43" fmla="*/ 7363 w 10000"/>
              <a:gd name="connsiteY5-44" fmla="*/ 4002 h 10128"/>
              <a:gd name="connsiteX6-45" fmla="*/ 8706 w 10000"/>
              <a:gd name="connsiteY6-46" fmla="*/ 8780 h 10128"/>
              <a:gd name="connsiteX7-47" fmla="*/ 10000 w 10000"/>
              <a:gd name="connsiteY7-48" fmla="*/ 10123 h 10128"/>
              <a:gd name="connsiteX0-49" fmla="*/ 0 w 10000"/>
              <a:gd name="connsiteY0-50" fmla="*/ 9917 h 10208"/>
              <a:gd name="connsiteX1-51" fmla="*/ 1086 w 10000"/>
              <a:gd name="connsiteY1-52" fmla="*/ 9092 h 10208"/>
              <a:gd name="connsiteX2-53" fmla="*/ 2536 w 10000"/>
              <a:gd name="connsiteY2-54" fmla="*/ 5877 h 10208"/>
              <a:gd name="connsiteX3-55" fmla="*/ 3422 w 10000"/>
              <a:gd name="connsiteY3-56" fmla="*/ 496 h 10208"/>
              <a:gd name="connsiteX4-57" fmla="*/ 6227 w 10000"/>
              <a:gd name="connsiteY4-58" fmla="*/ 598 h 10208"/>
              <a:gd name="connsiteX5-59" fmla="*/ 7363 w 10000"/>
              <a:gd name="connsiteY5-60" fmla="*/ 4082 h 10208"/>
              <a:gd name="connsiteX6-61" fmla="*/ 8706 w 10000"/>
              <a:gd name="connsiteY6-62" fmla="*/ 8860 h 10208"/>
              <a:gd name="connsiteX7-63" fmla="*/ 10000 w 10000"/>
              <a:gd name="connsiteY7-64" fmla="*/ 10203 h 10208"/>
              <a:gd name="connsiteX0-65" fmla="*/ 0 w 10000"/>
              <a:gd name="connsiteY0-66" fmla="*/ 9899 h 10190"/>
              <a:gd name="connsiteX1-67" fmla="*/ 1086 w 10000"/>
              <a:gd name="connsiteY1-68" fmla="*/ 9074 h 10190"/>
              <a:gd name="connsiteX2-69" fmla="*/ 2536 w 10000"/>
              <a:gd name="connsiteY2-70" fmla="*/ 5594 h 10190"/>
              <a:gd name="connsiteX3-71" fmla="*/ 3422 w 10000"/>
              <a:gd name="connsiteY3-72" fmla="*/ 478 h 10190"/>
              <a:gd name="connsiteX4-73" fmla="*/ 6227 w 10000"/>
              <a:gd name="connsiteY4-74" fmla="*/ 580 h 10190"/>
              <a:gd name="connsiteX5-75" fmla="*/ 7363 w 10000"/>
              <a:gd name="connsiteY5-76" fmla="*/ 4064 h 10190"/>
              <a:gd name="connsiteX6-77" fmla="*/ 8706 w 10000"/>
              <a:gd name="connsiteY6-78" fmla="*/ 8842 h 10190"/>
              <a:gd name="connsiteX7-79" fmla="*/ 10000 w 10000"/>
              <a:gd name="connsiteY7-80" fmla="*/ 10185 h 10190"/>
              <a:gd name="connsiteX0-81" fmla="*/ 0 w 10000"/>
              <a:gd name="connsiteY0-82" fmla="*/ 9908 h 10199"/>
              <a:gd name="connsiteX1-83" fmla="*/ 1086 w 10000"/>
              <a:gd name="connsiteY1-84" fmla="*/ 9083 h 10199"/>
              <a:gd name="connsiteX2-85" fmla="*/ 2527 w 10000"/>
              <a:gd name="connsiteY2-86" fmla="*/ 5735 h 10199"/>
              <a:gd name="connsiteX3-87" fmla="*/ 3422 w 10000"/>
              <a:gd name="connsiteY3-88" fmla="*/ 487 h 10199"/>
              <a:gd name="connsiteX4-89" fmla="*/ 6227 w 10000"/>
              <a:gd name="connsiteY4-90" fmla="*/ 589 h 10199"/>
              <a:gd name="connsiteX5-91" fmla="*/ 7363 w 10000"/>
              <a:gd name="connsiteY5-92" fmla="*/ 4073 h 10199"/>
              <a:gd name="connsiteX6-93" fmla="*/ 8706 w 10000"/>
              <a:gd name="connsiteY6-94" fmla="*/ 8851 h 10199"/>
              <a:gd name="connsiteX7-95" fmla="*/ 10000 w 10000"/>
              <a:gd name="connsiteY7-96" fmla="*/ 10194 h 10199"/>
              <a:gd name="connsiteX0-97" fmla="*/ 0 w 10000"/>
              <a:gd name="connsiteY0-98" fmla="*/ 9908 h 10199"/>
              <a:gd name="connsiteX1-99" fmla="*/ 1086 w 10000"/>
              <a:gd name="connsiteY1-100" fmla="*/ 9083 h 10199"/>
              <a:gd name="connsiteX2-101" fmla="*/ 2527 w 10000"/>
              <a:gd name="connsiteY2-102" fmla="*/ 5735 h 10199"/>
              <a:gd name="connsiteX3-103" fmla="*/ 3422 w 10000"/>
              <a:gd name="connsiteY3-104" fmla="*/ 487 h 10199"/>
              <a:gd name="connsiteX4-105" fmla="*/ 6227 w 10000"/>
              <a:gd name="connsiteY4-106" fmla="*/ 589 h 10199"/>
              <a:gd name="connsiteX5-107" fmla="*/ 7363 w 10000"/>
              <a:gd name="connsiteY5-108" fmla="*/ 4073 h 10199"/>
              <a:gd name="connsiteX6-109" fmla="*/ 8706 w 10000"/>
              <a:gd name="connsiteY6-110" fmla="*/ 8851 h 10199"/>
              <a:gd name="connsiteX7-111" fmla="*/ 10000 w 10000"/>
              <a:gd name="connsiteY7-112" fmla="*/ 10194 h 10199"/>
              <a:gd name="connsiteX0-113" fmla="*/ 0 w 10000"/>
              <a:gd name="connsiteY0-114" fmla="*/ 9633 h 9924"/>
              <a:gd name="connsiteX1-115" fmla="*/ 1086 w 10000"/>
              <a:gd name="connsiteY1-116" fmla="*/ 8808 h 9924"/>
              <a:gd name="connsiteX2-117" fmla="*/ 2527 w 10000"/>
              <a:gd name="connsiteY2-118" fmla="*/ 5460 h 9924"/>
              <a:gd name="connsiteX3-119" fmla="*/ 3431 w 10000"/>
              <a:gd name="connsiteY3-120" fmla="*/ 774 h 9924"/>
              <a:gd name="connsiteX4-121" fmla="*/ 6227 w 10000"/>
              <a:gd name="connsiteY4-122" fmla="*/ 314 h 9924"/>
              <a:gd name="connsiteX5-123" fmla="*/ 7363 w 10000"/>
              <a:gd name="connsiteY5-124" fmla="*/ 3798 h 9924"/>
              <a:gd name="connsiteX6-125" fmla="*/ 8706 w 10000"/>
              <a:gd name="connsiteY6-126" fmla="*/ 8576 h 9924"/>
              <a:gd name="connsiteX7-127" fmla="*/ 10000 w 10000"/>
              <a:gd name="connsiteY7-128" fmla="*/ 9919 h 9924"/>
              <a:gd name="connsiteX0-129" fmla="*/ 0 w 10000"/>
              <a:gd name="connsiteY0-130" fmla="*/ 9716 h 10009"/>
              <a:gd name="connsiteX1-131" fmla="*/ 1086 w 10000"/>
              <a:gd name="connsiteY1-132" fmla="*/ 8884 h 10009"/>
              <a:gd name="connsiteX2-133" fmla="*/ 2527 w 10000"/>
              <a:gd name="connsiteY2-134" fmla="*/ 5711 h 10009"/>
              <a:gd name="connsiteX3-135" fmla="*/ 3431 w 10000"/>
              <a:gd name="connsiteY3-136" fmla="*/ 789 h 10009"/>
              <a:gd name="connsiteX4-137" fmla="*/ 6227 w 10000"/>
              <a:gd name="connsiteY4-138" fmla="*/ 325 h 10009"/>
              <a:gd name="connsiteX5-139" fmla="*/ 7363 w 10000"/>
              <a:gd name="connsiteY5-140" fmla="*/ 3836 h 10009"/>
              <a:gd name="connsiteX6-141" fmla="*/ 8706 w 10000"/>
              <a:gd name="connsiteY6-142" fmla="*/ 8651 h 10009"/>
              <a:gd name="connsiteX7-143" fmla="*/ 10000 w 10000"/>
              <a:gd name="connsiteY7-144" fmla="*/ 10004 h 10009"/>
              <a:gd name="connsiteX0-145" fmla="*/ 0 w 10000"/>
              <a:gd name="connsiteY0-146" fmla="*/ 9716 h 10009"/>
              <a:gd name="connsiteX1-147" fmla="*/ 1086 w 10000"/>
              <a:gd name="connsiteY1-148" fmla="*/ 8884 h 10009"/>
              <a:gd name="connsiteX2-149" fmla="*/ 2527 w 10000"/>
              <a:gd name="connsiteY2-150" fmla="*/ 5711 h 10009"/>
              <a:gd name="connsiteX3-151" fmla="*/ 3431 w 10000"/>
              <a:gd name="connsiteY3-152" fmla="*/ 789 h 10009"/>
              <a:gd name="connsiteX4-153" fmla="*/ 6438 w 10000"/>
              <a:gd name="connsiteY4-154" fmla="*/ 325 h 10009"/>
              <a:gd name="connsiteX5-155" fmla="*/ 7363 w 10000"/>
              <a:gd name="connsiteY5-156" fmla="*/ 3836 h 10009"/>
              <a:gd name="connsiteX6-157" fmla="*/ 8706 w 10000"/>
              <a:gd name="connsiteY6-158" fmla="*/ 8651 h 10009"/>
              <a:gd name="connsiteX7-159" fmla="*/ 10000 w 10000"/>
              <a:gd name="connsiteY7-160" fmla="*/ 10004 h 10009"/>
              <a:gd name="connsiteX0-161" fmla="*/ 0 w 10000"/>
              <a:gd name="connsiteY0-162" fmla="*/ 9716 h 10009"/>
              <a:gd name="connsiteX1-163" fmla="*/ 1086 w 10000"/>
              <a:gd name="connsiteY1-164" fmla="*/ 8884 h 10009"/>
              <a:gd name="connsiteX2-165" fmla="*/ 2527 w 10000"/>
              <a:gd name="connsiteY2-166" fmla="*/ 5711 h 10009"/>
              <a:gd name="connsiteX3-167" fmla="*/ 3431 w 10000"/>
              <a:gd name="connsiteY3-168" fmla="*/ 789 h 10009"/>
              <a:gd name="connsiteX4-169" fmla="*/ 6464 w 10000"/>
              <a:gd name="connsiteY4-170" fmla="*/ 325 h 10009"/>
              <a:gd name="connsiteX5-171" fmla="*/ 7363 w 10000"/>
              <a:gd name="connsiteY5-172" fmla="*/ 3836 h 10009"/>
              <a:gd name="connsiteX6-173" fmla="*/ 8706 w 10000"/>
              <a:gd name="connsiteY6-174" fmla="*/ 8651 h 10009"/>
              <a:gd name="connsiteX7-175" fmla="*/ 10000 w 10000"/>
              <a:gd name="connsiteY7-176" fmla="*/ 10004 h 10009"/>
              <a:gd name="connsiteX0-177" fmla="*/ 0 w 10000"/>
              <a:gd name="connsiteY0-178" fmla="*/ 9759 h 10052"/>
              <a:gd name="connsiteX1-179" fmla="*/ 1086 w 10000"/>
              <a:gd name="connsiteY1-180" fmla="*/ 8927 h 10052"/>
              <a:gd name="connsiteX2-181" fmla="*/ 2527 w 10000"/>
              <a:gd name="connsiteY2-182" fmla="*/ 5754 h 10052"/>
              <a:gd name="connsiteX3-183" fmla="*/ 3431 w 10000"/>
              <a:gd name="connsiteY3-184" fmla="*/ 832 h 10052"/>
              <a:gd name="connsiteX4-185" fmla="*/ 6464 w 10000"/>
              <a:gd name="connsiteY4-186" fmla="*/ 368 h 10052"/>
              <a:gd name="connsiteX5-187" fmla="*/ 7363 w 10000"/>
              <a:gd name="connsiteY5-188" fmla="*/ 3879 h 10052"/>
              <a:gd name="connsiteX6-189" fmla="*/ 8706 w 10000"/>
              <a:gd name="connsiteY6-190" fmla="*/ 8694 h 10052"/>
              <a:gd name="connsiteX7-191" fmla="*/ 10000 w 10000"/>
              <a:gd name="connsiteY7-192" fmla="*/ 10047 h 10052"/>
              <a:gd name="connsiteX0-193" fmla="*/ 0 w 10000"/>
              <a:gd name="connsiteY0-194" fmla="*/ 9759 h 10052"/>
              <a:gd name="connsiteX1-195" fmla="*/ 1086 w 10000"/>
              <a:gd name="connsiteY1-196" fmla="*/ 8927 h 10052"/>
              <a:gd name="connsiteX2-197" fmla="*/ 2527 w 10000"/>
              <a:gd name="connsiteY2-198" fmla="*/ 5754 h 10052"/>
              <a:gd name="connsiteX3-199" fmla="*/ 3431 w 10000"/>
              <a:gd name="connsiteY3-200" fmla="*/ 832 h 10052"/>
              <a:gd name="connsiteX4-201" fmla="*/ 6464 w 10000"/>
              <a:gd name="connsiteY4-202" fmla="*/ 368 h 10052"/>
              <a:gd name="connsiteX5-203" fmla="*/ 7363 w 10000"/>
              <a:gd name="connsiteY5-204" fmla="*/ 3879 h 10052"/>
              <a:gd name="connsiteX6-205" fmla="*/ 8706 w 10000"/>
              <a:gd name="connsiteY6-206" fmla="*/ 8694 h 10052"/>
              <a:gd name="connsiteX7-207" fmla="*/ 10000 w 10000"/>
              <a:gd name="connsiteY7-208" fmla="*/ 10047 h 10052"/>
              <a:gd name="connsiteX0-209" fmla="*/ 0 w 10000"/>
              <a:gd name="connsiteY0-210" fmla="*/ 9759 h 10052"/>
              <a:gd name="connsiteX1-211" fmla="*/ 1086 w 10000"/>
              <a:gd name="connsiteY1-212" fmla="*/ 8927 h 10052"/>
              <a:gd name="connsiteX2-213" fmla="*/ 2527 w 10000"/>
              <a:gd name="connsiteY2-214" fmla="*/ 5754 h 10052"/>
              <a:gd name="connsiteX3-215" fmla="*/ 3431 w 10000"/>
              <a:gd name="connsiteY3-216" fmla="*/ 832 h 10052"/>
              <a:gd name="connsiteX4-217" fmla="*/ 6464 w 10000"/>
              <a:gd name="connsiteY4-218" fmla="*/ 368 h 10052"/>
              <a:gd name="connsiteX5-219" fmla="*/ 7319 w 10000"/>
              <a:gd name="connsiteY5-220" fmla="*/ 2812 h 10052"/>
              <a:gd name="connsiteX6-221" fmla="*/ 8706 w 10000"/>
              <a:gd name="connsiteY6-222" fmla="*/ 8694 h 10052"/>
              <a:gd name="connsiteX7-223" fmla="*/ 10000 w 10000"/>
              <a:gd name="connsiteY7-224" fmla="*/ 10047 h 10052"/>
              <a:gd name="connsiteX0-225" fmla="*/ 0 w 10000"/>
              <a:gd name="connsiteY0-226" fmla="*/ 9759 h 10052"/>
              <a:gd name="connsiteX1-227" fmla="*/ 1086 w 10000"/>
              <a:gd name="connsiteY1-228" fmla="*/ 8927 h 10052"/>
              <a:gd name="connsiteX2-229" fmla="*/ 2527 w 10000"/>
              <a:gd name="connsiteY2-230" fmla="*/ 5754 h 10052"/>
              <a:gd name="connsiteX3-231" fmla="*/ 3431 w 10000"/>
              <a:gd name="connsiteY3-232" fmla="*/ 832 h 10052"/>
              <a:gd name="connsiteX4-233" fmla="*/ 6464 w 10000"/>
              <a:gd name="connsiteY4-234" fmla="*/ 368 h 10052"/>
              <a:gd name="connsiteX5-235" fmla="*/ 7319 w 10000"/>
              <a:gd name="connsiteY5-236" fmla="*/ 2812 h 10052"/>
              <a:gd name="connsiteX6-237" fmla="*/ 8706 w 10000"/>
              <a:gd name="connsiteY6-238" fmla="*/ 8694 h 10052"/>
              <a:gd name="connsiteX7-239" fmla="*/ 10000 w 10000"/>
              <a:gd name="connsiteY7-240" fmla="*/ 10047 h 10052"/>
              <a:gd name="connsiteX0-241" fmla="*/ 0 w 10000"/>
              <a:gd name="connsiteY0-242" fmla="*/ 9759 h 10052"/>
              <a:gd name="connsiteX1-243" fmla="*/ 1086 w 10000"/>
              <a:gd name="connsiteY1-244" fmla="*/ 8927 h 10052"/>
              <a:gd name="connsiteX2-245" fmla="*/ 2527 w 10000"/>
              <a:gd name="connsiteY2-246" fmla="*/ 5754 h 10052"/>
              <a:gd name="connsiteX3-247" fmla="*/ 3431 w 10000"/>
              <a:gd name="connsiteY3-248" fmla="*/ 832 h 10052"/>
              <a:gd name="connsiteX4-249" fmla="*/ 6464 w 10000"/>
              <a:gd name="connsiteY4-250" fmla="*/ 368 h 10052"/>
              <a:gd name="connsiteX5-251" fmla="*/ 7319 w 10000"/>
              <a:gd name="connsiteY5-252" fmla="*/ 2812 h 10052"/>
              <a:gd name="connsiteX6-253" fmla="*/ 8706 w 10000"/>
              <a:gd name="connsiteY6-254" fmla="*/ 8694 h 10052"/>
              <a:gd name="connsiteX7-255" fmla="*/ 10000 w 10000"/>
              <a:gd name="connsiteY7-256" fmla="*/ 10047 h 10052"/>
              <a:gd name="connsiteX0-257" fmla="*/ 0 w 10000"/>
              <a:gd name="connsiteY0-258" fmla="*/ 9759 h 10052"/>
              <a:gd name="connsiteX1-259" fmla="*/ 1086 w 10000"/>
              <a:gd name="connsiteY1-260" fmla="*/ 8927 h 10052"/>
              <a:gd name="connsiteX2-261" fmla="*/ 2527 w 10000"/>
              <a:gd name="connsiteY2-262" fmla="*/ 5754 h 10052"/>
              <a:gd name="connsiteX3-263" fmla="*/ 3431 w 10000"/>
              <a:gd name="connsiteY3-264" fmla="*/ 832 h 10052"/>
              <a:gd name="connsiteX4-265" fmla="*/ 6464 w 10000"/>
              <a:gd name="connsiteY4-266" fmla="*/ 368 h 10052"/>
              <a:gd name="connsiteX5-267" fmla="*/ 7310 w 10000"/>
              <a:gd name="connsiteY5-268" fmla="*/ 2345 h 10052"/>
              <a:gd name="connsiteX6-269" fmla="*/ 8706 w 10000"/>
              <a:gd name="connsiteY6-270" fmla="*/ 8694 h 10052"/>
              <a:gd name="connsiteX7-271" fmla="*/ 10000 w 10000"/>
              <a:gd name="connsiteY7-272" fmla="*/ 10047 h 10052"/>
              <a:gd name="connsiteX0-273" fmla="*/ 0 w 10000"/>
              <a:gd name="connsiteY0-274" fmla="*/ 9759 h 10052"/>
              <a:gd name="connsiteX1-275" fmla="*/ 1086 w 10000"/>
              <a:gd name="connsiteY1-276" fmla="*/ 8927 h 10052"/>
              <a:gd name="connsiteX2-277" fmla="*/ 2527 w 10000"/>
              <a:gd name="connsiteY2-278" fmla="*/ 5754 h 10052"/>
              <a:gd name="connsiteX3-279" fmla="*/ 3431 w 10000"/>
              <a:gd name="connsiteY3-280" fmla="*/ 832 h 10052"/>
              <a:gd name="connsiteX4-281" fmla="*/ 6464 w 10000"/>
              <a:gd name="connsiteY4-282" fmla="*/ 368 h 10052"/>
              <a:gd name="connsiteX5-283" fmla="*/ 7310 w 10000"/>
              <a:gd name="connsiteY5-284" fmla="*/ 2345 h 10052"/>
              <a:gd name="connsiteX6-285" fmla="*/ 8706 w 10000"/>
              <a:gd name="connsiteY6-286" fmla="*/ 8694 h 10052"/>
              <a:gd name="connsiteX7-287" fmla="*/ 10000 w 10000"/>
              <a:gd name="connsiteY7-288" fmla="*/ 10047 h 10052"/>
              <a:gd name="connsiteX0-289" fmla="*/ 0 w 10000"/>
              <a:gd name="connsiteY0-290" fmla="*/ 9759 h 10052"/>
              <a:gd name="connsiteX1-291" fmla="*/ 1086 w 10000"/>
              <a:gd name="connsiteY1-292" fmla="*/ 8927 h 10052"/>
              <a:gd name="connsiteX2-293" fmla="*/ 2527 w 10000"/>
              <a:gd name="connsiteY2-294" fmla="*/ 5754 h 10052"/>
              <a:gd name="connsiteX3-295" fmla="*/ 3431 w 10000"/>
              <a:gd name="connsiteY3-296" fmla="*/ 832 h 10052"/>
              <a:gd name="connsiteX4-297" fmla="*/ 6464 w 10000"/>
              <a:gd name="connsiteY4-298" fmla="*/ 368 h 10052"/>
              <a:gd name="connsiteX5-299" fmla="*/ 7310 w 10000"/>
              <a:gd name="connsiteY5-300" fmla="*/ 2345 h 10052"/>
              <a:gd name="connsiteX6-301" fmla="*/ 8706 w 10000"/>
              <a:gd name="connsiteY6-302" fmla="*/ 8694 h 10052"/>
              <a:gd name="connsiteX7-303" fmla="*/ 10000 w 10000"/>
              <a:gd name="connsiteY7-304" fmla="*/ 10047 h 10052"/>
              <a:gd name="connsiteX0-305" fmla="*/ 0 w 10000"/>
              <a:gd name="connsiteY0-306" fmla="*/ 9759 h 10052"/>
              <a:gd name="connsiteX1-307" fmla="*/ 1086 w 10000"/>
              <a:gd name="connsiteY1-308" fmla="*/ 8927 h 10052"/>
              <a:gd name="connsiteX2-309" fmla="*/ 2527 w 10000"/>
              <a:gd name="connsiteY2-310" fmla="*/ 5754 h 10052"/>
              <a:gd name="connsiteX3-311" fmla="*/ 3431 w 10000"/>
              <a:gd name="connsiteY3-312" fmla="*/ 832 h 10052"/>
              <a:gd name="connsiteX4-313" fmla="*/ 6464 w 10000"/>
              <a:gd name="connsiteY4-314" fmla="*/ 368 h 10052"/>
              <a:gd name="connsiteX5-315" fmla="*/ 7345 w 10000"/>
              <a:gd name="connsiteY5-316" fmla="*/ 2512 h 10052"/>
              <a:gd name="connsiteX6-317" fmla="*/ 8706 w 10000"/>
              <a:gd name="connsiteY6-318" fmla="*/ 8694 h 10052"/>
              <a:gd name="connsiteX7-319" fmla="*/ 10000 w 10000"/>
              <a:gd name="connsiteY7-320" fmla="*/ 10047 h 10052"/>
              <a:gd name="connsiteX0-321" fmla="*/ 0 w 10000"/>
              <a:gd name="connsiteY0-322" fmla="*/ 9759 h 10052"/>
              <a:gd name="connsiteX1-323" fmla="*/ 1086 w 10000"/>
              <a:gd name="connsiteY1-324" fmla="*/ 8927 h 10052"/>
              <a:gd name="connsiteX2-325" fmla="*/ 2527 w 10000"/>
              <a:gd name="connsiteY2-326" fmla="*/ 5754 h 10052"/>
              <a:gd name="connsiteX3-327" fmla="*/ 3431 w 10000"/>
              <a:gd name="connsiteY3-328" fmla="*/ 832 h 10052"/>
              <a:gd name="connsiteX4-329" fmla="*/ 6464 w 10000"/>
              <a:gd name="connsiteY4-330" fmla="*/ 368 h 10052"/>
              <a:gd name="connsiteX5-331" fmla="*/ 7319 w 10000"/>
              <a:gd name="connsiteY5-332" fmla="*/ 2579 h 10052"/>
              <a:gd name="connsiteX6-333" fmla="*/ 8706 w 10000"/>
              <a:gd name="connsiteY6-334" fmla="*/ 8694 h 10052"/>
              <a:gd name="connsiteX7-335" fmla="*/ 10000 w 10000"/>
              <a:gd name="connsiteY7-336" fmla="*/ 10047 h 10052"/>
              <a:gd name="connsiteX0-337" fmla="*/ 0 w 10000"/>
              <a:gd name="connsiteY0-338" fmla="*/ 9770 h 10063"/>
              <a:gd name="connsiteX1-339" fmla="*/ 1086 w 10000"/>
              <a:gd name="connsiteY1-340" fmla="*/ 8938 h 10063"/>
              <a:gd name="connsiteX2-341" fmla="*/ 2527 w 10000"/>
              <a:gd name="connsiteY2-342" fmla="*/ 5765 h 10063"/>
              <a:gd name="connsiteX3-343" fmla="*/ 3440 w 10000"/>
              <a:gd name="connsiteY3-344" fmla="*/ 810 h 10063"/>
              <a:gd name="connsiteX4-345" fmla="*/ 6464 w 10000"/>
              <a:gd name="connsiteY4-346" fmla="*/ 379 h 10063"/>
              <a:gd name="connsiteX5-347" fmla="*/ 7319 w 10000"/>
              <a:gd name="connsiteY5-348" fmla="*/ 2590 h 10063"/>
              <a:gd name="connsiteX6-349" fmla="*/ 8706 w 10000"/>
              <a:gd name="connsiteY6-350" fmla="*/ 8705 h 10063"/>
              <a:gd name="connsiteX7-351" fmla="*/ 10000 w 10000"/>
              <a:gd name="connsiteY7-352" fmla="*/ 10058 h 10063"/>
              <a:gd name="connsiteX0-353" fmla="*/ 0 w 10000"/>
              <a:gd name="connsiteY0-354" fmla="*/ 9704 h 9997"/>
              <a:gd name="connsiteX1-355" fmla="*/ 1086 w 10000"/>
              <a:gd name="connsiteY1-356" fmla="*/ 8872 h 9997"/>
              <a:gd name="connsiteX2-357" fmla="*/ 2527 w 10000"/>
              <a:gd name="connsiteY2-358" fmla="*/ 5699 h 9997"/>
              <a:gd name="connsiteX3-359" fmla="*/ 3440 w 10000"/>
              <a:gd name="connsiteY3-360" fmla="*/ 744 h 9997"/>
              <a:gd name="connsiteX4-361" fmla="*/ 6842 w 10000"/>
              <a:gd name="connsiteY4-362" fmla="*/ 413 h 9997"/>
              <a:gd name="connsiteX5-363" fmla="*/ 7319 w 10000"/>
              <a:gd name="connsiteY5-364" fmla="*/ 2524 h 9997"/>
              <a:gd name="connsiteX6-365" fmla="*/ 8706 w 10000"/>
              <a:gd name="connsiteY6-366" fmla="*/ 8639 h 9997"/>
              <a:gd name="connsiteX7-367" fmla="*/ 10000 w 10000"/>
              <a:gd name="connsiteY7-368" fmla="*/ 9992 h 9997"/>
              <a:gd name="connsiteX0-369" fmla="*/ 0 w 10000"/>
              <a:gd name="connsiteY0-370" fmla="*/ 9707 h 10000"/>
              <a:gd name="connsiteX1-371" fmla="*/ 1086 w 10000"/>
              <a:gd name="connsiteY1-372" fmla="*/ 8875 h 10000"/>
              <a:gd name="connsiteX2-373" fmla="*/ 2527 w 10000"/>
              <a:gd name="connsiteY2-374" fmla="*/ 5701 h 10000"/>
              <a:gd name="connsiteX3-375" fmla="*/ 3440 w 10000"/>
              <a:gd name="connsiteY3-376" fmla="*/ 744 h 10000"/>
              <a:gd name="connsiteX4-377" fmla="*/ 6842 w 10000"/>
              <a:gd name="connsiteY4-378" fmla="*/ 413 h 10000"/>
              <a:gd name="connsiteX5-379" fmla="*/ 7556 w 10000"/>
              <a:gd name="connsiteY5-380" fmla="*/ 2925 h 10000"/>
              <a:gd name="connsiteX6-381" fmla="*/ 8706 w 10000"/>
              <a:gd name="connsiteY6-382" fmla="*/ 8642 h 10000"/>
              <a:gd name="connsiteX7-383" fmla="*/ 10000 w 10000"/>
              <a:gd name="connsiteY7-384" fmla="*/ 9995 h 10000"/>
              <a:gd name="connsiteX0-385" fmla="*/ 0 w 10000"/>
              <a:gd name="connsiteY0-386" fmla="*/ 9512 h 9805"/>
              <a:gd name="connsiteX1-387" fmla="*/ 1086 w 10000"/>
              <a:gd name="connsiteY1-388" fmla="*/ 8680 h 9805"/>
              <a:gd name="connsiteX2-389" fmla="*/ 2527 w 10000"/>
              <a:gd name="connsiteY2-390" fmla="*/ 5506 h 9805"/>
              <a:gd name="connsiteX3-391" fmla="*/ 3440 w 10000"/>
              <a:gd name="connsiteY3-392" fmla="*/ 549 h 9805"/>
              <a:gd name="connsiteX4-393" fmla="*/ 6842 w 10000"/>
              <a:gd name="connsiteY4-394" fmla="*/ 551 h 9805"/>
              <a:gd name="connsiteX5-395" fmla="*/ 7556 w 10000"/>
              <a:gd name="connsiteY5-396" fmla="*/ 2730 h 9805"/>
              <a:gd name="connsiteX6-397" fmla="*/ 8706 w 10000"/>
              <a:gd name="connsiteY6-398" fmla="*/ 8447 h 9805"/>
              <a:gd name="connsiteX7-399" fmla="*/ 10000 w 10000"/>
              <a:gd name="connsiteY7-400" fmla="*/ 9800 h 9805"/>
              <a:gd name="connsiteX0-401" fmla="*/ 0 w 10000"/>
              <a:gd name="connsiteY0-402" fmla="*/ 9495 h 9794"/>
              <a:gd name="connsiteX1-403" fmla="*/ 1086 w 10000"/>
              <a:gd name="connsiteY1-404" fmla="*/ 8647 h 9794"/>
              <a:gd name="connsiteX2-405" fmla="*/ 2527 w 10000"/>
              <a:gd name="connsiteY2-406" fmla="*/ 5410 h 9794"/>
              <a:gd name="connsiteX3-407" fmla="*/ 3414 w 10000"/>
              <a:gd name="connsiteY3-408" fmla="*/ 830 h 9794"/>
              <a:gd name="connsiteX4-409" fmla="*/ 6842 w 10000"/>
              <a:gd name="connsiteY4-410" fmla="*/ 356 h 9794"/>
              <a:gd name="connsiteX5-411" fmla="*/ 7556 w 10000"/>
              <a:gd name="connsiteY5-412" fmla="*/ 2578 h 9794"/>
              <a:gd name="connsiteX6-413" fmla="*/ 8706 w 10000"/>
              <a:gd name="connsiteY6-414" fmla="*/ 8409 h 9794"/>
              <a:gd name="connsiteX7-415" fmla="*/ 10000 w 10000"/>
              <a:gd name="connsiteY7-416" fmla="*/ 9789 h 9794"/>
              <a:gd name="connsiteX0-417" fmla="*/ 0 w 10000"/>
              <a:gd name="connsiteY0-418" fmla="*/ 9695 h 10000"/>
              <a:gd name="connsiteX1-419" fmla="*/ 1086 w 10000"/>
              <a:gd name="connsiteY1-420" fmla="*/ 8829 h 10000"/>
              <a:gd name="connsiteX2-421" fmla="*/ 2527 w 10000"/>
              <a:gd name="connsiteY2-422" fmla="*/ 5524 h 10000"/>
              <a:gd name="connsiteX3-423" fmla="*/ 3414 w 10000"/>
              <a:gd name="connsiteY3-424" fmla="*/ 847 h 10000"/>
              <a:gd name="connsiteX4-425" fmla="*/ 6842 w 10000"/>
              <a:gd name="connsiteY4-426" fmla="*/ 363 h 10000"/>
              <a:gd name="connsiteX5-427" fmla="*/ 7679 w 10000"/>
              <a:gd name="connsiteY5-428" fmla="*/ 2563 h 10000"/>
              <a:gd name="connsiteX6-429" fmla="*/ 8706 w 10000"/>
              <a:gd name="connsiteY6-430" fmla="*/ 8586 h 10000"/>
              <a:gd name="connsiteX7-431" fmla="*/ 10000 w 10000"/>
              <a:gd name="connsiteY7-432" fmla="*/ 9995 h 10000"/>
              <a:gd name="connsiteX0-433" fmla="*/ 0 w 10000"/>
              <a:gd name="connsiteY0-434" fmla="*/ 9695 h 10000"/>
              <a:gd name="connsiteX1-435" fmla="*/ 1086 w 10000"/>
              <a:gd name="connsiteY1-436" fmla="*/ 8829 h 10000"/>
              <a:gd name="connsiteX2-437" fmla="*/ 2527 w 10000"/>
              <a:gd name="connsiteY2-438" fmla="*/ 5524 h 10000"/>
              <a:gd name="connsiteX3-439" fmla="*/ 3414 w 10000"/>
              <a:gd name="connsiteY3-440" fmla="*/ 847 h 10000"/>
              <a:gd name="connsiteX4-441" fmla="*/ 6842 w 10000"/>
              <a:gd name="connsiteY4-442" fmla="*/ 363 h 10000"/>
              <a:gd name="connsiteX5-443" fmla="*/ 7679 w 10000"/>
              <a:gd name="connsiteY5-444" fmla="*/ 2563 h 10000"/>
              <a:gd name="connsiteX6-445" fmla="*/ 8706 w 10000"/>
              <a:gd name="connsiteY6-446" fmla="*/ 8586 h 10000"/>
              <a:gd name="connsiteX7-447" fmla="*/ 10000 w 10000"/>
              <a:gd name="connsiteY7-448" fmla="*/ 9995 h 10000"/>
              <a:gd name="connsiteX0-449" fmla="*/ 0 w 10000"/>
              <a:gd name="connsiteY0-450" fmla="*/ 9695 h 10000"/>
              <a:gd name="connsiteX1-451" fmla="*/ 1086 w 10000"/>
              <a:gd name="connsiteY1-452" fmla="*/ 8829 h 10000"/>
              <a:gd name="connsiteX2-453" fmla="*/ 2527 w 10000"/>
              <a:gd name="connsiteY2-454" fmla="*/ 5524 h 10000"/>
              <a:gd name="connsiteX3-455" fmla="*/ 3414 w 10000"/>
              <a:gd name="connsiteY3-456" fmla="*/ 847 h 10000"/>
              <a:gd name="connsiteX4-457" fmla="*/ 6842 w 10000"/>
              <a:gd name="connsiteY4-458" fmla="*/ 363 h 10000"/>
              <a:gd name="connsiteX5-459" fmla="*/ 7679 w 10000"/>
              <a:gd name="connsiteY5-460" fmla="*/ 2563 h 10000"/>
              <a:gd name="connsiteX6-461" fmla="*/ 8706 w 10000"/>
              <a:gd name="connsiteY6-462" fmla="*/ 8586 h 10000"/>
              <a:gd name="connsiteX7-463" fmla="*/ 10000 w 10000"/>
              <a:gd name="connsiteY7-464" fmla="*/ 9995 h 10000"/>
              <a:gd name="connsiteX0-465" fmla="*/ 0 w 10000"/>
              <a:gd name="connsiteY0-466" fmla="*/ 9652 h 9957"/>
              <a:gd name="connsiteX1-467" fmla="*/ 1086 w 10000"/>
              <a:gd name="connsiteY1-468" fmla="*/ 8786 h 9957"/>
              <a:gd name="connsiteX2-469" fmla="*/ 2545 w 10000"/>
              <a:gd name="connsiteY2-470" fmla="*/ 4439 h 9957"/>
              <a:gd name="connsiteX3-471" fmla="*/ 3414 w 10000"/>
              <a:gd name="connsiteY3-472" fmla="*/ 804 h 9957"/>
              <a:gd name="connsiteX4-473" fmla="*/ 6842 w 10000"/>
              <a:gd name="connsiteY4-474" fmla="*/ 320 h 9957"/>
              <a:gd name="connsiteX5-475" fmla="*/ 7679 w 10000"/>
              <a:gd name="connsiteY5-476" fmla="*/ 2520 h 9957"/>
              <a:gd name="connsiteX6-477" fmla="*/ 8706 w 10000"/>
              <a:gd name="connsiteY6-478" fmla="*/ 8543 h 9957"/>
              <a:gd name="connsiteX7-479" fmla="*/ 10000 w 10000"/>
              <a:gd name="connsiteY7-480" fmla="*/ 9952 h 9957"/>
              <a:gd name="connsiteX0-481" fmla="*/ 0 w 10000"/>
              <a:gd name="connsiteY0-482" fmla="*/ 9694 h 10000"/>
              <a:gd name="connsiteX1-483" fmla="*/ 1086 w 10000"/>
              <a:gd name="connsiteY1-484" fmla="*/ 8824 h 10000"/>
              <a:gd name="connsiteX2-485" fmla="*/ 2545 w 10000"/>
              <a:gd name="connsiteY2-486" fmla="*/ 4458 h 10000"/>
              <a:gd name="connsiteX3-487" fmla="*/ 3414 w 10000"/>
              <a:gd name="connsiteY3-488" fmla="*/ 807 h 10000"/>
              <a:gd name="connsiteX4-489" fmla="*/ 6842 w 10000"/>
              <a:gd name="connsiteY4-490" fmla="*/ 321 h 10000"/>
              <a:gd name="connsiteX5-491" fmla="*/ 7679 w 10000"/>
              <a:gd name="connsiteY5-492" fmla="*/ 2531 h 10000"/>
              <a:gd name="connsiteX6-493" fmla="*/ 8706 w 10000"/>
              <a:gd name="connsiteY6-494" fmla="*/ 8580 h 10000"/>
              <a:gd name="connsiteX7-495" fmla="*/ 10000 w 10000"/>
              <a:gd name="connsiteY7-496" fmla="*/ 9995 h 10000"/>
              <a:gd name="connsiteX0-497" fmla="*/ 0 w 10000"/>
              <a:gd name="connsiteY0-498" fmla="*/ 9659 h 9965"/>
              <a:gd name="connsiteX1-499" fmla="*/ 1086 w 10000"/>
              <a:gd name="connsiteY1-500" fmla="*/ 8789 h 9965"/>
              <a:gd name="connsiteX2-501" fmla="*/ 2014 w 10000"/>
              <a:gd name="connsiteY2-502" fmla="*/ 3427 h 9965"/>
              <a:gd name="connsiteX3-503" fmla="*/ 3414 w 10000"/>
              <a:gd name="connsiteY3-504" fmla="*/ 772 h 9965"/>
              <a:gd name="connsiteX4-505" fmla="*/ 6842 w 10000"/>
              <a:gd name="connsiteY4-506" fmla="*/ 286 h 9965"/>
              <a:gd name="connsiteX5-507" fmla="*/ 7679 w 10000"/>
              <a:gd name="connsiteY5-508" fmla="*/ 2496 h 9965"/>
              <a:gd name="connsiteX6-509" fmla="*/ 8706 w 10000"/>
              <a:gd name="connsiteY6-510" fmla="*/ 8545 h 9965"/>
              <a:gd name="connsiteX7-511" fmla="*/ 10000 w 10000"/>
              <a:gd name="connsiteY7-512" fmla="*/ 9960 h 9965"/>
              <a:gd name="connsiteX0-513" fmla="*/ 0 w 10000"/>
              <a:gd name="connsiteY0-514" fmla="*/ 9692 h 9999"/>
              <a:gd name="connsiteX1-515" fmla="*/ 1086 w 10000"/>
              <a:gd name="connsiteY1-516" fmla="*/ 8819 h 9999"/>
              <a:gd name="connsiteX2-517" fmla="*/ 2014 w 10000"/>
              <a:gd name="connsiteY2-518" fmla="*/ 3438 h 9999"/>
              <a:gd name="connsiteX3-519" fmla="*/ 3414 w 10000"/>
              <a:gd name="connsiteY3-520" fmla="*/ 774 h 9999"/>
              <a:gd name="connsiteX4-521" fmla="*/ 6842 w 10000"/>
              <a:gd name="connsiteY4-522" fmla="*/ 286 h 9999"/>
              <a:gd name="connsiteX5-523" fmla="*/ 7679 w 10000"/>
              <a:gd name="connsiteY5-524" fmla="*/ 2504 h 9999"/>
              <a:gd name="connsiteX6-525" fmla="*/ 8706 w 10000"/>
              <a:gd name="connsiteY6-526" fmla="*/ 8574 h 9999"/>
              <a:gd name="connsiteX7-527" fmla="*/ 10000 w 10000"/>
              <a:gd name="connsiteY7-528" fmla="*/ 9994 h 9999"/>
              <a:gd name="connsiteX0-529" fmla="*/ 0 w 10000"/>
              <a:gd name="connsiteY0-530" fmla="*/ 9698 h 10005"/>
              <a:gd name="connsiteX1-531" fmla="*/ 1086 w 10000"/>
              <a:gd name="connsiteY1-532" fmla="*/ 8825 h 10005"/>
              <a:gd name="connsiteX2-533" fmla="*/ 1867 w 10000"/>
              <a:gd name="connsiteY2-534" fmla="*/ 3619 h 10005"/>
              <a:gd name="connsiteX3-535" fmla="*/ 3414 w 10000"/>
              <a:gd name="connsiteY3-536" fmla="*/ 779 h 10005"/>
              <a:gd name="connsiteX4-537" fmla="*/ 6842 w 10000"/>
              <a:gd name="connsiteY4-538" fmla="*/ 291 h 10005"/>
              <a:gd name="connsiteX5-539" fmla="*/ 7679 w 10000"/>
              <a:gd name="connsiteY5-540" fmla="*/ 2509 h 10005"/>
              <a:gd name="connsiteX6-541" fmla="*/ 8706 w 10000"/>
              <a:gd name="connsiteY6-542" fmla="*/ 8580 h 10005"/>
              <a:gd name="connsiteX7-543" fmla="*/ 10000 w 10000"/>
              <a:gd name="connsiteY7-544" fmla="*/ 10000 h 10005"/>
              <a:gd name="connsiteX0-545" fmla="*/ 0 w 10000"/>
              <a:gd name="connsiteY0-546" fmla="*/ 9737 h 10044"/>
              <a:gd name="connsiteX1-547" fmla="*/ 1086 w 10000"/>
              <a:gd name="connsiteY1-548" fmla="*/ 8864 h 10044"/>
              <a:gd name="connsiteX2-549" fmla="*/ 1631 w 10000"/>
              <a:gd name="connsiteY2-550" fmla="*/ 4716 h 10044"/>
              <a:gd name="connsiteX3-551" fmla="*/ 3414 w 10000"/>
              <a:gd name="connsiteY3-552" fmla="*/ 818 h 10044"/>
              <a:gd name="connsiteX4-553" fmla="*/ 6842 w 10000"/>
              <a:gd name="connsiteY4-554" fmla="*/ 330 h 10044"/>
              <a:gd name="connsiteX5-555" fmla="*/ 7679 w 10000"/>
              <a:gd name="connsiteY5-556" fmla="*/ 2548 h 10044"/>
              <a:gd name="connsiteX6-557" fmla="*/ 8706 w 10000"/>
              <a:gd name="connsiteY6-558" fmla="*/ 8619 h 10044"/>
              <a:gd name="connsiteX7-559" fmla="*/ 10000 w 10000"/>
              <a:gd name="connsiteY7-560" fmla="*/ 10039 h 10044"/>
              <a:gd name="connsiteX0-561" fmla="*/ 0 w 10000"/>
              <a:gd name="connsiteY0-562" fmla="*/ 9737 h 10044"/>
              <a:gd name="connsiteX1-563" fmla="*/ 1086 w 10000"/>
              <a:gd name="connsiteY1-564" fmla="*/ 8864 h 10044"/>
              <a:gd name="connsiteX2-565" fmla="*/ 1631 w 10000"/>
              <a:gd name="connsiteY2-566" fmla="*/ 4716 h 10044"/>
              <a:gd name="connsiteX3-567" fmla="*/ 3414 w 10000"/>
              <a:gd name="connsiteY3-568" fmla="*/ 818 h 10044"/>
              <a:gd name="connsiteX4-569" fmla="*/ 6842 w 10000"/>
              <a:gd name="connsiteY4-570" fmla="*/ 330 h 10044"/>
              <a:gd name="connsiteX5-571" fmla="*/ 7679 w 10000"/>
              <a:gd name="connsiteY5-572" fmla="*/ 2548 h 10044"/>
              <a:gd name="connsiteX6-573" fmla="*/ 8706 w 10000"/>
              <a:gd name="connsiteY6-574" fmla="*/ 8619 h 10044"/>
              <a:gd name="connsiteX7-575" fmla="*/ 10000 w 10000"/>
              <a:gd name="connsiteY7-576" fmla="*/ 10039 h 10044"/>
              <a:gd name="connsiteX0-577" fmla="*/ 0 w 10000"/>
              <a:gd name="connsiteY0-578" fmla="*/ 9737 h 10044"/>
              <a:gd name="connsiteX1-579" fmla="*/ 1086 w 10000"/>
              <a:gd name="connsiteY1-580" fmla="*/ 8864 h 10044"/>
              <a:gd name="connsiteX2-581" fmla="*/ 1631 w 10000"/>
              <a:gd name="connsiteY2-582" fmla="*/ 4716 h 10044"/>
              <a:gd name="connsiteX3-583" fmla="*/ 3414 w 10000"/>
              <a:gd name="connsiteY3-584" fmla="*/ 818 h 10044"/>
              <a:gd name="connsiteX4-585" fmla="*/ 6842 w 10000"/>
              <a:gd name="connsiteY4-586" fmla="*/ 330 h 10044"/>
              <a:gd name="connsiteX5-587" fmla="*/ 7679 w 10000"/>
              <a:gd name="connsiteY5-588" fmla="*/ 2548 h 10044"/>
              <a:gd name="connsiteX6-589" fmla="*/ 8706 w 10000"/>
              <a:gd name="connsiteY6-590" fmla="*/ 8619 h 10044"/>
              <a:gd name="connsiteX7-591" fmla="*/ 10000 w 10000"/>
              <a:gd name="connsiteY7-592" fmla="*/ 10039 h 10044"/>
              <a:gd name="connsiteX0-593" fmla="*/ 0 w 10000"/>
              <a:gd name="connsiteY0-594" fmla="*/ 9839 h 10146"/>
              <a:gd name="connsiteX1-595" fmla="*/ 1086 w 10000"/>
              <a:gd name="connsiteY1-596" fmla="*/ 8966 h 10146"/>
              <a:gd name="connsiteX2-597" fmla="*/ 1631 w 10000"/>
              <a:gd name="connsiteY2-598" fmla="*/ 4818 h 10146"/>
              <a:gd name="connsiteX3-599" fmla="*/ 3473 w 10000"/>
              <a:gd name="connsiteY3-600" fmla="*/ 626 h 10146"/>
              <a:gd name="connsiteX4-601" fmla="*/ 6842 w 10000"/>
              <a:gd name="connsiteY4-602" fmla="*/ 432 h 10146"/>
              <a:gd name="connsiteX5-603" fmla="*/ 7679 w 10000"/>
              <a:gd name="connsiteY5-604" fmla="*/ 2650 h 10146"/>
              <a:gd name="connsiteX6-605" fmla="*/ 8706 w 10000"/>
              <a:gd name="connsiteY6-606" fmla="*/ 8721 h 10146"/>
              <a:gd name="connsiteX7-607" fmla="*/ 10000 w 10000"/>
              <a:gd name="connsiteY7-608" fmla="*/ 10141 h 10146"/>
              <a:gd name="connsiteX0-609" fmla="*/ 0 w 10000"/>
              <a:gd name="connsiteY0-610" fmla="*/ 9957 h 10264"/>
              <a:gd name="connsiteX1-611" fmla="*/ 1086 w 10000"/>
              <a:gd name="connsiteY1-612" fmla="*/ 9084 h 10264"/>
              <a:gd name="connsiteX2-613" fmla="*/ 1631 w 10000"/>
              <a:gd name="connsiteY2-614" fmla="*/ 4936 h 10264"/>
              <a:gd name="connsiteX3-615" fmla="*/ 3473 w 10000"/>
              <a:gd name="connsiteY3-616" fmla="*/ 744 h 10264"/>
              <a:gd name="connsiteX4-617" fmla="*/ 6429 w 10000"/>
              <a:gd name="connsiteY4-618" fmla="*/ 374 h 10264"/>
              <a:gd name="connsiteX5-619" fmla="*/ 7679 w 10000"/>
              <a:gd name="connsiteY5-620" fmla="*/ 2768 h 10264"/>
              <a:gd name="connsiteX6-621" fmla="*/ 8706 w 10000"/>
              <a:gd name="connsiteY6-622" fmla="*/ 8839 h 10264"/>
              <a:gd name="connsiteX7-623" fmla="*/ 10000 w 10000"/>
              <a:gd name="connsiteY7-624" fmla="*/ 10259 h 10264"/>
              <a:gd name="connsiteX0-625" fmla="*/ 0 w 10000"/>
              <a:gd name="connsiteY0-626" fmla="*/ 9957 h 10264"/>
              <a:gd name="connsiteX1-627" fmla="*/ 1086 w 10000"/>
              <a:gd name="connsiteY1-628" fmla="*/ 9084 h 10264"/>
              <a:gd name="connsiteX2-629" fmla="*/ 1631 w 10000"/>
              <a:gd name="connsiteY2-630" fmla="*/ 4936 h 10264"/>
              <a:gd name="connsiteX3-631" fmla="*/ 3473 w 10000"/>
              <a:gd name="connsiteY3-632" fmla="*/ 744 h 10264"/>
              <a:gd name="connsiteX4-633" fmla="*/ 6429 w 10000"/>
              <a:gd name="connsiteY4-634" fmla="*/ 374 h 10264"/>
              <a:gd name="connsiteX5-635" fmla="*/ 7679 w 10000"/>
              <a:gd name="connsiteY5-636" fmla="*/ 2768 h 10264"/>
              <a:gd name="connsiteX6-637" fmla="*/ 8706 w 10000"/>
              <a:gd name="connsiteY6-638" fmla="*/ 8839 h 10264"/>
              <a:gd name="connsiteX7-639" fmla="*/ 10000 w 10000"/>
              <a:gd name="connsiteY7-640" fmla="*/ 10259 h 10264"/>
              <a:gd name="connsiteX0-641" fmla="*/ 0 w 10000"/>
              <a:gd name="connsiteY0-642" fmla="*/ 9957 h 10264"/>
              <a:gd name="connsiteX1-643" fmla="*/ 1086 w 10000"/>
              <a:gd name="connsiteY1-644" fmla="*/ 9084 h 10264"/>
              <a:gd name="connsiteX2-645" fmla="*/ 1631 w 10000"/>
              <a:gd name="connsiteY2-646" fmla="*/ 4936 h 10264"/>
              <a:gd name="connsiteX3-647" fmla="*/ 3473 w 10000"/>
              <a:gd name="connsiteY3-648" fmla="*/ 744 h 10264"/>
              <a:gd name="connsiteX4-649" fmla="*/ 6429 w 10000"/>
              <a:gd name="connsiteY4-650" fmla="*/ 374 h 10264"/>
              <a:gd name="connsiteX5-651" fmla="*/ 7679 w 10000"/>
              <a:gd name="connsiteY5-652" fmla="*/ 2768 h 10264"/>
              <a:gd name="connsiteX6-653" fmla="*/ 8706 w 10000"/>
              <a:gd name="connsiteY6-654" fmla="*/ 8839 h 10264"/>
              <a:gd name="connsiteX7-655" fmla="*/ 10000 w 10000"/>
              <a:gd name="connsiteY7-656" fmla="*/ 10259 h 10264"/>
              <a:gd name="connsiteX0-657" fmla="*/ 0 w 10000"/>
              <a:gd name="connsiteY0-658" fmla="*/ 9957 h 10264"/>
              <a:gd name="connsiteX1-659" fmla="*/ 1086 w 10000"/>
              <a:gd name="connsiteY1-660" fmla="*/ 9084 h 10264"/>
              <a:gd name="connsiteX2-661" fmla="*/ 1631 w 10000"/>
              <a:gd name="connsiteY2-662" fmla="*/ 4936 h 10264"/>
              <a:gd name="connsiteX3-663" fmla="*/ 3473 w 10000"/>
              <a:gd name="connsiteY3-664" fmla="*/ 744 h 10264"/>
              <a:gd name="connsiteX4-665" fmla="*/ 6429 w 10000"/>
              <a:gd name="connsiteY4-666" fmla="*/ 374 h 10264"/>
              <a:gd name="connsiteX5-667" fmla="*/ 7679 w 10000"/>
              <a:gd name="connsiteY5-668" fmla="*/ 2768 h 10264"/>
              <a:gd name="connsiteX6-669" fmla="*/ 8706 w 10000"/>
              <a:gd name="connsiteY6-670" fmla="*/ 8839 h 10264"/>
              <a:gd name="connsiteX7-671" fmla="*/ 10000 w 10000"/>
              <a:gd name="connsiteY7-672" fmla="*/ 10259 h 10264"/>
              <a:gd name="connsiteX0-673" fmla="*/ 0 w 10000"/>
              <a:gd name="connsiteY0-674" fmla="*/ 9957 h 10264"/>
              <a:gd name="connsiteX1-675" fmla="*/ 1042 w 10000"/>
              <a:gd name="connsiteY1-676" fmla="*/ 8731 h 10264"/>
              <a:gd name="connsiteX2-677" fmla="*/ 1631 w 10000"/>
              <a:gd name="connsiteY2-678" fmla="*/ 4936 h 10264"/>
              <a:gd name="connsiteX3-679" fmla="*/ 3473 w 10000"/>
              <a:gd name="connsiteY3-680" fmla="*/ 744 h 10264"/>
              <a:gd name="connsiteX4-681" fmla="*/ 6429 w 10000"/>
              <a:gd name="connsiteY4-682" fmla="*/ 374 h 10264"/>
              <a:gd name="connsiteX5-683" fmla="*/ 7679 w 10000"/>
              <a:gd name="connsiteY5-684" fmla="*/ 2768 h 10264"/>
              <a:gd name="connsiteX6-685" fmla="*/ 8706 w 10000"/>
              <a:gd name="connsiteY6-686" fmla="*/ 8839 h 10264"/>
              <a:gd name="connsiteX7-687" fmla="*/ 10000 w 10000"/>
              <a:gd name="connsiteY7-688" fmla="*/ 10259 h 10264"/>
              <a:gd name="connsiteX0-689" fmla="*/ 0 w 10000"/>
              <a:gd name="connsiteY0-690" fmla="*/ 9957 h 10264"/>
              <a:gd name="connsiteX1-691" fmla="*/ 1042 w 10000"/>
              <a:gd name="connsiteY1-692" fmla="*/ 8731 h 10264"/>
              <a:gd name="connsiteX2-693" fmla="*/ 1631 w 10000"/>
              <a:gd name="connsiteY2-694" fmla="*/ 4936 h 10264"/>
              <a:gd name="connsiteX3-695" fmla="*/ 3473 w 10000"/>
              <a:gd name="connsiteY3-696" fmla="*/ 744 h 10264"/>
              <a:gd name="connsiteX4-697" fmla="*/ 6429 w 10000"/>
              <a:gd name="connsiteY4-698" fmla="*/ 374 h 10264"/>
              <a:gd name="connsiteX5-699" fmla="*/ 7679 w 10000"/>
              <a:gd name="connsiteY5-700" fmla="*/ 2768 h 10264"/>
              <a:gd name="connsiteX6-701" fmla="*/ 8706 w 10000"/>
              <a:gd name="connsiteY6-702" fmla="*/ 8839 h 10264"/>
              <a:gd name="connsiteX7-703" fmla="*/ 10000 w 10000"/>
              <a:gd name="connsiteY7-704" fmla="*/ 10259 h 10264"/>
              <a:gd name="connsiteX0-705" fmla="*/ 0 w 10009"/>
              <a:gd name="connsiteY0-706" fmla="*/ 10027 h 10264"/>
              <a:gd name="connsiteX1-707" fmla="*/ 1051 w 10009"/>
              <a:gd name="connsiteY1-708" fmla="*/ 8731 h 10264"/>
              <a:gd name="connsiteX2-709" fmla="*/ 1640 w 10009"/>
              <a:gd name="connsiteY2-710" fmla="*/ 4936 h 10264"/>
              <a:gd name="connsiteX3-711" fmla="*/ 3482 w 10009"/>
              <a:gd name="connsiteY3-712" fmla="*/ 744 h 10264"/>
              <a:gd name="connsiteX4-713" fmla="*/ 6438 w 10009"/>
              <a:gd name="connsiteY4-714" fmla="*/ 374 h 10264"/>
              <a:gd name="connsiteX5-715" fmla="*/ 7688 w 10009"/>
              <a:gd name="connsiteY5-716" fmla="*/ 2768 h 10264"/>
              <a:gd name="connsiteX6-717" fmla="*/ 8715 w 10009"/>
              <a:gd name="connsiteY6-718" fmla="*/ 8839 h 10264"/>
              <a:gd name="connsiteX7-719" fmla="*/ 10009 w 10009"/>
              <a:gd name="connsiteY7-720" fmla="*/ 10259 h 10264"/>
              <a:gd name="connsiteX0-721" fmla="*/ 0 w 10009"/>
              <a:gd name="connsiteY0-722" fmla="*/ 10027 h 10160"/>
              <a:gd name="connsiteX1-723" fmla="*/ 1051 w 10009"/>
              <a:gd name="connsiteY1-724" fmla="*/ 8731 h 10160"/>
              <a:gd name="connsiteX2-725" fmla="*/ 1640 w 10009"/>
              <a:gd name="connsiteY2-726" fmla="*/ 4936 h 10160"/>
              <a:gd name="connsiteX3-727" fmla="*/ 3482 w 10009"/>
              <a:gd name="connsiteY3-728" fmla="*/ 744 h 10160"/>
              <a:gd name="connsiteX4-729" fmla="*/ 6438 w 10009"/>
              <a:gd name="connsiteY4-730" fmla="*/ 374 h 10160"/>
              <a:gd name="connsiteX5-731" fmla="*/ 7688 w 10009"/>
              <a:gd name="connsiteY5-732" fmla="*/ 2768 h 10160"/>
              <a:gd name="connsiteX6-733" fmla="*/ 8715 w 10009"/>
              <a:gd name="connsiteY6-734" fmla="*/ 8839 h 10160"/>
              <a:gd name="connsiteX7-735" fmla="*/ 10009 w 10009"/>
              <a:gd name="connsiteY7-736" fmla="*/ 10154 h 1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009" h="10160">
                <a:moveTo>
                  <a:pt x="0" y="10027"/>
                </a:moveTo>
                <a:cubicBezTo>
                  <a:pt x="345" y="10027"/>
                  <a:pt x="778" y="9579"/>
                  <a:pt x="1051" y="8731"/>
                </a:cubicBezTo>
                <a:cubicBezTo>
                  <a:pt x="1324" y="7883"/>
                  <a:pt x="1220" y="6855"/>
                  <a:pt x="1640" y="4936"/>
                </a:cubicBezTo>
                <a:cubicBezTo>
                  <a:pt x="2060" y="3017"/>
                  <a:pt x="2682" y="1504"/>
                  <a:pt x="3482" y="744"/>
                </a:cubicBezTo>
                <a:cubicBezTo>
                  <a:pt x="4282" y="-16"/>
                  <a:pt x="5124" y="-288"/>
                  <a:pt x="6438" y="374"/>
                </a:cubicBezTo>
                <a:cubicBezTo>
                  <a:pt x="6872" y="659"/>
                  <a:pt x="7340" y="1079"/>
                  <a:pt x="7688" y="2768"/>
                </a:cubicBezTo>
                <a:cubicBezTo>
                  <a:pt x="8218" y="5959"/>
                  <a:pt x="8209" y="7956"/>
                  <a:pt x="8715" y="8839"/>
                </a:cubicBezTo>
                <a:cubicBezTo>
                  <a:pt x="9332" y="9725"/>
                  <a:pt x="9980" y="10225"/>
                  <a:pt x="10009" y="10154"/>
                </a:cubicBezTo>
              </a:path>
            </a:pathLst>
          </a:custGeom>
          <a:solidFill>
            <a:srgbClr val="ED7D31"/>
          </a:solidFill>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1" name="任意多边形 140"/>
          <p:cNvSpPr/>
          <p:nvPr/>
        </p:nvSpPr>
        <p:spPr>
          <a:xfrm>
            <a:off x="539749" y="2095750"/>
            <a:ext cx="10133078" cy="1544687"/>
          </a:xfrm>
          <a:custGeom>
            <a:avLst/>
            <a:gdLst>
              <a:gd name="connsiteX0" fmla="*/ 0 w 11607"/>
              <a:gd name="connsiteY0" fmla="*/ 2920 h 3068"/>
              <a:gd name="connsiteX1" fmla="*/ 2563 w 11607"/>
              <a:gd name="connsiteY1" fmla="*/ 2272 h 3068"/>
              <a:gd name="connsiteX2" fmla="*/ 3688 w 11607"/>
              <a:gd name="connsiteY2" fmla="*/ 741 h 3068"/>
              <a:gd name="connsiteX3" fmla="*/ 4858 w 11607"/>
              <a:gd name="connsiteY3" fmla="*/ 111 h 3068"/>
              <a:gd name="connsiteX4" fmla="*/ 7498 w 11607"/>
              <a:gd name="connsiteY4" fmla="*/ 217 h 3068"/>
              <a:gd name="connsiteX5" fmla="*/ 8922 w 11607"/>
              <a:gd name="connsiteY5" fmla="*/ 2289 h 3068"/>
              <a:gd name="connsiteX6" fmla="*/ 11607 w 11607"/>
              <a:gd name="connsiteY6" fmla="*/ 3068 h 3068"/>
              <a:gd name="connsiteX0-1" fmla="*/ 0 w 10000"/>
              <a:gd name="connsiteY0-2" fmla="*/ 9518 h 10000"/>
              <a:gd name="connsiteX1-3" fmla="*/ 2199 w 10000"/>
              <a:gd name="connsiteY1-4" fmla="*/ 7628 h 10000"/>
              <a:gd name="connsiteX2-5" fmla="*/ 3177 w 10000"/>
              <a:gd name="connsiteY2-6" fmla="*/ 2415 h 10000"/>
              <a:gd name="connsiteX3-7" fmla="*/ 4185 w 10000"/>
              <a:gd name="connsiteY3-8" fmla="*/ 362 h 10000"/>
              <a:gd name="connsiteX4-9" fmla="*/ 6460 w 10000"/>
              <a:gd name="connsiteY4-10" fmla="*/ 707 h 10000"/>
              <a:gd name="connsiteX5-11" fmla="*/ 7687 w 10000"/>
              <a:gd name="connsiteY5-12" fmla="*/ 7461 h 10000"/>
              <a:gd name="connsiteX6-13" fmla="*/ 10000 w 10000"/>
              <a:gd name="connsiteY6-14" fmla="*/ 10000 h 10000"/>
              <a:gd name="connsiteX0-15" fmla="*/ 0 w 10000"/>
              <a:gd name="connsiteY0-16" fmla="*/ 9303 h 9785"/>
              <a:gd name="connsiteX1-17" fmla="*/ 2199 w 10000"/>
              <a:gd name="connsiteY1-18" fmla="*/ 7413 h 9785"/>
              <a:gd name="connsiteX2-19" fmla="*/ 3177 w 10000"/>
              <a:gd name="connsiteY2-20" fmla="*/ 2200 h 9785"/>
              <a:gd name="connsiteX3-21" fmla="*/ 4185 w 10000"/>
              <a:gd name="connsiteY3-22" fmla="*/ 147 h 9785"/>
              <a:gd name="connsiteX4-23" fmla="*/ 6952 w 10000"/>
              <a:gd name="connsiteY4-24" fmla="*/ 1116 h 9785"/>
              <a:gd name="connsiteX5-25" fmla="*/ 7687 w 10000"/>
              <a:gd name="connsiteY5-26" fmla="*/ 7246 h 9785"/>
              <a:gd name="connsiteX6-27" fmla="*/ 10000 w 10000"/>
              <a:gd name="connsiteY6-28" fmla="*/ 9785 h 9785"/>
              <a:gd name="connsiteX0-29" fmla="*/ 0 w 10000"/>
              <a:gd name="connsiteY0-30" fmla="*/ 9367 h 9860"/>
              <a:gd name="connsiteX1-31" fmla="*/ 2199 w 10000"/>
              <a:gd name="connsiteY1-32" fmla="*/ 7436 h 9860"/>
              <a:gd name="connsiteX2-33" fmla="*/ 3177 w 10000"/>
              <a:gd name="connsiteY2-34" fmla="*/ 2108 h 9860"/>
              <a:gd name="connsiteX3-35" fmla="*/ 4166 w 10000"/>
              <a:gd name="connsiteY3-36" fmla="*/ 192 h 9860"/>
              <a:gd name="connsiteX4-37" fmla="*/ 6952 w 10000"/>
              <a:gd name="connsiteY4-38" fmla="*/ 1001 h 9860"/>
              <a:gd name="connsiteX5-39" fmla="*/ 7687 w 10000"/>
              <a:gd name="connsiteY5-40" fmla="*/ 7265 h 9860"/>
              <a:gd name="connsiteX6-41" fmla="*/ 10000 w 10000"/>
              <a:gd name="connsiteY6-42" fmla="*/ 9860 h 9860"/>
              <a:gd name="connsiteX0-43" fmla="*/ 0 w 10000"/>
              <a:gd name="connsiteY0-44" fmla="*/ 9176 h 9676"/>
              <a:gd name="connsiteX1-45" fmla="*/ 2199 w 10000"/>
              <a:gd name="connsiteY1-46" fmla="*/ 7218 h 9676"/>
              <a:gd name="connsiteX2-47" fmla="*/ 3177 w 10000"/>
              <a:gd name="connsiteY2-48" fmla="*/ 1814 h 9676"/>
              <a:gd name="connsiteX3-49" fmla="*/ 3721 w 10000"/>
              <a:gd name="connsiteY3-50" fmla="*/ 426 h 9676"/>
              <a:gd name="connsiteX4-51" fmla="*/ 6952 w 10000"/>
              <a:gd name="connsiteY4-52" fmla="*/ 691 h 9676"/>
              <a:gd name="connsiteX5-53" fmla="*/ 7687 w 10000"/>
              <a:gd name="connsiteY5-54" fmla="*/ 7044 h 9676"/>
              <a:gd name="connsiteX6-55" fmla="*/ 10000 w 10000"/>
              <a:gd name="connsiteY6-56" fmla="*/ 9676 h 9676"/>
              <a:gd name="connsiteX0-57" fmla="*/ 0 w 10000"/>
              <a:gd name="connsiteY0-58" fmla="*/ 9973 h 10490"/>
              <a:gd name="connsiteX1-59" fmla="*/ 2199 w 10000"/>
              <a:gd name="connsiteY1-60" fmla="*/ 7950 h 10490"/>
              <a:gd name="connsiteX2-61" fmla="*/ 3177 w 10000"/>
              <a:gd name="connsiteY2-62" fmla="*/ 2365 h 10490"/>
              <a:gd name="connsiteX3-63" fmla="*/ 3721 w 10000"/>
              <a:gd name="connsiteY3-64" fmla="*/ 930 h 10490"/>
              <a:gd name="connsiteX4-65" fmla="*/ 6952 w 10000"/>
              <a:gd name="connsiteY4-66" fmla="*/ 487 h 10490"/>
              <a:gd name="connsiteX5-67" fmla="*/ 7687 w 10000"/>
              <a:gd name="connsiteY5-68" fmla="*/ 7770 h 10490"/>
              <a:gd name="connsiteX6-69" fmla="*/ 10000 w 10000"/>
              <a:gd name="connsiteY6-70" fmla="*/ 10490 h 10490"/>
              <a:gd name="connsiteX0-71" fmla="*/ 0 w 10000"/>
              <a:gd name="connsiteY0-72" fmla="*/ 9693 h 10210"/>
              <a:gd name="connsiteX1-73" fmla="*/ 2199 w 10000"/>
              <a:gd name="connsiteY1-74" fmla="*/ 7670 h 10210"/>
              <a:gd name="connsiteX2-75" fmla="*/ 3177 w 10000"/>
              <a:gd name="connsiteY2-76" fmla="*/ 2085 h 10210"/>
              <a:gd name="connsiteX3-77" fmla="*/ 3721 w 10000"/>
              <a:gd name="connsiteY3-78" fmla="*/ 650 h 10210"/>
              <a:gd name="connsiteX4-79" fmla="*/ 6952 w 10000"/>
              <a:gd name="connsiteY4-80" fmla="*/ 589 h 10210"/>
              <a:gd name="connsiteX5-81" fmla="*/ 7687 w 10000"/>
              <a:gd name="connsiteY5-82" fmla="*/ 7490 h 10210"/>
              <a:gd name="connsiteX6-83" fmla="*/ 10000 w 10000"/>
              <a:gd name="connsiteY6-84" fmla="*/ 10210 h 10210"/>
              <a:gd name="connsiteX0-85" fmla="*/ 0 w 10000"/>
              <a:gd name="connsiteY0-86" fmla="*/ 9693 h 10210"/>
              <a:gd name="connsiteX1-87" fmla="*/ 2199 w 10000"/>
              <a:gd name="connsiteY1-88" fmla="*/ 7670 h 10210"/>
              <a:gd name="connsiteX2-89" fmla="*/ 3177 w 10000"/>
              <a:gd name="connsiteY2-90" fmla="*/ 2085 h 10210"/>
              <a:gd name="connsiteX3-91" fmla="*/ 3721 w 10000"/>
              <a:gd name="connsiteY3-92" fmla="*/ 650 h 10210"/>
              <a:gd name="connsiteX4-93" fmla="*/ 6952 w 10000"/>
              <a:gd name="connsiteY4-94" fmla="*/ 589 h 10210"/>
              <a:gd name="connsiteX5-95" fmla="*/ 7895 w 10000"/>
              <a:gd name="connsiteY5-96" fmla="*/ 8589 h 10210"/>
              <a:gd name="connsiteX6-97" fmla="*/ 10000 w 10000"/>
              <a:gd name="connsiteY6-98" fmla="*/ 10210 h 10210"/>
              <a:gd name="connsiteX0-99" fmla="*/ 0 w 10000"/>
              <a:gd name="connsiteY0-100" fmla="*/ 9693 h 10210"/>
              <a:gd name="connsiteX1-101" fmla="*/ 2199 w 10000"/>
              <a:gd name="connsiteY1-102" fmla="*/ 7670 h 10210"/>
              <a:gd name="connsiteX2-103" fmla="*/ 2798 w 10000"/>
              <a:gd name="connsiteY2-104" fmla="*/ 6193 h 10210"/>
              <a:gd name="connsiteX3-105" fmla="*/ 3721 w 10000"/>
              <a:gd name="connsiteY3-106" fmla="*/ 650 h 10210"/>
              <a:gd name="connsiteX4-107" fmla="*/ 6952 w 10000"/>
              <a:gd name="connsiteY4-108" fmla="*/ 589 h 10210"/>
              <a:gd name="connsiteX5-109" fmla="*/ 7895 w 10000"/>
              <a:gd name="connsiteY5-110" fmla="*/ 8589 h 10210"/>
              <a:gd name="connsiteX6-111" fmla="*/ 10000 w 10000"/>
              <a:gd name="connsiteY6-112" fmla="*/ 10210 h 10210"/>
              <a:gd name="connsiteX0-113" fmla="*/ 0 w 10000"/>
              <a:gd name="connsiteY0-114" fmla="*/ 9693 h 10210"/>
              <a:gd name="connsiteX1-115" fmla="*/ 1811 w 10000"/>
              <a:gd name="connsiteY1-116" fmla="*/ 8769 h 10210"/>
              <a:gd name="connsiteX2-117" fmla="*/ 2798 w 10000"/>
              <a:gd name="connsiteY2-118" fmla="*/ 6193 h 10210"/>
              <a:gd name="connsiteX3-119" fmla="*/ 3721 w 10000"/>
              <a:gd name="connsiteY3-120" fmla="*/ 650 h 10210"/>
              <a:gd name="connsiteX4-121" fmla="*/ 6952 w 10000"/>
              <a:gd name="connsiteY4-122" fmla="*/ 589 h 10210"/>
              <a:gd name="connsiteX5-123" fmla="*/ 7895 w 10000"/>
              <a:gd name="connsiteY5-124" fmla="*/ 8589 h 10210"/>
              <a:gd name="connsiteX6-125" fmla="*/ 10000 w 10000"/>
              <a:gd name="connsiteY6-126" fmla="*/ 10210 h 10210"/>
              <a:gd name="connsiteX0-127" fmla="*/ 0 w 10000"/>
              <a:gd name="connsiteY0-128" fmla="*/ 9693 h 10210"/>
              <a:gd name="connsiteX1-129" fmla="*/ 1811 w 10000"/>
              <a:gd name="connsiteY1-130" fmla="*/ 8769 h 10210"/>
              <a:gd name="connsiteX2-131" fmla="*/ 2798 w 10000"/>
              <a:gd name="connsiteY2-132" fmla="*/ 6193 h 10210"/>
              <a:gd name="connsiteX3-133" fmla="*/ 3721 w 10000"/>
              <a:gd name="connsiteY3-134" fmla="*/ 650 h 10210"/>
              <a:gd name="connsiteX4-135" fmla="*/ 6952 w 10000"/>
              <a:gd name="connsiteY4-136" fmla="*/ 589 h 10210"/>
              <a:gd name="connsiteX5-137" fmla="*/ 7895 w 10000"/>
              <a:gd name="connsiteY5-138" fmla="*/ 8589 h 10210"/>
              <a:gd name="connsiteX6-139" fmla="*/ 10000 w 10000"/>
              <a:gd name="connsiteY6-140" fmla="*/ 10210 h 10210"/>
              <a:gd name="connsiteX0-141" fmla="*/ 0 w 10000"/>
              <a:gd name="connsiteY0-142" fmla="*/ 9759 h 10276"/>
              <a:gd name="connsiteX1-143" fmla="*/ 1811 w 10000"/>
              <a:gd name="connsiteY1-144" fmla="*/ 8835 h 10276"/>
              <a:gd name="connsiteX2-145" fmla="*/ 2798 w 10000"/>
              <a:gd name="connsiteY2-146" fmla="*/ 6259 h 10276"/>
              <a:gd name="connsiteX3-147" fmla="*/ 3721 w 10000"/>
              <a:gd name="connsiteY3-148" fmla="*/ 716 h 10276"/>
              <a:gd name="connsiteX4-149" fmla="*/ 6952 w 10000"/>
              <a:gd name="connsiteY4-150" fmla="*/ 655 h 10276"/>
              <a:gd name="connsiteX5-151" fmla="*/ 7895 w 10000"/>
              <a:gd name="connsiteY5-152" fmla="*/ 8655 h 10276"/>
              <a:gd name="connsiteX6-153" fmla="*/ 10000 w 10000"/>
              <a:gd name="connsiteY6-154" fmla="*/ 10276 h 10276"/>
              <a:gd name="connsiteX0-155" fmla="*/ 0 w 10000"/>
              <a:gd name="connsiteY0-156" fmla="*/ 9759 h 10276"/>
              <a:gd name="connsiteX1-157" fmla="*/ 1811 w 10000"/>
              <a:gd name="connsiteY1-158" fmla="*/ 8835 h 10276"/>
              <a:gd name="connsiteX2-159" fmla="*/ 2798 w 10000"/>
              <a:gd name="connsiteY2-160" fmla="*/ 6259 h 10276"/>
              <a:gd name="connsiteX3-161" fmla="*/ 3721 w 10000"/>
              <a:gd name="connsiteY3-162" fmla="*/ 716 h 10276"/>
              <a:gd name="connsiteX4-163" fmla="*/ 6952 w 10000"/>
              <a:gd name="connsiteY4-164" fmla="*/ 655 h 10276"/>
              <a:gd name="connsiteX5-165" fmla="*/ 7895 w 10000"/>
              <a:gd name="connsiteY5-166" fmla="*/ 8655 h 10276"/>
              <a:gd name="connsiteX6-167" fmla="*/ 10000 w 10000"/>
              <a:gd name="connsiteY6-168" fmla="*/ 10276 h 10276"/>
              <a:gd name="connsiteX0-169" fmla="*/ 0 w 10000"/>
              <a:gd name="connsiteY0-170" fmla="*/ 9759 h 10276"/>
              <a:gd name="connsiteX1-171" fmla="*/ 1811 w 10000"/>
              <a:gd name="connsiteY1-172" fmla="*/ 8835 h 10276"/>
              <a:gd name="connsiteX2-173" fmla="*/ 2798 w 10000"/>
              <a:gd name="connsiteY2-174" fmla="*/ 6259 h 10276"/>
              <a:gd name="connsiteX3-175" fmla="*/ 3721 w 10000"/>
              <a:gd name="connsiteY3-176" fmla="*/ 716 h 10276"/>
              <a:gd name="connsiteX4-177" fmla="*/ 6952 w 10000"/>
              <a:gd name="connsiteY4-178" fmla="*/ 655 h 10276"/>
              <a:gd name="connsiteX5-179" fmla="*/ 7895 w 10000"/>
              <a:gd name="connsiteY5-180" fmla="*/ 8655 h 10276"/>
              <a:gd name="connsiteX6-181" fmla="*/ 10000 w 10000"/>
              <a:gd name="connsiteY6-182" fmla="*/ 10276 h 10276"/>
              <a:gd name="connsiteX0-183" fmla="*/ 0 w 10000"/>
              <a:gd name="connsiteY0-184" fmla="*/ 9732 h 10249"/>
              <a:gd name="connsiteX1-185" fmla="*/ 1811 w 10000"/>
              <a:gd name="connsiteY1-186" fmla="*/ 8808 h 10249"/>
              <a:gd name="connsiteX2-187" fmla="*/ 2798 w 10000"/>
              <a:gd name="connsiteY2-188" fmla="*/ 6232 h 10249"/>
              <a:gd name="connsiteX3-189" fmla="*/ 3721 w 10000"/>
              <a:gd name="connsiteY3-190" fmla="*/ 689 h 10249"/>
              <a:gd name="connsiteX4-191" fmla="*/ 6952 w 10000"/>
              <a:gd name="connsiteY4-192" fmla="*/ 628 h 10249"/>
              <a:gd name="connsiteX5-193" fmla="*/ 7895 w 10000"/>
              <a:gd name="connsiteY5-194" fmla="*/ 8628 h 10249"/>
              <a:gd name="connsiteX6-195" fmla="*/ 10000 w 10000"/>
              <a:gd name="connsiteY6-196" fmla="*/ 10249 h 10249"/>
              <a:gd name="connsiteX0-197" fmla="*/ 0 w 10000"/>
              <a:gd name="connsiteY0-198" fmla="*/ 9732 h 10249"/>
              <a:gd name="connsiteX1-199" fmla="*/ 1811 w 10000"/>
              <a:gd name="connsiteY1-200" fmla="*/ 8808 h 10249"/>
              <a:gd name="connsiteX2-201" fmla="*/ 2798 w 10000"/>
              <a:gd name="connsiteY2-202" fmla="*/ 6232 h 10249"/>
              <a:gd name="connsiteX3-203" fmla="*/ 3721 w 10000"/>
              <a:gd name="connsiteY3-204" fmla="*/ 689 h 10249"/>
              <a:gd name="connsiteX4-205" fmla="*/ 6952 w 10000"/>
              <a:gd name="connsiteY4-206" fmla="*/ 628 h 10249"/>
              <a:gd name="connsiteX5-207" fmla="*/ 7895 w 10000"/>
              <a:gd name="connsiteY5-208" fmla="*/ 8628 h 10249"/>
              <a:gd name="connsiteX6-209" fmla="*/ 10000 w 10000"/>
              <a:gd name="connsiteY6-210" fmla="*/ 10249 h 10249"/>
              <a:gd name="connsiteX0-211" fmla="*/ 0 w 10000"/>
              <a:gd name="connsiteY0-212" fmla="*/ 9732 h 10249"/>
              <a:gd name="connsiteX1-213" fmla="*/ 1811 w 10000"/>
              <a:gd name="connsiteY1-214" fmla="*/ 8808 h 10249"/>
              <a:gd name="connsiteX2-215" fmla="*/ 2718 w 10000"/>
              <a:gd name="connsiteY2-216" fmla="*/ 6312 h 10249"/>
              <a:gd name="connsiteX3-217" fmla="*/ 3721 w 10000"/>
              <a:gd name="connsiteY3-218" fmla="*/ 689 h 10249"/>
              <a:gd name="connsiteX4-219" fmla="*/ 6952 w 10000"/>
              <a:gd name="connsiteY4-220" fmla="*/ 628 h 10249"/>
              <a:gd name="connsiteX5-221" fmla="*/ 7895 w 10000"/>
              <a:gd name="connsiteY5-222" fmla="*/ 8628 h 10249"/>
              <a:gd name="connsiteX6-223" fmla="*/ 10000 w 10000"/>
              <a:gd name="connsiteY6-224" fmla="*/ 10249 h 10249"/>
              <a:gd name="connsiteX0-225" fmla="*/ 0 w 10000"/>
              <a:gd name="connsiteY0-226" fmla="*/ 9732 h 10249"/>
              <a:gd name="connsiteX1-227" fmla="*/ 1811 w 10000"/>
              <a:gd name="connsiteY1-228" fmla="*/ 8808 h 10249"/>
              <a:gd name="connsiteX2-229" fmla="*/ 2718 w 10000"/>
              <a:gd name="connsiteY2-230" fmla="*/ 6312 h 10249"/>
              <a:gd name="connsiteX3-231" fmla="*/ 3721 w 10000"/>
              <a:gd name="connsiteY3-232" fmla="*/ 689 h 10249"/>
              <a:gd name="connsiteX4-233" fmla="*/ 6952 w 10000"/>
              <a:gd name="connsiteY4-234" fmla="*/ 628 h 10249"/>
              <a:gd name="connsiteX5-235" fmla="*/ 7895 w 10000"/>
              <a:gd name="connsiteY5-236" fmla="*/ 8628 h 10249"/>
              <a:gd name="connsiteX6-237" fmla="*/ 10000 w 10000"/>
              <a:gd name="connsiteY6-238" fmla="*/ 10249 h 10249"/>
              <a:gd name="connsiteX0-239" fmla="*/ 0 w 10000"/>
              <a:gd name="connsiteY0-240" fmla="*/ 9732 h 10249"/>
              <a:gd name="connsiteX1-241" fmla="*/ 1811 w 10000"/>
              <a:gd name="connsiteY1-242" fmla="*/ 8808 h 10249"/>
              <a:gd name="connsiteX2-243" fmla="*/ 2718 w 10000"/>
              <a:gd name="connsiteY2-244" fmla="*/ 6312 h 10249"/>
              <a:gd name="connsiteX3-245" fmla="*/ 3721 w 10000"/>
              <a:gd name="connsiteY3-246" fmla="*/ 689 h 10249"/>
              <a:gd name="connsiteX4-247" fmla="*/ 6952 w 10000"/>
              <a:gd name="connsiteY4-248" fmla="*/ 628 h 10249"/>
              <a:gd name="connsiteX5-249" fmla="*/ 7895 w 10000"/>
              <a:gd name="connsiteY5-250" fmla="*/ 8628 h 10249"/>
              <a:gd name="connsiteX6-251" fmla="*/ 10000 w 10000"/>
              <a:gd name="connsiteY6-252" fmla="*/ 10249 h 10249"/>
              <a:gd name="connsiteX0-253" fmla="*/ 0 w 10000"/>
              <a:gd name="connsiteY0-254" fmla="*/ 9732 h 10249"/>
              <a:gd name="connsiteX1-255" fmla="*/ 1811 w 10000"/>
              <a:gd name="connsiteY1-256" fmla="*/ 8808 h 10249"/>
              <a:gd name="connsiteX2-257" fmla="*/ 2718 w 10000"/>
              <a:gd name="connsiteY2-258" fmla="*/ 6312 h 10249"/>
              <a:gd name="connsiteX3-259" fmla="*/ 3721 w 10000"/>
              <a:gd name="connsiteY3-260" fmla="*/ 689 h 10249"/>
              <a:gd name="connsiteX4-261" fmla="*/ 6952 w 10000"/>
              <a:gd name="connsiteY4-262" fmla="*/ 628 h 10249"/>
              <a:gd name="connsiteX5-263" fmla="*/ 7895 w 10000"/>
              <a:gd name="connsiteY5-264" fmla="*/ 8628 h 10249"/>
              <a:gd name="connsiteX6-265" fmla="*/ 10000 w 10000"/>
              <a:gd name="connsiteY6-266" fmla="*/ 10249 h 10249"/>
              <a:gd name="connsiteX0-267" fmla="*/ 0 w 10000"/>
              <a:gd name="connsiteY0-268" fmla="*/ 10171 h 10688"/>
              <a:gd name="connsiteX1-269" fmla="*/ 1811 w 10000"/>
              <a:gd name="connsiteY1-270" fmla="*/ 9247 h 10688"/>
              <a:gd name="connsiteX2-271" fmla="*/ 2718 w 10000"/>
              <a:gd name="connsiteY2-272" fmla="*/ 6751 h 10688"/>
              <a:gd name="connsiteX3-273" fmla="*/ 3721 w 10000"/>
              <a:gd name="connsiteY3-274" fmla="*/ 1128 h 10688"/>
              <a:gd name="connsiteX4-275" fmla="*/ 6952 w 10000"/>
              <a:gd name="connsiteY4-276" fmla="*/ 1067 h 10688"/>
              <a:gd name="connsiteX5-277" fmla="*/ 7895 w 10000"/>
              <a:gd name="connsiteY5-278" fmla="*/ 9067 h 10688"/>
              <a:gd name="connsiteX6-279" fmla="*/ 10000 w 10000"/>
              <a:gd name="connsiteY6-280" fmla="*/ 10688 h 10688"/>
              <a:gd name="connsiteX0-281" fmla="*/ 0 w 10000"/>
              <a:gd name="connsiteY0-282" fmla="*/ 10171 h 10688"/>
              <a:gd name="connsiteX1-283" fmla="*/ 1811 w 10000"/>
              <a:gd name="connsiteY1-284" fmla="*/ 9247 h 10688"/>
              <a:gd name="connsiteX2-285" fmla="*/ 2718 w 10000"/>
              <a:gd name="connsiteY2-286" fmla="*/ 6751 h 10688"/>
              <a:gd name="connsiteX3-287" fmla="*/ 3721 w 10000"/>
              <a:gd name="connsiteY3-288" fmla="*/ 1128 h 10688"/>
              <a:gd name="connsiteX4-289" fmla="*/ 6952 w 10000"/>
              <a:gd name="connsiteY4-290" fmla="*/ 1067 h 10688"/>
              <a:gd name="connsiteX5-291" fmla="*/ 7895 w 10000"/>
              <a:gd name="connsiteY5-292" fmla="*/ 9067 h 10688"/>
              <a:gd name="connsiteX6-293" fmla="*/ 10000 w 10000"/>
              <a:gd name="connsiteY6-294" fmla="*/ 10688 h 10688"/>
              <a:gd name="connsiteX0-295" fmla="*/ 0 w 10000"/>
              <a:gd name="connsiteY0-296" fmla="*/ 10249 h 10766"/>
              <a:gd name="connsiteX1-297" fmla="*/ 1811 w 10000"/>
              <a:gd name="connsiteY1-298" fmla="*/ 9325 h 10766"/>
              <a:gd name="connsiteX2-299" fmla="*/ 2718 w 10000"/>
              <a:gd name="connsiteY2-300" fmla="*/ 6829 h 10766"/>
              <a:gd name="connsiteX3-301" fmla="*/ 3712 w 10000"/>
              <a:gd name="connsiteY3-302" fmla="*/ 967 h 10766"/>
              <a:gd name="connsiteX4-303" fmla="*/ 6952 w 10000"/>
              <a:gd name="connsiteY4-304" fmla="*/ 1145 h 10766"/>
              <a:gd name="connsiteX5-305" fmla="*/ 7895 w 10000"/>
              <a:gd name="connsiteY5-306" fmla="*/ 9145 h 10766"/>
              <a:gd name="connsiteX6-307" fmla="*/ 10000 w 10000"/>
              <a:gd name="connsiteY6-308" fmla="*/ 10766 h 10766"/>
              <a:gd name="connsiteX0-309" fmla="*/ 0 w 10000"/>
              <a:gd name="connsiteY0-310" fmla="*/ 10147 h 10664"/>
              <a:gd name="connsiteX1-311" fmla="*/ 1811 w 10000"/>
              <a:gd name="connsiteY1-312" fmla="*/ 9223 h 10664"/>
              <a:gd name="connsiteX2-313" fmla="*/ 2718 w 10000"/>
              <a:gd name="connsiteY2-314" fmla="*/ 6727 h 10664"/>
              <a:gd name="connsiteX3-315" fmla="*/ 3712 w 10000"/>
              <a:gd name="connsiteY3-316" fmla="*/ 865 h 10664"/>
              <a:gd name="connsiteX4-317" fmla="*/ 6952 w 10000"/>
              <a:gd name="connsiteY4-318" fmla="*/ 1043 h 10664"/>
              <a:gd name="connsiteX5-319" fmla="*/ 7895 w 10000"/>
              <a:gd name="connsiteY5-320" fmla="*/ 9043 h 10664"/>
              <a:gd name="connsiteX6-321" fmla="*/ 10000 w 10000"/>
              <a:gd name="connsiteY6-322" fmla="*/ 10664 h 10664"/>
              <a:gd name="connsiteX0-323" fmla="*/ 0 w 10000"/>
              <a:gd name="connsiteY0-324" fmla="*/ 10147 h 10664"/>
              <a:gd name="connsiteX1-325" fmla="*/ 1811 w 10000"/>
              <a:gd name="connsiteY1-326" fmla="*/ 9223 h 10664"/>
              <a:gd name="connsiteX2-327" fmla="*/ 2718 w 10000"/>
              <a:gd name="connsiteY2-328" fmla="*/ 6727 h 10664"/>
              <a:gd name="connsiteX3-329" fmla="*/ 3712 w 10000"/>
              <a:gd name="connsiteY3-330" fmla="*/ 865 h 10664"/>
              <a:gd name="connsiteX4-331" fmla="*/ 6952 w 10000"/>
              <a:gd name="connsiteY4-332" fmla="*/ 1043 h 10664"/>
              <a:gd name="connsiteX5-333" fmla="*/ 7895 w 10000"/>
              <a:gd name="connsiteY5-334" fmla="*/ 9043 h 10664"/>
              <a:gd name="connsiteX6-335" fmla="*/ 10000 w 10000"/>
              <a:gd name="connsiteY6-336" fmla="*/ 10664 h 10664"/>
              <a:gd name="connsiteX0-337" fmla="*/ 0 w 10000"/>
              <a:gd name="connsiteY0-338" fmla="*/ 10147 h 10664"/>
              <a:gd name="connsiteX1-339" fmla="*/ 1811 w 10000"/>
              <a:gd name="connsiteY1-340" fmla="*/ 9223 h 10664"/>
              <a:gd name="connsiteX2-341" fmla="*/ 2718 w 10000"/>
              <a:gd name="connsiteY2-342" fmla="*/ 6727 h 10664"/>
              <a:gd name="connsiteX3-343" fmla="*/ 3712 w 10000"/>
              <a:gd name="connsiteY3-344" fmla="*/ 865 h 10664"/>
              <a:gd name="connsiteX4-345" fmla="*/ 6952 w 10000"/>
              <a:gd name="connsiteY4-346" fmla="*/ 1043 h 10664"/>
              <a:gd name="connsiteX5-347" fmla="*/ 7895 w 10000"/>
              <a:gd name="connsiteY5-348" fmla="*/ 9043 h 10664"/>
              <a:gd name="connsiteX6-349" fmla="*/ 10000 w 10000"/>
              <a:gd name="connsiteY6-350" fmla="*/ 10664 h 10664"/>
              <a:gd name="connsiteX0-351" fmla="*/ 0 w 10000"/>
              <a:gd name="connsiteY0-352" fmla="*/ 10209 h 10726"/>
              <a:gd name="connsiteX1-353" fmla="*/ 1811 w 10000"/>
              <a:gd name="connsiteY1-354" fmla="*/ 9285 h 10726"/>
              <a:gd name="connsiteX2-355" fmla="*/ 2718 w 10000"/>
              <a:gd name="connsiteY2-356" fmla="*/ 6789 h 10726"/>
              <a:gd name="connsiteX3-357" fmla="*/ 3712 w 10000"/>
              <a:gd name="connsiteY3-358" fmla="*/ 927 h 10726"/>
              <a:gd name="connsiteX4-359" fmla="*/ 6952 w 10000"/>
              <a:gd name="connsiteY4-360" fmla="*/ 1105 h 10726"/>
              <a:gd name="connsiteX5-361" fmla="*/ 7895 w 10000"/>
              <a:gd name="connsiteY5-362" fmla="*/ 9105 h 10726"/>
              <a:gd name="connsiteX6-363" fmla="*/ 10000 w 10000"/>
              <a:gd name="connsiteY6-364" fmla="*/ 10726 h 10726"/>
              <a:gd name="connsiteX0-365" fmla="*/ 0 w 10000"/>
              <a:gd name="connsiteY0-366" fmla="*/ 10209 h 10726"/>
              <a:gd name="connsiteX1-367" fmla="*/ 1811 w 10000"/>
              <a:gd name="connsiteY1-368" fmla="*/ 9285 h 10726"/>
              <a:gd name="connsiteX2-369" fmla="*/ 2718 w 10000"/>
              <a:gd name="connsiteY2-370" fmla="*/ 6789 h 10726"/>
              <a:gd name="connsiteX3-371" fmla="*/ 3712 w 10000"/>
              <a:gd name="connsiteY3-372" fmla="*/ 927 h 10726"/>
              <a:gd name="connsiteX4-373" fmla="*/ 6952 w 10000"/>
              <a:gd name="connsiteY4-374" fmla="*/ 1105 h 10726"/>
              <a:gd name="connsiteX5-375" fmla="*/ 7895 w 10000"/>
              <a:gd name="connsiteY5-376" fmla="*/ 9105 h 10726"/>
              <a:gd name="connsiteX6-377" fmla="*/ 10000 w 10000"/>
              <a:gd name="connsiteY6-378" fmla="*/ 10726 h 10726"/>
              <a:gd name="connsiteX0-379" fmla="*/ 0 w 10000"/>
              <a:gd name="connsiteY0-380" fmla="*/ 10209 h 10726"/>
              <a:gd name="connsiteX1-381" fmla="*/ 1811 w 10000"/>
              <a:gd name="connsiteY1-382" fmla="*/ 9285 h 10726"/>
              <a:gd name="connsiteX2-383" fmla="*/ 2727 w 10000"/>
              <a:gd name="connsiteY2-384" fmla="*/ 7076 h 10726"/>
              <a:gd name="connsiteX3-385" fmla="*/ 3712 w 10000"/>
              <a:gd name="connsiteY3-386" fmla="*/ 927 h 10726"/>
              <a:gd name="connsiteX4-387" fmla="*/ 6952 w 10000"/>
              <a:gd name="connsiteY4-388" fmla="*/ 1105 h 10726"/>
              <a:gd name="connsiteX5-389" fmla="*/ 7895 w 10000"/>
              <a:gd name="connsiteY5-390" fmla="*/ 9105 h 10726"/>
              <a:gd name="connsiteX6-391" fmla="*/ 10000 w 10000"/>
              <a:gd name="connsiteY6-392" fmla="*/ 10726 h 10726"/>
              <a:gd name="connsiteX0-393" fmla="*/ 0 w 10000"/>
              <a:gd name="connsiteY0-394" fmla="*/ 10292 h 10809"/>
              <a:gd name="connsiteX1-395" fmla="*/ 1811 w 10000"/>
              <a:gd name="connsiteY1-396" fmla="*/ 9368 h 10809"/>
              <a:gd name="connsiteX2-397" fmla="*/ 2727 w 10000"/>
              <a:gd name="connsiteY2-398" fmla="*/ 7159 h 10809"/>
              <a:gd name="connsiteX3-399" fmla="*/ 3712 w 10000"/>
              <a:gd name="connsiteY3-400" fmla="*/ 1010 h 10809"/>
              <a:gd name="connsiteX4-401" fmla="*/ 6952 w 10000"/>
              <a:gd name="connsiteY4-402" fmla="*/ 1188 h 10809"/>
              <a:gd name="connsiteX5-403" fmla="*/ 7895 w 10000"/>
              <a:gd name="connsiteY5-404" fmla="*/ 9188 h 10809"/>
              <a:gd name="connsiteX6-405" fmla="*/ 10000 w 10000"/>
              <a:gd name="connsiteY6-406" fmla="*/ 10809 h 10809"/>
              <a:gd name="connsiteX0-407" fmla="*/ 0 w 10009"/>
              <a:gd name="connsiteY0-408" fmla="*/ 10483 h 10809"/>
              <a:gd name="connsiteX1-409" fmla="*/ 1820 w 10009"/>
              <a:gd name="connsiteY1-410" fmla="*/ 9368 h 10809"/>
              <a:gd name="connsiteX2-411" fmla="*/ 2736 w 10009"/>
              <a:gd name="connsiteY2-412" fmla="*/ 7159 h 10809"/>
              <a:gd name="connsiteX3-413" fmla="*/ 3721 w 10009"/>
              <a:gd name="connsiteY3-414" fmla="*/ 1010 h 10809"/>
              <a:gd name="connsiteX4-415" fmla="*/ 6961 w 10009"/>
              <a:gd name="connsiteY4-416" fmla="*/ 1188 h 10809"/>
              <a:gd name="connsiteX5-417" fmla="*/ 7904 w 10009"/>
              <a:gd name="connsiteY5-418" fmla="*/ 9188 h 10809"/>
              <a:gd name="connsiteX6-419" fmla="*/ 10009 w 10009"/>
              <a:gd name="connsiteY6-420" fmla="*/ 10809 h 10809"/>
              <a:gd name="connsiteX0-421" fmla="*/ 0 w 10009"/>
              <a:gd name="connsiteY0-422" fmla="*/ 10483 h 10809"/>
              <a:gd name="connsiteX1-423" fmla="*/ 1820 w 10009"/>
              <a:gd name="connsiteY1-424" fmla="*/ 9368 h 10809"/>
              <a:gd name="connsiteX2-425" fmla="*/ 2736 w 10009"/>
              <a:gd name="connsiteY2-426" fmla="*/ 7159 h 10809"/>
              <a:gd name="connsiteX3-427" fmla="*/ 3721 w 10009"/>
              <a:gd name="connsiteY3-428" fmla="*/ 1010 h 10809"/>
              <a:gd name="connsiteX4-429" fmla="*/ 6961 w 10009"/>
              <a:gd name="connsiteY4-430" fmla="*/ 1188 h 10809"/>
              <a:gd name="connsiteX5-431" fmla="*/ 7904 w 10009"/>
              <a:gd name="connsiteY5-432" fmla="*/ 9188 h 10809"/>
              <a:gd name="connsiteX6-433" fmla="*/ 10009 w 10009"/>
              <a:gd name="connsiteY6-434" fmla="*/ 10809 h 10809"/>
              <a:gd name="connsiteX0-435" fmla="*/ 0 w 10142"/>
              <a:gd name="connsiteY0-436" fmla="*/ 10483 h 10667"/>
              <a:gd name="connsiteX1-437" fmla="*/ 1820 w 10142"/>
              <a:gd name="connsiteY1-438" fmla="*/ 9368 h 10667"/>
              <a:gd name="connsiteX2-439" fmla="*/ 2736 w 10142"/>
              <a:gd name="connsiteY2-440" fmla="*/ 7159 h 10667"/>
              <a:gd name="connsiteX3-441" fmla="*/ 3721 w 10142"/>
              <a:gd name="connsiteY3-442" fmla="*/ 1010 h 10667"/>
              <a:gd name="connsiteX4-443" fmla="*/ 6961 w 10142"/>
              <a:gd name="connsiteY4-444" fmla="*/ 1188 h 10667"/>
              <a:gd name="connsiteX5-445" fmla="*/ 7904 w 10142"/>
              <a:gd name="connsiteY5-446" fmla="*/ 9188 h 10667"/>
              <a:gd name="connsiteX6-447" fmla="*/ 10142 w 10142"/>
              <a:gd name="connsiteY6-448" fmla="*/ 10666 h 10667"/>
              <a:gd name="connsiteX0-449" fmla="*/ 0 w 10777"/>
              <a:gd name="connsiteY0-450" fmla="*/ 10483 h 10762"/>
              <a:gd name="connsiteX1-451" fmla="*/ 1820 w 10777"/>
              <a:gd name="connsiteY1-452" fmla="*/ 9368 h 10762"/>
              <a:gd name="connsiteX2-453" fmla="*/ 2736 w 10777"/>
              <a:gd name="connsiteY2-454" fmla="*/ 7159 h 10762"/>
              <a:gd name="connsiteX3-455" fmla="*/ 3721 w 10777"/>
              <a:gd name="connsiteY3-456" fmla="*/ 1010 h 10762"/>
              <a:gd name="connsiteX4-457" fmla="*/ 6961 w 10777"/>
              <a:gd name="connsiteY4-458" fmla="*/ 1188 h 10762"/>
              <a:gd name="connsiteX5-459" fmla="*/ 7904 w 10777"/>
              <a:gd name="connsiteY5-460" fmla="*/ 9188 h 10762"/>
              <a:gd name="connsiteX6-461" fmla="*/ 10777 w 10777"/>
              <a:gd name="connsiteY6-462" fmla="*/ 10762 h 10762"/>
              <a:gd name="connsiteX0-463" fmla="*/ 0 w 10786"/>
              <a:gd name="connsiteY0-464" fmla="*/ 10483 h 10598"/>
              <a:gd name="connsiteX1-465" fmla="*/ 1820 w 10786"/>
              <a:gd name="connsiteY1-466" fmla="*/ 9368 h 10598"/>
              <a:gd name="connsiteX2-467" fmla="*/ 2736 w 10786"/>
              <a:gd name="connsiteY2-468" fmla="*/ 7159 h 10598"/>
              <a:gd name="connsiteX3-469" fmla="*/ 3721 w 10786"/>
              <a:gd name="connsiteY3-470" fmla="*/ 1010 h 10598"/>
              <a:gd name="connsiteX4-471" fmla="*/ 6961 w 10786"/>
              <a:gd name="connsiteY4-472" fmla="*/ 1188 h 10598"/>
              <a:gd name="connsiteX5-473" fmla="*/ 7904 w 10786"/>
              <a:gd name="connsiteY5-474" fmla="*/ 9188 h 10598"/>
              <a:gd name="connsiteX6-475" fmla="*/ 10786 w 10786"/>
              <a:gd name="connsiteY6-476" fmla="*/ 10571 h 10598"/>
              <a:gd name="connsiteX0-477" fmla="*/ 0 w 10786"/>
              <a:gd name="connsiteY0-478" fmla="*/ 10483 h 10571"/>
              <a:gd name="connsiteX1-479" fmla="*/ 1820 w 10786"/>
              <a:gd name="connsiteY1-480" fmla="*/ 9368 h 10571"/>
              <a:gd name="connsiteX2-481" fmla="*/ 2736 w 10786"/>
              <a:gd name="connsiteY2-482" fmla="*/ 7159 h 10571"/>
              <a:gd name="connsiteX3-483" fmla="*/ 3721 w 10786"/>
              <a:gd name="connsiteY3-484" fmla="*/ 1010 h 10571"/>
              <a:gd name="connsiteX4-485" fmla="*/ 6961 w 10786"/>
              <a:gd name="connsiteY4-486" fmla="*/ 1188 h 10571"/>
              <a:gd name="connsiteX5-487" fmla="*/ 7904 w 10786"/>
              <a:gd name="connsiteY5-488" fmla="*/ 9188 h 10571"/>
              <a:gd name="connsiteX6-489" fmla="*/ 10786 w 10786"/>
              <a:gd name="connsiteY6-490" fmla="*/ 10571 h 105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786" h="10571">
                <a:moveTo>
                  <a:pt x="0" y="10483"/>
                </a:moveTo>
                <a:cubicBezTo>
                  <a:pt x="646" y="10486"/>
                  <a:pt x="1364" y="9922"/>
                  <a:pt x="1820" y="9368"/>
                </a:cubicBezTo>
                <a:cubicBezTo>
                  <a:pt x="2276" y="8814"/>
                  <a:pt x="2419" y="8552"/>
                  <a:pt x="2736" y="7159"/>
                </a:cubicBezTo>
                <a:cubicBezTo>
                  <a:pt x="3053" y="5766"/>
                  <a:pt x="3241" y="1887"/>
                  <a:pt x="3721" y="1010"/>
                </a:cubicBezTo>
                <a:cubicBezTo>
                  <a:pt x="3923" y="648"/>
                  <a:pt x="6221" y="-1172"/>
                  <a:pt x="6961" y="1188"/>
                </a:cubicBezTo>
                <a:cubicBezTo>
                  <a:pt x="7607" y="3657"/>
                  <a:pt x="7348" y="7355"/>
                  <a:pt x="7904" y="9188"/>
                </a:cubicBezTo>
                <a:cubicBezTo>
                  <a:pt x="8464" y="10792"/>
                  <a:pt x="9920" y="10467"/>
                  <a:pt x="10786" y="10571"/>
                </a:cubicBezTo>
              </a:path>
            </a:pathLst>
          </a:custGeom>
          <a:solidFill>
            <a:srgbClr val="9DC3E6"/>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2" name="TextBox 26"/>
          <p:cNvSpPr txBox="1"/>
          <p:nvPr/>
        </p:nvSpPr>
        <p:spPr>
          <a:xfrm>
            <a:off x="266700" y="980728"/>
            <a:ext cx="1019312" cy="275590"/>
          </a:xfrm>
          <a:prstGeom prst="rect">
            <a:avLst/>
          </a:prstGeom>
          <a:noFill/>
        </p:spPr>
        <p:txBody>
          <a:bodyPr wrap="square" rtlCol="0">
            <a:spAutoFit/>
          </a:bodyPr>
          <a:lstStyle/>
          <a:p>
            <a:r>
              <a:rPr lang="en-US" altLang="zh-CN" sz="1200" dirty="0" smtClean="0">
                <a:latin typeface="Adobe Gothic Std B" pitchFamily="34" charset="-128"/>
                <a:ea typeface="Adobe Gothic Std B" pitchFamily="34" charset="-128"/>
              </a:rPr>
              <a:t>Value</a:t>
            </a:r>
            <a:endParaRPr lang="zh-CN" altLang="en-US" sz="1200" dirty="0">
              <a:latin typeface="Adobe Gothic Std B" pitchFamily="34" charset="-128"/>
            </a:endParaRPr>
          </a:p>
        </p:txBody>
      </p:sp>
      <p:sp>
        <p:nvSpPr>
          <p:cNvPr id="143" name="TextBox 27"/>
          <p:cNvSpPr txBox="1"/>
          <p:nvPr/>
        </p:nvSpPr>
        <p:spPr>
          <a:xfrm>
            <a:off x="8460270" y="3284063"/>
            <a:ext cx="1019312" cy="275590"/>
          </a:xfrm>
          <a:prstGeom prst="rect">
            <a:avLst/>
          </a:prstGeom>
          <a:noFill/>
        </p:spPr>
        <p:txBody>
          <a:bodyPr wrap="square" rtlCol="0">
            <a:spAutoFit/>
          </a:bodyPr>
          <a:lstStyle/>
          <a:p>
            <a:r>
              <a:rPr lang="en-US" altLang="zh-CN" sz="1200" dirty="0" smtClean="0">
                <a:latin typeface="Adobe Gothic Std B" pitchFamily="34" charset="-128"/>
                <a:ea typeface="Adobe Gothic Std B" pitchFamily="34" charset="-128"/>
              </a:rPr>
              <a:t>Time</a:t>
            </a:r>
            <a:endParaRPr lang="en-US" altLang="zh-CN" sz="1200" dirty="0" smtClean="0">
              <a:latin typeface="Adobe Gothic Std B" pitchFamily="34" charset="-128"/>
              <a:ea typeface="Adobe Gothic Std B" pitchFamily="34" charset="-128"/>
            </a:endParaRPr>
          </a:p>
        </p:txBody>
      </p:sp>
      <p:sp>
        <p:nvSpPr>
          <p:cNvPr id="144" name="TextBox 44"/>
          <p:cNvSpPr txBox="1"/>
          <p:nvPr/>
        </p:nvSpPr>
        <p:spPr>
          <a:xfrm>
            <a:off x="10402654" y="1687523"/>
            <a:ext cx="1165160" cy="400110"/>
          </a:xfrm>
          <a:prstGeom prst="rect">
            <a:avLst/>
          </a:prstGeom>
          <a:noFill/>
        </p:spPr>
        <p:txBody>
          <a:bodyPr wrap="square" rtlCol="0">
            <a:spAutoFit/>
          </a:bodyPr>
          <a:lstStyle/>
          <a:p>
            <a:r>
              <a:rPr lang="en-US" altLang="zh-CN" sz="1000" dirty="0" smtClean="0">
                <a:latin typeface="微软雅黑" panose="020B0503020204020204" pitchFamily="34" charset="-122"/>
                <a:ea typeface="微软雅黑" panose="020B0503020204020204" pitchFamily="34" charset="-122"/>
              </a:rPr>
              <a:t>精准运营用户生命周期</a:t>
            </a:r>
            <a:endParaRPr lang="en-US" altLang="zh-CN" sz="1000" dirty="0" smtClean="0">
              <a:latin typeface="微软雅黑" panose="020B0503020204020204" pitchFamily="34" charset="-122"/>
              <a:ea typeface="微软雅黑" panose="020B0503020204020204" pitchFamily="34" charset="-122"/>
            </a:endParaRPr>
          </a:p>
        </p:txBody>
      </p:sp>
      <p:sp>
        <p:nvSpPr>
          <p:cNvPr id="145" name="文本框 5"/>
          <p:cNvSpPr txBox="1"/>
          <p:nvPr/>
        </p:nvSpPr>
        <p:spPr>
          <a:xfrm>
            <a:off x="766614" y="3717032"/>
            <a:ext cx="216024" cy="369332"/>
          </a:xfrm>
          <a:prstGeom prst="rect">
            <a:avLst/>
          </a:prstGeom>
          <a:noFill/>
          <a:ln>
            <a:noFill/>
          </a:ln>
        </p:spPr>
        <p:txBody>
          <a:bodyPr wrap="square" lIns="0" tIns="0" rIns="0" bIns="0" rtlCol="0" anchor="t">
            <a:spAutoFit/>
          </a:bodyPr>
          <a:lstStyle/>
          <a:p>
            <a:r>
              <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rPr>
              <a:t>推</a:t>
            </a:r>
            <a:endPar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rPr>
              <a:t>广</a:t>
            </a:r>
            <a:endParaRPr lang="zh-CN" altLang="en-US" sz="1200" dirty="0">
              <a:ln>
                <a:noFill/>
              </a:ln>
              <a:solidFill>
                <a:schemeClr val="tx2">
                  <a:lumMod val="50000"/>
                </a:schemeClr>
              </a:solidFill>
              <a:latin typeface="微软雅黑" panose="020B0503020204020204" pitchFamily="34" charset="-122"/>
              <a:ea typeface="微软雅黑" panose="020B0503020204020204" pitchFamily="34" charset="-122"/>
            </a:endParaRPr>
          </a:p>
        </p:txBody>
      </p:sp>
      <p:sp>
        <p:nvSpPr>
          <p:cNvPr id="146" name="TextBox 43"/>
          <p:cNvSpPr txBox="1"/>
          <p:nvPr/>
        </p:nvSpPr>
        <p:spPr>
          <a:xfrm>
            <a:off x="10422973" y="2289274"/>
            <a:ext cx="1139231" cy="400110"/>
          </a:xfrm>
          <a:prstGeom prst="rect">
            <a:avLst/>
          </a:prstGeom>
          <a:noFill/>
        </p:spPr>
        <p:txBody>
          <a:bodyPr wrap="square" rtlCol="0">
            <a:spAutoFit/>
          </a:bodyPr>
          <a:lstStyle/>
          <a:p>
            <a:r>
              <a:rPr lang="en-US" altLang="zh-CN" sz="1000" dirty="0" smtClean="0">
                <a:latin typeface="微软雅黑" panose="020B0503020204020204" pitchFamily="34" charset="-122"/>
                <a:ea typeface="微软雅黑" panose="020B0503020204020204" pitchFamily="34" charset="-122"/>
              </a:rPr>
              <a:t>用户自然生命周期</a:t>
            </a:r>
            <a:endParaRPr lang="en-US" altLang="zh-CN" sz="1000" dirty="0" smtClean="0">
              <a:latin typeface="微软雅黑" panose="020B0503020204020204" pitchFamily="34" charset="-122"/>
              <a:ea typeface="微软雅黑" panose="020B0503020204020204" pitchFamily="34" charset="-122"/>
            </a:endParaRPr>
          </a:p>
        </p:txBody>
      </p:sp>
      <p:sp>
        <p:nvSpPr>
          <p:cNvPr id="147" name="文本框 6"/>
          <p:cNvSpPr txBox="1"/>
          <p:nvPr/>
        </p:nvSpPr>
        <p:spPr>
          <a:xfrm>
            <a:off x="1443464" y="3718382"/>
            <a:ext cx="196362" cy="369332"/>
          </a:xfrm>
          <a:prstGeom prst="rect">
            <a:avLst/>
          </a:prstGeom>
          <a:noFill/>
          <a:ln>
            <a:noFill/>
          </a:ln>
        </p:spPr>
        <p:txBody>
          <a:bodyPr wrap="square" lIns="0" tIns="0" rIns="0" bIns="0" rtlCol="0" anchor="t">
            <a:spAutoFit/>
          </a:bodyPr>
          <a:lstStyle/>
          <a:p>
            <a:r>
              <a:rPr lang="zh-CN" altLang="en-US" sz="1200">
                <a:solidFill>
                  <a:schemeClr val="tx2">
                    <a:lumMod val="50000"/>
                  </a:schemeClr>
                </a:solidFill>
                <a:latin typeface="微软雅黑" panose="020B0503020204020204" pitchFamily="34" charset="-122"/>
                <a:ea typeface="微软雅黑" panose="020B0503020204020204" pitchFamily="34" charset="-122"/>
              </a:rPr>
              <a:t>意</a:t>
            </a:r>
            <a:endParaRPr lang="zh-CN" altLang="en-US" sz="1200">
              <a:solidFill>
                <a:schemeClr val="tx2">
                  <a:lumMod val="50000"/>
                </a:schemeClr>
              </a:solidFill>
              <a:latin typeface="微软雅黑" panose="020B0503020204020204" pitchFamily="34" charset="-122"/>
              <a:ea typeface="微软雅黑" panose="020B0503020204020204" pitchFamily="34" charset="-122"/>
              <a:cs typeface="+mn-ea"/>
            </a:endParaRPr>
          </a:p>
          <a:p>
            <a:r>
              <a:rPr lang="zh-CN" altLang="en-US" sz="1200">
                <a:solidFill>
                  <a:schemeClr val="tx2">
                    <a:lumMod val="50000"/>
                  </a:schemeClr>
                </a:solidFill>
                <a:latin typeface="微软雅黑" panose="020B0503020204020204" pitchFamily="34" charset="-122"/>
                <a:ea typeface="微软雅黑" panose="020B0503020204020204" pitchFamily="34" charset="-122"/>
              </a:rPr>
              <a:t>向</a:t>
            </a:r>
            <a:endParaRPr lang="zh-CN" altLang="en-US" sz="1200">
              <a:solidFill>
                <a:schemeClr val="tx2">
                  <a:lumMod val="50000"/>
                </a:schemeClr>
              </a:solidFill>
              <a:latin typeface="微软雅黑" panose="020B0503020204020204" pitchFamily="34" charset="-122"/>
              <a:ea typeface="微软雅黑" panose="020B0503020204020204" pitchFamily="34" charset="-122"/>
            </a:endParaRPr>
          </a:p>
        </p:txBody>
      </p:sp>
      <p:sp>
        <p:nvSpPr>
          <p:cNvPr id="148" name="文本框 21"/>
          <p:cNvSpPr txBox="1"/>
          <p:nvPr/>
        </p:nvSpPr>
        <p:spPr>
          <a:xfrm>
            <a:off x="2051050" y="3717032"/>
            <a:ext cx="392725" cy="369332"/>
          </a:xfrm>
          <a:prstGeom prst="rect">
            <a:avLst/>
          </a:prstGeom>
          <a:noFill/>
          <a:ln>
            <a:noFill/>
          </a:ln>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使用</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体验</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49" name="文本框 24"/>
          <p:cNvSpPr txBox="1"/>
          <p:nvPr/>
        </p:nvSpPr>
        <p:spPr>
          <a:xfrm>
            <a:off x="2841473"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成</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长</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0" name="文本框 27"/>
          <p:cNvSpPr txBox="1"/>
          <p:nvPr/>
        </p:nvSpPr>
        <p:spPr>
          <a:xfrm>
            <a:off x="4410199" y="3718382"/>
            <a:ext cx="294953"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成</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熟</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1" name="文本框 30"/>
          <p:cNvSpPr txBox="1"/>
          <p:nvPr/>
        </p:nvSpPr>
        <p:spPr>
          <a:xfrm>
            <a:off x="8131092"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下</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降</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2" name="文本框 33"/>
          <p:cNvSpPr txBox="1"/>
          <p:nvPr/>
        </p:nvSpPr>
        <p:spPr>
          <a:xfrm>
            <a:off x="9355228"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休</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眠</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3" name="文本框 36"/>
          <p:cNvSpPr txBox="1"/>
          <p:nvPr/>
        </p:nvSpPr>
        <p:spPr>
          <a:xfrm>
            <a:off x="10291332" y="3718382"/>
            <a:ext cx="196362" cy="369332"/>
          </a:xfrm>
          <a:prstGeom prst="rect">
            <a:avLst/>
          </a:prstGeom>
          <a:noFill/>
        </p:spPr>
        <p:txBody>
          <a:bodyPr wrap="square" lIns="0" tIns="0" rIns="0" bIns="0" rtlCol="0" anchor="t">
            <a:spAutoFit/>
          </a:bodyPr>
          <a:lstStyle/>
          <a:p>
            <a:r>
              <a:rPr lang="zh-CN" altLang="en-US" sz="1200" dirty="0">
                <a:solidFill>
                  <a:schemeClr val="tx2">
                    <a:lumMod val="50000"/>
                  </a:schemeClr>
                </a:solidFill>
                <a:latin typeface="微软雅黑" panose="020B0503020204020204" pitchFamily="34" charset="-122"/>
                <a:ea typeface="微软雅黑" panose="020B0503020204020204" pitchFamily="34" charset="-122"/>
              </a:rPr>
              <a:t>注</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tx2">
                    <a:lumMod val="50000"/>
                  </a:schemeClr>
                </a:solidFill>
                <a:latin typeface="微软雅黑" panose="020B0503020204020204" pitchFamily="34" charset="-122"/>
                <a:ea typeface="微软雅黑" panose="020B0503020204020204" pitchFamily="34" charset="-122"/>
              </a:rPr>
              <a:t>销</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154" name="组合 65"/>
          <p:cNvGrpSpPr/>
          <p:nvPr/>
        </p:nvGrpSpPr>
        <p:grpSpPr>
          <a:xfrm>
            <a:off x="1188402" y="1424806"/>
            <a:ext cx="8651219" cy="2242828"/>
            <a:chOff x="1188402" y="1714183"/>
            <a:chExt cx="6779916" cy="2092325"/>
          </a:xfrm>
        </p:grpSpPr>
        <p:cxnSp>
          <p:nvCxnSpPr>
            <p:cNvPr id="155" name="直接连接符 154"/>
            <p:cNvCxnSpPr/>
            <p:nvPr/>
          </p:nvCxnSpPr>
          <p:spPr>
            <a:xfrm rot="5400000">
              <a:off x="816610"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5400000">
              <a:off x="3547648"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rot="5400000">
              <a:off x="5184185" y="275526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rot="5400000">
              <a:off x="154305" y="2748280"/>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rot="5400000">
              <a:off x="1517650" y="2748280"/>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5400000">
              <a:off x="6143534" y="277050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rot="5400000">
              <a:off x="6933586" y="2771775"/>
              <a:ext cx="2068830" cy="635"/>
            </a:xfrm>
            <a:prstGeom prst="line">
              <a:avLst/>
            </a:prstGeom>
            <a:ln w="12700">
              <a:solidFill>
                <a:srgbClr val="41859C"/>
              </a:solidFill>
              <a:prstDash val="dash"/>
            </a:ln>
          </p:spPr>
          <p:style>
            <a:lnRef idx="1">
              <a:schemeClr val="accent1"/>
            </a:lnRef>
            <a:fillRef idx="0">
              <a:schemeClr val="accent1"/>
            </a:fillRef>
            <a:effectRef idx="0">
              <a:schemeClr val="accent1"/>
            </a:effectRef>
            <a:fontRef idx="minor">
              <a:schemeClr val="tx1"/>
            </a:fontRef>
          </p:style>
        </p:cxnSp>
      </p:grpSp>
      <p:sp>
        <p:nvSpPr>
          <p:cNvPr id="162" name="矩形 161"/>
          <p:cNvSpPr/>
          <p:nvPr/>
        </p:nvSpPr>
        <p:spPr>
          <a:xfrm>
            <a:off x="10520443" y="1587224"/>
            <a:ext cx="474406" cy="4571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3" name="矩形 162"/>
          <p:cNvSpPr/>
          <p:nvPr/>
        </p:nvSpPr>
        <p:spPr>
          <a:xfrm>
            <a:off x="10516052" y="2201834"/>
            <a:ext cx="474406" cy="45719"/>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4" name="直接连接符 163"/>
          <p:cNvCxnSpPr/>
          <p:nvPr/>
        </p:nvCxnSpPr>
        <p:spPr>
          <a:xfrm flipV="1">
            <a:off x="539750" y="1399504"/>
            <a:ext cx="0" cy="2251083"/>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sp>
        <p:nvSpPr>
          <p:cNvPr id="165" name="任意多边形 164"/>
          <p:cNvSpPr/>
          <p:nvPr/>
        </p:nvSpPr>
        <p:spPr>
          <a:xfrm>
            <a:off x="473056" y="1261615"/>
            <a:ext cx="98694" cy="371328"/>
          </a:xfrm>
          <a:custGeom>
            <a:avLst/>
            <a:gdLst>
              <a:gd name="connsiteX0" fmla="*/ 0 w 97722"/>
              <a:gd name="connsiteY0" fmla="*/ 328067 h 328067"/>
              <a:gd name="connsiteX1" fmla="*/ 97722 w 97722"/>
              <a:gd name="connsiteY1" fmla="*/ 0 h 328067"/>
              <a:gd name="connsiteX2" fmla="*/ 90742 w 97722"/>
              <a:gd name="connsiteY2" fmla="*/ 328067 h 328067"/>
              <a:gd name="connsiteX3" fmla="*/ 0 w 97722"/>
              <a:gd name="connsiteY3" fmla="*/ 328067 h 328067"/>
              <a:gd name="connsiteX0-1" fmla="*/ 0 w 97722"/>
              <a:gd name="connsiteY0-2" fmla="*/ 328067 h 328067"/>
              <a:gd name="connsiteX1-3" fmla="*/ 97722 w 97722"/>
              <a:gd name="connsiteY1-4" fmla="*/ 0 h 328067"/>
              <a:gd name="connsiteX2-5" fmla="*/ 90742 w 97722"/>
              <a:gd name="connsiteY2-6" fmla="*/ 272225 h 328067"/>
              <a:gd name="connsiteX3-7" fmla="*/ 0 w 97722"/>
              <a:gd name="connsiteY3-8" fmla="*/ 328067 h 328067"/>
              <a:gd name="connsiteX0-9" fmla="*/ 0 w 104949"/>
              <a:gd name="connsiteY0-10" fmla="*/ 328067 h 328067"/>
              <a:gd name="connsiteX1-11" fmla="*/ 97722 w 104949"/>
              <a:gd name="connsiteY1-12" fmla="*/ 0 h 328067"/>
              <a:gd name="connsiteX2-13" fmla="*/ 104949 w 104949"/>
              <a:gd name="connsiteY2-14" fmla="*/ 284331 h 328067"/>
              <a:gd name="connsiteX3-15" fmla="*/ 0 w 104949"/>
              <a:gd name="connsiteY3-16" fmla="*/ 328067 h 328067"/>
              <a:gd name="connsiteX0-17" fmla="*/ 0 w 104949"/>
              <a:gd name="connsiteY0-18" fmla="*/ 322014 h 322014"/>
              <a:gd name="connsiteX1-19" fmla="*/ 102458 w 104949"/>
              <a:gd name="connsiteY1-20" fmla="*/ 0 h 322014"/>
              <a:gd name="connsiteX2-21" fmla="*/ 104949 w 104949"/>
              <a:gd name="connsiteY2-22" fmla="*/ 278278 h 322014"/>
              <a:gd name="connsiteX3-23" fmla="*/ 0 w 104949"/>
              <a:gd name="connsiteY3-24" fmla="*/ 322014 h 322014"/>
            </a:gdLst>
            <a:ahLst/>
            <a:cxnLst>
              <a:cxn ang="0">
                <a:pos x="connsiteX0-1" y="connsiteY0-2"/>
              </a:cxn>
              <a:cxn ang="0">
                <a:pos x="connsiteX1-3" y="connsiteY1-4"/>
              </a:cxn>
              <a:cxn ang="0">
                <a:pos x="connsiteX2-5" y="connsiteY2-6"/>
              </a:cxn>
              <a:cxn ang="0">
                <a:pos x="connsiteX3-7" y="connsiteY3-8"/>
              </a:cxn>
            </a:cxnLst>
            <a:rect l="l" t="t" r="r" b="b"/>
            <a:pathLst>
              <a:path w="104949" h="322014">
                <a:moveTo>
                  <a:pt x="0" y="322014"/>
                </a:moveTo>
                <a:lnTo>
                  <a:pt x="102458" y="0"/>
                </a:lnTo>
                <a:cubicBezTo>
                  <a:pt x="103288" y="92759"/>
                  <a:pt x="104119" y="185519"/>
                  <a:pt x="104949" y="278278"/>
                </a:cubicBezTo>
                <a:lnTo>
                  <a:pt x="0" y="322014"/>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44"/>
          <p:cNvGrpSpPr/>
          <p:nvPr/>
        </p:nvGrpSpPr>
        <p:grpSpPr>
          <a:xfrm>
            <a:off x="532598" y="3587148"/>
            <a:ext cx="10720206" cy="77346"/>
            <a:chOff x="-5208513" y="2670010"/>
            <a:chExt cx="8401375" cy="77346"/>
          </a:xfrm>
        </p:grpSpPr>
        <p:cxnSp>
          <p:nvCxnSpPr>
            <p:cNvPr id="167" name="直接连接符 166"/>
            <p:cNvCxnSpPr/>
            <p:nvPr/>
          </p:nvCxnSpPr>
          <p:spPr>
            <a:xfrm flipH="1">
              <a:off x="-5208513" y="2736998"/>
              <a:ext cx="8185401" cy="0"/>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sp>
          <p:nvSpPr>
            <p:cNvPr id="168" name="任意多边形 167"/>
            <p:cNvSpPr/>
            <p:nvPr/>
          </p:nvSpPr>
          <p:spPr>
            <a:xfrm rot="5400000">
              <a:off x="2968525" y="2523019"/>
              <a:ext cx="77346" cy="371328"/>
            </a:xfrm>
            <a:custGeom>
              <a:avLst/>
              <a:gdLst>
                <a:gd name="connsiteX0" fmla="*/ 0 w 97722"/>
                <a:gd name="connsiteY0" fmla="*/ 328067 h 328067"/>
                <a:gd name="connsiteX1" fmla="*/ 97722 w 97722"/>
                <a:gd name="connsiteY1" fmla="*/ 0 h 328067"/>
                <a:gd name="connsiteX2" fmla="*/ 90742 w 97722"/>
                <a:gd name="connsiteY2" fmla="*/ 328067 h 328067"/>
                <a:gd name="connsiteX3" fmla="*/ 0 w 97722"/>
                <a:gd name="connsiteY3" fmla="*/ 328067 h 328067"/>
                <a:gd name="connsiteX0-1" fmla="*/ 0 w 97722"/>
                <a:gd name="connsiteY0-2" fmla="*/ 328067 h 328067"/>
                <a:gd name="connsiteX1-3" fmla="*/ 97722 w 97722"/>
                <a:gd name="connsiteY1-4" fmla="*/ 0 h 328067"/>
                <a:gd name="connsiteX2-5" fmla="*/ 90742 w 97722"/>
                <a:gd name="connsiteY2-6" fmla="*/ 272225 h 328067"/>
                <a:gd name="connsiteX3-7" fmla="*/ 0 w 97722"/>
                <a:gd name="connsiteY3-8" fmla="*/ 328067 h 328067"/>
                <a:gd name="connsiteX0-9" fmla="*/ 0 w 104949"/>
                <a:gd name="connsiteY0-10" fmla="*/ 328067 h 328067"/>
                <a:gd name="connsiteX1-11" fmla="*/ 97722 w 104949"/>
                <a:gd name="connsiteY1-12" fmla="*/ 0 h 328067"/>
                <a:gd name="connsiteX2-13" fmla="*/ 104949 w 104949"/>
                <a:gd name="connsiteY2-14" fmla="*/ 284331 h 328067"/>
                <a:gd name="connsiteX3-15" fmla="*/ 0 w 104949"/>
                <a:gd name="connsiteY3-16" fmla="*/ 328067 h 328067"/>
                <a:gd name="connsiteX0-17" fmla="*/ 0 w 104949"/>
                <a:gd name="connsiteY0-18" fmla="*/ 322014 h 322014"/>
                <a:gd name="connsiteX1-19" fmla="*/ 102458 w 104949"/>
                <a:gd name="connsiteY1-20" fmla="*/ 0 h 322014"/>
                <a:gd name="connsiteX2-21" fmla="*/ 104949 w 104949"/>
                <a:gd name="connsiteY2-22" fmla="*/ 278278 h 322014"/>
                <a:gd name="connsiteX3-23" fmla="*/ 0 w 104949"/>
                <a:gd name="connsiteY3-24" fmla="*/ 322014 h 322014"/>
              </a:gdLst>
              <a:ahLst/>
              <a:cxnLst>
                <a:cxn ang="0">
                  <a:pos x="connsiteX0-1" y="connsiteY0-2"/>
                </a:cxn>
                <a:cxn ang="0">
                  <a:pos x="connsiteX1-3" y="connsiteY1-4"/>
                </a:cxn>
                <a:cxn ang="0">
                  <a:pos x="connsiteX2-5" y="connsiteY2-6"/>
                </a:cxn>
                <a:cxn ang="0">
                  <a:pos x="connsiteX3-7" y="connsiteY3-8"/>
                </a:cxn>
              </a:cxnLst>
              <a:rect l="l" t="t" r="r" b="b"/>
              <a:pathLst>
                <a:path w="104949" h="322014">
                  <a:moveTo>
                    <a:pt x="0" y="322014"/>
                  </a:moveTo>
                  <a:lnTo>
                    <a:pt x="102458" y="0"/>
                  </a:lnTo>
                  <a:cubicBezTo>
                    <a:pt x="103288" y="92759"/>
                    <a:pt x="104119" y="185519"/>
                    <a:pt x="104949" y="278278"/>
                  </a:cubicBezTo>
                  <a:lnTo>
                    <a:pt x="0" y="322014"/>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wipe(left)">
                                      <p:cBhvr>
                                        <p:cTn id="12" dur="20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wipe(left)">
                                      <p:cBhvr>
                                        <p:cTn id="17" dur="2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361"/>
                                        </p:tgtEl>
                                        <p:attrNameLst>
                                          <p:attrName>style.visibility</p:attrName>
                                        </p:attrNameLst>
                                      </p:cBhvr>
                                      <p:to>
                                        <p:strVal val="visible"/>
                                      </p:to>
                                    </p:set>
                                    <p:anim calcmode="lin" valueType="num">
                                      <p:cBhvr additive="base">
                                        <p:cTn id="22" dur="500" fill="hold"/>
                                        <p:tgtEl>
                                          <p:spTgt spid="15361"/>
                                        </p:tgtEl>
                                        <p:attrNameLst>
                                          <p:attrName>ppt_x</p:attrName>
                                        </p:attrNameLst>
                                      </p:cBhvr>
                                      <p:tavLst>
                                        <p:tav tm="0">
                                          <p:val>
                                            <p:strVal val="#ppt_x"/>
                                          </p:val>
                                        </p:tav>
                                        <p:tav tm="100000">
                                          <p:val>
                                            <p:strVal val="#ppt_x"/>
                                          </p:val>
                                        </p:tav>
                                      </p:tavLst>
                                    </p:anim>
                                    <p:anim calcmode="lin" valueType="num">
                                      <p:cBhvr additive="base">
                                        <p:cTn id="23" dur="500" fill="hold"/>
                                        <p:tgtEl>
                                          <p:spTgt spid="15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0" grpId="0" animBg="1"/>
      <p:bldP spid="140" grpId="1" animBg="1"/>
      <p:bldP spid="140" grpId="2" animBg="1"/>
      <p:bldP spid="140" grpId="3" bldLvl="0" animBg="1"/>
      <p:bldP spid="14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a:solidFill>
                  <a:schemeClr val="accent2"/>
                </a:solidFill>
                <a:latin typeface="微软雅黑" panose="020B0503020204020204" pitchFamily="34" charset="-122"/>
                <a:ea typeface="微软雅黑" panose="020B0503020204020204" pitchFamily="34" charset="-122"/>
              </a:rPr>
              <a:t>结构</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15" name="图示 14"/>
          <p:cNvGraphicFramePr/>
          <p:nvPr/>
        </p:nvGraphicFramePr>
        <p:xfrm>
          <a:off x="0" y="1196752"/>
          <a:ext cx="12190413" cy="49412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6" name="椭圆 15"/>
          <p:cNvSpPr/>
          <p:nvPr/>
        </p:nvSpPr>
        <p:spPr>
          <a:xfrm>
            <a:off x="0" y="3933056"/>
            <a:ext cx="256681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国内国际 </a:t>
            </a:r>
            <a:endParaRPr lang="en-US" altLang="zh-CN" dirty="0" smtClean="0"/>
          </a:p>
          <a:p>
            <a:pPr algn="ctr"/>
            <a:r>
              <a:rPr lang="zh-CN" altLang="en-US" dirty="0" smtClean="0"/>
              <a:t>全领域</a:t>
            </a:r>
            <a:endParaRPr lang="zh-CN" altLang="en-US" dirty="0"/>
          </a:p>
        </p:txBody>
      </p:sp>
      <p:sp>
        <p:nvSpPr>
          <p:cNvPr id="17" name="椭圆 16"/>
          <p:cNvSpPr/>
          <p:nvPr/>
        </p:nvSpPr>
        <p:spPr>
          <a:xfrm>
            <a:off x="118542" y="5877272"/>
            <a:ext cx="36004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零售金融</a:t>
            </a:r>
            <a:endParaRPr lang="zh-CN" altLang="en-US" dirty="0"/>
          </a:p>
        </p:txBody>
      </p:sp>
      <p:sp>
        <p:nvSpPr>
          <p:cNvPr id="1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653280"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en-US"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全媒体</a:t>
            </a:r>
            <a:r>
              <a:rPr lang="en-US" altLang="en-US" sz="2000" b="1" dirty="0" err="1" smtClean="0">
                <a:solidFill>
                  <a:schemeClr val="accent2"/>
                </a:solidFill>
                <a:latin typeface="微软雅黑" panose="020B0503020204020204" pitchFamily="34" charset="-122"/>
                <a:ea typeface="微软雅黑" panose="020B0503020204020204" pitchFamily="34" charset="-122"/>
              </a:rPr>
              <a:t>营销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 name="Picture 4"/>
          <p:cNvPicPr>
            <a:picLocks noChangeAspect="1" noChangeArrowheads="1"/>
          </p:cNvPicPr>
          <p:nvPr/>
        </p:nvPicPr>
        <p:blipFill>
          <a:blip r:embed="rId1" cstate="print"/>
          <a:srcRect/>
          <a:stretch>
            <a:fillRect/>
          </a:stretch>
        </p:blipFill>
        <p:spPr bwMode="auto">
          <a:xfrm>
            <a:off x="5735165" y="1124744"/>
            <a:ext cx="6455247" cy="5301208"/>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a:stretch>
            <a:fillRect/>
          </a:stretch>
        </p:blipFill>
        <p:spPr bwMode="auto">
          <a:xfrm>
            <a:off x="0" y="1125000"/>
            <a:ext cx="5637684" cy="5733000"/>
          </a:xfrm>
          <a:prstGeom prst="rect">
            <a:avLst/>
          </a:prstGeom>
          <a:noFill/>
          <a:ln w="9525">
            <a:noFill/>
            <a:miter lim="800000"/>
            <a:headEnd/>
            <a:tailEnd/>
          </a:ln>
        </p:spPr>
      </p:pic>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221232"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全媒体</a:t>
            </a:r>
            <a:r>
              <a:rPr lang="en-US" altLang="en-US" sz="2000" b="1" dirty="0" err="1" smtClean="0">
                <a:solidFill>
                  <a:schemeClr val="accent2"/>
                </a:solidFill>
                <a:latin typeface="微软雅黑" panose="020B0503020204020204" pitchFamily="34" charset="-122"/>
                <a:ea typeface="微软雅黑" panose="020B0503020204020204" pitchFamily="34" charset="-122"/>
              </a:rPr>
              <a:t>客服</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39" name="组合 3"/>
          <p:cNvGrpSpPr/>
          <p:nvPr/>
        </p:nvGrpSpPr>
        <p:grpSpPr>
          <a:xfrm>
            <a:off x="2781349" y="2177901"/>
            <a:ext cx="1901825" cy="1282700"/>
            <a:chOff x="3237545" y="4561747"/>
            <a:chExt cx="1146960" cy="1146960"/>
          </a:xfrm>
        </p:grpSpPr>
        <p:sp>
          <p:nvSpPr>
            <p:cNvPr id="40" name="圆角矩形 39"/>
            <p:cNvSpPr/>
            <p:nvPr/>
          </p:nvSpPr>
          <p:spPr>
            <a:xfrm>
              <a:off x="3237545" y="4561747"/>
              <a:ext cx="1146960" cy="1146960"/>
            </a:xfrm>
            <a:prstGeom prst="roundRect">
              <a:avLst>
                <a:gd name="adj" fmla="val 9039"/>
              </a:avLst>
            </a:prstGeom>
            <a:solidFill>
              <a:schemeClr val="accent1"/>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41" name="圆角矩形 40"/>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42" name="组合 6"/>
          <p:cNvGrpSpPr/>
          <p:nvPr/>
        </p:nvGrpSpPr>
        <p:grpSpPr>
          <a:xfrm>
            <a:off x="5143549" y="2177901"/>
            <a:ext cx="1901825" cy="1282700"/>
            <a:chOff x="3237545" y="4561747"/>
            <a:chExt cx="1146960" cy="1146960"/>
          </a:xfrm>
        </p:grpSpPr>
        <p:sp>
          <p:nvSpPr>
            <p:cNvPr id="43" name="圆角矩形 42"/>
            <p:cNvSpPr/>
            <p:nvPr/>
          </p:nvSpPr>
          <p:spPr>
            <a:xfrm>
              <a:off x="3237545" y="4561747"/>
              <a:ext cx="1146960" cy="1146960"/>
            </a:xfrm>
            <a:prstGeom prst="roundRect">
              <a:avLst>
                <a:gd name="adj" fmla="val 9039"/>
              </a:avLst>
            </a:pr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44" name="圆角矩形 43"/>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49" name="组合 9"/>
          <p:cNvGrpSpPr/>
          <p:nvPr/>
        </p:nvGrpSpPr>
        <p:grpSpPr>
          <a:xfrm>
            <a:off x="7505749" y="2177901"/>
            <a:ext cx="1901825" cy="1282700"/>
            <a:chOff x="3237545" y="4561747"/>
            <a:chExt cx="1146960" cy="1146960"/>
          </a:xfrm>
        </p:grpSpPr>
        <p:sp>
          <p:nvSpPr>
            <p:cNvPr id="50" name="圆角矩形 49"/>
            <p:cNvSpPr/>
            <p:nvPr/>
          </p:nvSpPr>
          <p:spPr>
            <a:xfrm>
              <a:off x="3237545" y="4561747"/>
              <a:ext cx="1146960" cy="1146960"/>
            </a:xfrm>
            <a:prstGeom prst="roundRect">
              <a:avLst>
                <a:gd name="adj" fmla="val 9039"/>
              </a:avLst>
            </a:pr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1" name="圆角矩形 50"/>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2" name="组合 12"/>
          <p:cNvGrpSpPr/>
          <p:nvPr/>
        </p:nvGrpSpPr>
        <p:grpSpPr>
          <a:xfrm>
            <a:off x="2781349" y="3730476"/>
            <a:ext cx="1901825" cy="1282700"/>
            <a:chOff x="3237545" y="4561747"/>
            <a:chExt cx="1146960" cy="1146960"/>
          </a:xfrm>
        </p:grpSpPr>
        <p:sp>
          <p:nvSpPr>
            <p:cNvPr id="53" name="圆角矩形 52"/>
            <p:cNvSpPr/>
            <p:nvPr/>
          </p:nvSpPr>
          <p:spPr>
            <a:xfrm>
              <a:off x="3237545" y="4561747"/>
              <a:ext cx="1146960" cy="1146960"/>
            </a:xfrm>
            <a:prstGeom prst="roundRect">
              <a:avLst>
                <a:gd name="adj" fmla="val 9039"/>
              </a:avLst>
            </a:prstGeom>
            <a:solidFill>
              <a:schemeClr val="accent4"/>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4" name="圆角矩形 53"/>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5" name="组合 15"/>
          <p:cNvGrpSpPr/>
          <p:nvPr/>
        </p:nvGrpSpPr>
        <p:grpSpPr>
          <a:xfrm>
            <a:off x="5143549" y="3730476"/>
            <a:ext cx="1901825" cy="1282700"/>
            <a:chOff x="3237545" y="4561747"/>
            <a:chExt cx="1146960" cy="1146960"/>
          </a:xfrm>
        </p:grpSpPr>
        <p:sp>
          <p:nvSpPr>
            <p:cNvPr id="56" name="圆角矩形 55"/>
            <p:cNvSpPr/>
            <p:nvPr/>
          </p:nvSpPr>
          <p:spPr>
            <a:xfrm>
              <a:off x="3237545" y="4561747"/>
              <a:ext cx="1146960" cy="1146960"/>
            </a:xfrm>
            <a:prstGeom prst="roundRect">
              <a:avLst>
                <a:gd name="adj" fmla="val 9039"/>
              </a:avLst>
            </a:prstGeom>
            <a:solidFill>
              <a:schemeClr val="accent1"/>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57" name="圆角矩形 56"/>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58" name="组合 18"/>
          <p:cNvGrpSpPr/>
          <p:nvPr/>
        </p:nvGrpSpPr>
        <p:grpSpPr>
          <a:xfrm>
            <a:off x="7505749" y="3730476"/>
            <a:ext cx="1901825" cy="1282700"/>
            <a:chOff x="3237545" y="4561747"/>
            <a:chExt cx="1146960" cy="1146960"/>
          </a:xfrm>
        </p:grpSpPr>
        <p:sp>
          <p:nvSpPr>
            <p:cNvPr id="59" name="圆角矩形 58"/>
            <p:cNvSpPr/>
            <p:nvPr/>
          </p:nvSpPr>
          <p:spPr>
            <a:xfrm>
              <a:off x="3237545" y="4561747"/>
              <a:ext cx="1146960" cy="1146960"/>
            </a:xfrm>
            <a:prstGeom prst="roundRect">
              <a:avLst>
                <a:gd name="adj" fmla="val 9039"/>
              </a:avLst>
            </a:pr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sp>
          <p:nvSpPr>
            <p:cNvPr id="60" name="圆角矩形 59"/>
            <p:cNvSpPr/>
            <p:nvPr/>
          </p:nvSpPr>
          <p:spPr>
            <a:xfrm>
              <a:off x="3294838" y="4642031"/>
              <a:ext cx="1032367" cy="986387"/>
            </a:xfrm>
            <a:prstGeom prst="roundRect">
              <a:avLst>
                <a:gd name="adj" fmla="val 9613"/>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61" name="组合 21"/>
          <p:cNvGrpSpPr/>
          <p:nvPr/>
        </p:nvGrpSpPr>
        <p:grpSpPr>
          <a:xfrm>
            <a:off x="3593051" y="2502832"/>
            <a:ext cx="271519" cy="241276"/>
            <a:chOff x="3843406" y="5497220"/>
            <a:chExt cx="438051" cy="389258"/>
          </a:xfrm>
          <a:solidFill>
            <a:schemeClr val="accent1"/>
          </a:solidFill>
        </p:grpSpPr>
        <p:sp>
          <p:nvSpPr>
            <p:cNvPr id="62" name="Freeform 63"/>
            <p:cNvSpPr>
              <a:spLocks noEditPoints="1"/>
            </p:cNvSpPr>
            <p:nvPr/>
          </p:nvSpPr>
          <p:spPr bwMode="auto">
            <a:xfrm>
              <a:off x="3843406" y="5497220"/>
              <a:ext cx="438051" cy="389258"/>
            </a:xfrm>
            <a:custGeom>
              <a:avLst/>
              <a:gdLst>
                <a:gd name="T0" fmla="*/ 165 w 171"/>
                <a:gd name="T1" fmla="*/ 0 h 152"/>
                <a:gd name="T2" fmla="*/ 5 w 171"/>
                <a:gd name="T3" fmla="*/ 0 h 152"/>
                <a:gd name="T4" fmla="*/ 0 w 171"/>
                <a:gd name="T5" fmla="*/ 5 h 152"/>
                <a:gd name="T6" fmla="*/ 0 w 171"/>
                <a:gd name="T7" fmla="*/ 146 h 152"/>
                <a:gd name="T8" fmla="*/ 5 w 171"/>
                <a:gd name="T9" fmla="*/ 152 h 152"/>
                <a:gd name="T10" fmla="*/ 165 w 171"/>
                <a:gd name="T11" fmla="*/ 152 h 152"/>
                <a:gd name="T12" fmla="*/ 171 w 171"/>
                <a:gd name="T13" fmla="*/ 146 h 152"/>
                <a:gd name="T14" fmla="*/ 171 w 171"/>
                <a:gd name="T15" fmla="*/ 5 h 152"/>
                <a:gd name="T16" fmla="*/ 165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5" y="0"/>
                  </a:moveTo>
                  <a:cubicBezTo>
                    <a:pt x="5" y="0"/>
                    <a:pt x="5" y="0"/>
                    <a:pt x="5" y="0"/>
                  </a:cubicBezTo>
                  <a:cubicBezTo>
                    <a:pt x="2" y="0"/>
                    <a:pt x="0" y="2"/>
                    <a:pt x="0" y="5"/>
                  </a:cubicBezTo>
                  <a:cubicBezTo>
                    <a:pt x="0" y="146"/>
                    <a:pt x="0" y="146"/>
                    <a:pt x="0" y="146"/>
                  </a:cubicBezTo>
                  <a:cubicBezTo>
                    <a:pt x="0" y="149"/>
                    <a:pt x="2" y="152"/>
                    <a:pt x="5" y="152"/>
                  </a:cubicBezTo>
                  <a:cubicBezTo>
                    <a:pt x="165" y="152"/>
                    <a:pt x="165" y="152"/>
                    <a:pt x="165" y="152"/>
                  </a:cubicBezTo>
                  <a:cubicBezTo>
                    <a:pt x="168" y="152"/>
                    <a:pt x="171" y="149"/>
                    <a:pt x="171" y="146"/>
                  </a:cubicBezTo>
                  <a:cubicBezTo>
                    <a:pt x="171" y="5"/>
                    <a:pt x="171" y="5"/>
                    <a:pt x="171" y="5"/>
                  </a:cubicBezTo>
                  <a:cubicBezTo>
                    <a:pt x="171" y="2"/>
                    <a:pt x="168" y="0"/>
                    <a:pt x="165"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3" name="Freeform 64"/>
            <p:cNvSpPr>
              <a:spLocks noEditPoints="1"/>
            </p:cNvSpPr>
            <p:nvPr/>
          </p:nvSpPr>
          <p:spPr bwMode="auto">
            <a:xfrm>
              <a:off x="3864007" y="5619744"/>
              <a:ext cx="394679" cy="249385"/>
            </a:xfrm>
            <a:custGeom>
              <a:avLst/>
              <a:gdLst>
                <a:gd name="T0" fmla="*/ 0 w 154"/>
                <a:gd name="T1" fmla="*/ 76 h 97"/>
                <a:gd name="T2" fmla="*/ 12 w 154"/>
                <a:gd name="T3" fmla="*/ 97 h 97"/>
                <a:gd name="T4" fmla="*/ 9 w 154"/>
                <a:gd name="T5" fmla="*/ 66 h 97"/>
                <a:gd name="T6" fmla="*/ 8 w 154"/>
                <a:gd name="T7" fmla="*/ 64 h 97"/>
                <a:gd name="T8" fmla="*/ 24 w 154"/>
                <a:gd name="T9" fmla="*/ 32 h 97"/>
                <a:gd name="T10" fmla="*/ 27 w 154"/>
                <a:gd name="T11" fmla="*/ 30 h 97"/>
                <a:gd name="T12" fmla="*/ 27 w 154"/>
                <a:gd name="T13" fmla="*/ 28 h 97"/>
                <a:gd name="T14" fmla="*/ 30 w 154"/>
                <a:gd name="T15" fmla="*/ 26 h 97"/>
                <a:gd name="T16" fmla="*/ 31 w 154"/>
                <a:gd name="T17" fmla="*/ 25 h 97"/>
                <a:gd name="T18" fmla="*/ 30 w 154"/>
                <a:gd name="T19" fmla="*/ 25 h 97"/>
                <a:gd name="T20" fmla="*/ 31 w 154"/>
                <a:gd name="T21" fmla="*/ 23 h 97"/>
                <a:gd name="T22" fmla="*/ 33 w 154"/>
                <a:gd name="T23" fmla="*/ 24 h 97"/>
                <a:gd name="T24" fmla="*/ 44 w 154"/>
                <a:gd name="T25" fmla="*/ 14 h 97"/>
                <a:gd name="T26" fmla="*/ 42 w 154"/>
                <a:gd name="T27" fmla="*/ 16 h 97"/>
                <a:gd name="T28" fmla="*/ 77 w 154"/>
                <a:gd name="T29" fmla="*/ 8 h 97"/>
                <a:gd name="T30" fmla="*/ 114 w 154"/>
                <a:gd name="T31" fmla="*/ 19 h 97"/>
                <a:gd name="T32" fmla="*/ 118 w 154"/>
                <a:gd name="T33" fmla="*/ 22 h 97"/>
                <a:gd name="T34" fmla="*/ 122 w 154"/>
                <a:gd name="T35" fmla="*/ 23 h 97"/>
                <a:gd name="T36" fmla="*/ 123 w 154"/>
                <a:gd name="T37" fmla="*/ 25 h 97"/>
                <a:gd name="T38" fmla="*/ 124 w 154"/>
                <a:gd name="T39" fmla="*/ 26 h 97"/>
                <a:gd name="T40" fmla="*/ 139 w 154"/>
                <a:gd name="T41" fmla="*/ 44 h 97"/>
                <a:gd name="T42" fmla="*/ 140 w 154"/>
                <a:gd name="T43" fmla="*/ 45 h 97"/>
                <a:gd name="T44" fmla="*/ 141 w 154"/>
                <a:gd name="T45" fmla="*/ 52 h 97"/>
                <a:gd name="T46" fmla="*/ 142 w 154"/>
                <a:gd name="T47" fmla="*/ 55 h 97"/>
                <a:gd name="T48" fmla="*/ 143 w 154"/>
                <a:gd name="T49" fmla="*/ 54 h 97"/>
                <a:gd name="T50" fmla="*/ 144 w 154"/>
                <a:gd name="T51" fmla="*/ 57 h 97"/>
                <a:gd name="T52" fmla="*/ 142 w 154"/>
                <a:gd name="T53" fmla="*/ 56 h 97"/>
                <a:gd name="T54" fmla="*/ 143 w 154"/>
                <a:gd name="T55" fmla="*/ 57 h 97"/>
                <a:gd name="T56" fmla="*/ 144 w 154"/>
                <a:gd name="T57" fmla="*/ 62 h 97"/>
                <a:gd name="T58" fmla="*/ 145 w 154"/>
                <a:gd name="T59" fmla="*/ 76 h 97"/>
                <a:gd name="T60" fmla="*/ 144 w 154"/>
                <a:gd name="T61" fmla="*/ 89 h 97"/>
                <a:gd name="T62" fmla="*/ 144 w 154"/>
                <a:gd name="T63" fmla="*/ 95 h 97"/>
                <a:gd name="T64" fmla="*/ 143 w 154"/>
                <a:gd name="T65" fmla="*/ 93 h 97"/>
                <a:gd name="T66" fmla="*/ 151 w 154"/>
                <a:gd name="T67" fmla="*/ 97 h 97"/>
                <a:gd name="T68" fmla="*/ 77 w 154"/>
                <a:gd name="T69" fmla="*/ 0 h 97"/>
                <a:gd name="T70" fmla="*/ 142 w 154"/>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97">
                  <a:moveTo>
                    <a:pt x="77" y="0"/>
                  </a:moveTo>
                  <a:cubicBezTo>
                    <a:pt x="35" y="0"/>
                    <a:pt x="0" y="34"/>
                    <a:pt x="0" y="76"/>
                  </a:cubicBezTo>
                  <a:cubicBezTo>
                    <a:pt x="0" y="83"/>
                    <a:pt x="1" y="90"/>
                    <a:pt x="3" y="97"/>
                  </a:cubicBezTo>
                  <a:cubicBezTo>
                    <a:pt x="12" y="97"/>
                    <a:pt x="12" y="97"/>
                    <a:pt x="12" y="97"/>
                  </a:cubicBezTo>
                  <a:cubicBezTo>
                    <a:pt x="10" y="91"/>
                    <a:pt x="8" y="84"/>
                    <a:pt x="8" y="76"/>
                  </a:cubicBezTo>
                  <a:cubicBezTo>
                    <a:pt x="8" y="73"/>
                    <a:pt x="9" y="70"/>
                    <a:pt x="9" y="66"/>
                  </a:cubicBezTo>
                  <a:cubicBezTo>
                    <a:pt x="9" y="66"/>
                    <a:pt x="9" y="65"/>
                    <a:pt x="9" y="64"/>
                  </a:cubicBezTo>
                  <a:cubicBezTo>
                    <a:pt x="8" y="64"/>
                    <a:pt x="8" y="64"/>
                    <a:pt x="8" y="64"/>
                  </a:cubicBezTo>
                  <a:cubicBezTo>
                    <a:pt x="10" y="52"/>
                    <a:pt x="15" y="41"/>
                    <a:pt x="23" y="32"/>
                  </a:cubicBezTo>
                  <a:cubicBezTo>
                    <a:pt x="23" y="32"/>
                    <a:pt x="24" y="32"/>
                    <a:pt x="24" y="32"/>
                  </a:cubicBezTo>
                  <a:cubicBezTo>
                    <a:pt x="25" y="32"/>
                    <a:pt x="25" y="31"/>
                    <a:pt x="26" y="31"/>
                  </a:cubicBezTo>
                  <a:cubicBezTo>
                    <a:pt x="26" y="31"/>
                    <a:pt x="26" y="30"/>
                    <a:pt x="27" y="30"/>
                  </a:cubicBezTo>
                  <a:cubicBezTo>
                    <a:pt x="27" y="30"/>
                    <a:pt x="27" y="29"/>
                    <a:pt x="26" y="29"/>
                  </a:cubicBezTo>
                  <a:cubicBezTo>
                    <a:pt x="26" y="28"/>
                    <a:pt x="27" y="29"/>
                    <a:pt x="27" y="28"/>
                  </a:cubicBezTo>
                  <a:cubicBezTo>
                    <a:pt x="27" y="28"/>
                    <a:pt x="28" y="28"/>
                    <a:pt x="28" y="28"/>
                  </a:cubicBezTo>
                  <a:cubicBezTo>
                    <a:pt x="29" y="28"/>
                    <a:pt x="30" y="27"/>
                    <a:pt x="30" y="26"/>
                  </a:cubicBezTo>
                  <a:cubicBezTo>
                    <a:pt x="31" y="26"/>
                    <a:pt x="31" y="25"/>
                    <a:pt x="31" y="25"/>
                  </a:cubicBezTo>
                  <a:cubicBezTo>
                    <a:pt x="31" y="25"/>
                    <a:pt x="31" y="25"/>
                    <a:pt x="31" y="25"/>
                  </a:cubicBezTo>
                  <a:cubicBezTo>
                    <a:pt x="32" y="25"/>
                    <a:pt x="32" y="25"/>
                    <a:pt x="32" y="25"/>
                  </a:cubicBezTo>
                  <a:cubicBezTo>
                    <a:pt x="31" y="25"/>
                    <a:pt x="31" y="25"/>
                    <a:pt x="30" y="25"/>
                  </a:cubicBezTo>
                  <a:cubicBezTo>
                    <a:pt x="30" y="25"/>
                    <a:pt x="30" y="24"/>
                    <a:pt x="30" y="24"/>
                  </a:cubicBezTo>
                  <a:cubicBezTo>
                    <a:pt x="30" y="24"/>
                    <a:pt x="31" y="24"/>
                    <a:pt x="31" y="23"/>
                  </a:cubicBezTo>
                  <a:cubicBezTo>
                    <a:pt x="31" y="24"/>
                    <a:pt x="32" y="24"/>
                    <a:pt x="33" y="24"/>
                  </a:cubicBezTo>
                  <a:cubicBezTo>
                    <a:pt x="33" y="24"/>
                    <a:pt x="33" y="24"/>
                    <a:pt x="33" y="24"/>
                  </a:cubicBezTo>
                  <a:cubicBezTo>
                    <a:pt x="33" y="23"/>
                    <a:pt x="32" y="23"/>
                    <a:pt x="32" y="23"/>
                  </a:cubicBezTo>
                  <a:cubicBezTo>
                    <a:pt x="36" y="19"/>
                    <a:pt x="40" y="17"/>
                    <a:pt x="44" y="14"/>
                  </a:cubicBezTo>
                  <a:cubicBezTo>
                    <a:pt x="44" y="15"/>
                    <a:pt x="45" y="14"/>
                    <a:pt x="45" y="15"/>
                  </a:cubicBezTo>
                  <a:cubicBezTo>
                    <a:pt x="45" y="16"/>
                    <a:pt x="43" y="16"/>
                    <a:pt x="42" y="16"/>
                  </a:cubicBezTo>
                  <a:cubicBezTo>
                    <a:pt x="42" y="16"/>
                    <a:pt x="42" y="17"/>
                    <a:pt x="42" y="17"/>
                  </a:cubicBezTo>
                  <a:cubicBezTo>
                    <a:pt x="52" y="11"/>
                    <a:pt x="64" y="8"/>
                    <a:pt x="77" y="8"/>
                  </a:cubicBezTo>
                  <a:cubicBezTo>
                    <a:pt x="90" y="8"/>
                    <a:pt x="102" y="11"/>
                    <a:pt x="112" y="17"/>
                  </a:cubicBezTo>
                  <a:cubicBezTo>
                    <a:pt x="113" y="18"/>
                    <a:pt x="114" y="18"/>
                    <a:pt x="114" y="19"/>
                  </a:cubicBezTo>
                  <a:cubicBezTo>
                    <a:pt x="114" y="19"/>
                    <a:pt x="114" y="19"/>
                    <a:pt x="114" y="19"/>
                  </a:cubicBezTo>
                  <a:cubicBezTo>
                    <a:pt x="115" y="20"/>
                    <a:pt x="117" y="21"/>
                    <a:pt x="118" y="22"/>
                  </a:cubicBezTo>
                  <a:cubicBezTo>
                    <a:pt x="119" y="22"/>
                    <a:pt x="120" y="22"/>
                    <a:pt x="120" y="22"/>
                  </a:cubicBezTo>
                  <a:cubicBezTo>
                    <a:pt x="121" y="22"/>
                    <a:pt x="121" y="23"/>
                    <a:pt x="122" y="23"/>
                  </a:cubicBezTo>
                  <a:cubicBezTo>
                    <a:pt x="122" y="24"/>
                    <a:pt x="122" y="24"/>
                    <a:pt x="121" y="24"/>
                  </a:cubicBezTo>
                  <a:cubicBezTo>
                    <a:pt x="122" y="25"/>
                    <a:pt x="122" y="25"/>
                    <a:pt x="123" y="25"/>
                  </a:cubicBezTo>
                  <a:cubicBezTo>
                    <a:pt x="123" y="25"/>
                    <a:pt x="123" y="26"/>
                    <a:pt x="123" y="26"/>
                  </a:cubicBezTo>
                  <a:cubicBezTo>
                    <a:pt x="124" y="26"/>
                    <a:pt x="124" y="26"/>
                    <a:pt x="124" y="26"/>
                  </a:cubicBezTo>
                  <a:cubicBezTo>
                    <a:pt x="125" y="26"/>
                    <a:pt x="125" y="26"/>
                    <a:pt x="126" y="26"/>
                  </a:cubicBezTo>
                  <a:cubicBezTo>
                    <a:pt x="131" y="31"/>
                    <a:pt x="136" y="37"/>
                    <a:pt x="139" y="44"/>
                  </a:cubicBezTo>
                  <a:cubicBezTo>
                    <a:pt x="139" y="44"/>
                    <a:pt x="138" y="44"/>
                    <a:pt x="138" y="45"/>
                  </a:cubicBezTo>
                  <a:cubicBezTo>
                    <a:pt x="138" y="46"/>
                    <a:pt x="139" y="46"/>
                    <a:pt x="140" y="45"/>
                  </a:cubicBezTo>
                  <a:cubicBezTo>
                    <a:pt x="140" y="46"/>
                    <a:pt x="141" y="47"/>
                    <a:pt x="141" y="48"/>
                  </a:cubicBezTo>
                  <a:cubicBezTo>
                    <a:pt x="141" y="49"/>
                    <a:pt x="141" y="51"/>
                    <a:pt x="141" y="52"/>
                  </a:cubicBezTo>
                  <a:cubicBezTo>
                    <a:pt x="141" y="52"/>
                    <a:pt x="141" y="52"/>
                    <a:pt x="141" y="52"/>
                  </a:cubicBezTo>
                  <a:cubicBezTo>
                    <a:pt x="141" y="53"/>
                    <a:pt x="142" y="54"/>
                    <a:pt x="142" y="55"/>
                  </a:cubicBezTo>
                  <a:cubicBezTo>
                    <a:pt x="142" y="54"/>
                    <a:pt x="142" y="54"/>
                    <a:pt x="142" y="53"/>
                  </a:cubicBezTo>
                  <a:cubicBezTo>
                    <a:pt x="143" y="53"/>
                    <a:pt x="143" y="53"/>
                    <a:pt x="143" y="54"/>
                  </a:cubicBezTo>
                  <a:cubicBezTo>
                    <a:pt x="144" y="55"/>
                    <a:pt x="144" y="55"/>
                    <a:pt x="144" y="56"/>
                  </a:cubicBezTo>
                  <a:cubicBezTo>
                    <a:pt x="144" y="56"/>
                    <a:pt x="144" y="57"/>
                    <a:pt x="144" y="57"/>
                  </a:cubicBezTo>
                  <a:cubicBezTo>
                    <a:pt x="143" y="57"/>
                    <a:pt x="144" y="56"/>
                    <a:pt x="143" y="56"/>
                  </a:cubicBezTo>
                  <a:cubicBezTo>
                    <a:pt x="143" y="56"/>
                    <a:pt x="143" y="56"/>
                    <a:pt x="142" y="56"/>
                  </a:cubicBezTo>
                  <a:cubicBezTo>
                    <a:pt x="143" y="56"/>
                    <a:pt x="143" y="57"/>
                    <a:pt x="143" y="57"/>
                  </a:cubicBezTo>
                  <a:cubicBezTo>
                    <a:pt x="143" y="57"/>
                    <a:pt x="143" y="57"/>
                    <a:pt x="143" y="57"/>
                  </a:cubicBezTo>
                  <a:cubicBezTo>
                    <a:pt x="143" y="57"/>
                    <a:pt x="143" y="57"/>
                    <a:pt x="143" y="57"/>
                  </a:cubicBezTo>
                  <a:cubicBezTo>
                    <a:pt x="143" y="59"/>
                    <a:pt x="144" y="60"/>
                    <a:pt x="144" y="62"/>
                  </a:cubicBezTo>
                  <a:cubicBezTo>
                    <a:pt x="144" y="62"/>
                    <a:pt x="144" y="62"/>
                    <a:pt x="144" y="62"/>
                  </a:cubicBezTo>
                  <a:cubicBezTo>
                    <a:pt x="145" y="67"/>
                    <a:pt x="145" y="71"/>
                    <a:pt x="145" y="76"/>
                  </a:cubicBezTo>
                  <a:cubicBezTo>
                    <a:pt x="145" y="81"/>
                    <a:pt x="145" y="85"/>
                    <a:pt x="144" y="89"/>
                  </a:cubicBezTo>
                  <a:cubicBezTo>
                    <a:pt x="144" y="89"/>
                    <a:pt x="144" y="89"/>
                    <a:pt x="144" y="89"/>
                  </a:cubicBezTo>
                  <a:cubicBezTo>
                    <a:pt x="145" y="90"/>
                    <a:pt x="145" y="90"/>
                    <a:pt x="146" y="90"/>
                  </a:cubicBezTo>
                  <a:cubicBezTo>
                    <a:pt x="145" y="92"/>
                    <a:pt x="145" y="94"/>
                    <a:pt x="144" y="95"/>
                  </a:cubicBezTo>
                  <a:cubicBezTo>
                    <a:pt x="144" y="95"/>
                    <a:pt x="144" y="94"/>
                    <a:pt x="144" y="94"/>
                  </a:cubicBezTo>
                  <a:cubicBezTo>
                    <a:pt x="144" y="93"/>
                    <a:pt x="144" y="93"/>
                    <a:pt x="143" y="93"/>
                  </a:cubicBezTo>
                  <a:cubicBezTo>
                    <a:pt x="143" y="94"/>
                    <a:pt x="143" y="96"/>
                    <a:pt x="142" y="97"/>
                  </a:cubicBezTo>
                  <a:cubicBezTo>
                    <a:pt x="151" y="97"/>
                    <a:pt x="151" y="97"/>
                    <a:pt x="151" y="97"/>
                  </a:cubicBezTo>
                  <a:cubicBezTo>
                    <a:pt x="153" y="90"/>
                    <a:pt x="154" y="83"/>
                    <a:pt x="154" y="76"/>
                  </a:cubicBezTo>
                  <a:cubicBezTo>
                    <a:pt x="154" y="34"/>
                    <a:pt x="119" y="0"/>
                    <a:pt x="77" y="0"/>
                  </a:cubicBezTo>
                  <a:close/>
                  <a:moveTo>
                    <a:pt x="143" y="53"/>
                  </a:moveTo>
                  <a:cubicBezTo>
                    <a:pt x="142" y="52"/>
                    <a:pt x="142" y="51"/>
                    <a:pt x="142" y="50"/>
                  </a:cubicBezTo>
                  <a:cubicBezTo>
                    <a:pt x="142" y="51"/>
                    <a:pt x="143" y="52"/>
                    <a:pt x="143" y="5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4" name="Freeform 65"/>
            <p:cNvSpPr/>
            <p:nvPr/>
          </p:nvSpPr>
          <p:spPr bwMode="auto">
            <a:xfrm>
              <a:off x="3961592" y="5668537"/>
              <a:ext cx="5422" cy="3253"/>
            </a:xfrm>
            <a:custGeom>
              <a:avLst/>
              <a:gdLst>
                <a:gd name="T0" fmla="*/ 0 w 2"/>
                <a:gd name="T1" fmla="*/ 1 h 1"/>
                <a:gd name="T2" fmla="*/ 2 w 2"/>
                <a:gd name="T3" fmla="*/ 0 h 1"/>
                <a:gd name="T4" fmla="*/ 0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0"/>
                    <a:pt x="2" y="0"/>
                  </a:cubicBezTo>
                  <a:cubicBezTo>
                    <a:pt x="1" y="0"/>
                    <a:pt x="1" y="1"/>
                    <a:pt x="0" y="1"/>
                  </a:cubicBezTo>
                  <a:cubicBezTo>
                    <a:pt x="0" y="1"/>
                    <a:pt x="0" y="1"/>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5" name="Freeform 66"/>
            <p:cNvSpPr/>
            <p:nvPr/>
          </p:nvSpPr>
          <p:spPr bwMode="auto">
            <a:xfrm>
              <a:off x="3969183" y="5666368"/>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6" name="Freeform 67"/>
            <p:cNvSpPr>
              <a:spLocks noEditPoints="1"/>
            </p:cNvSpPr>
            <p:nvPr/>
          </p:nvSpPr>
          <p:spPr bwMode="auto">
            <a:xfrm>
              <a:off x="3884608" y="5683717"/>
              <a:ext cx="114934" cy="185413"/>
            </a:xfrm>
            <a:custGeom>
              <a:avLst/>
              <a:gdLst>
                <a:gd name="T0" fmla="*/ 23 w 45"/>
                <a:gd name="T1" fmla="*/ 6 h 72"/>
                <a:gd name="T2" fmla="*/ 20 w 45"/>
                <a:gd name="T3" fmla="*/ 3 h 72"/>
                <a:gd name="T4" fmla="*/ 18 w 45"/>
                <a:gd name="T5" fmla="*/ 4 h 72"/>
                <a:gd name="T6" fmla="*/ 18 w 45"/>
                <a:gd name="T7" fmla="*/ 6 h 72"/>
                <a:gd name="T8" fmla="*/ 15 w 45"/>
                <a:gd name="T9" fmla="*/ 7 h 72"/>
                <a:gd name="T10" fmla="*/ 1 w 45"/>
                <a:gd name="T11" fmla="*/ 41 h 72"/>
                <a:gd name="T12" fmla="*/ 3 w 45"/>
                <a:gd name="T13" fmla="*/ 47 h 72"/>
                <a:gd name="T14" fmla="*/ 4 w 45"/>
                <a:gd name="T15" fmla="*/ 44 h 72"/>
                <a:gd name="T16" fmla="*/ 7 w 45"/>
                <a:gd name="T17" fmla="*/ 47 h 72"/>
                <a:gd name="T18" fmla="*/ 14 w 45"/>
                <a:gd name="T19" fmla="*/ 55 h 72"/>
                <a:gd name="T20" fmla="*/ 17 w 45"/>
                <a:gd name="T21" fmla="*/ 57 h 72"/>
                <a:gd name="T22" fmla="*/ 21 w 45"/>
                <a:gd name="T23" fmla="*/ 61 h 72"/>
                <a:gd name="T24" fmla="*/ 20 w 45"/>
                <a:gd name="T25" fmla="*/ 68 h 72"/>
                <a:gd name="T26" fmla="*/ 21 w 45"/>
                <a:gd name="T27" fmla="*/ 72 h 72"/>
                <a:gd name="T28" fmla="*/ 45 w 45"/>
                <a:gd name="T29" fmla="*/ 70 h 72"/>
                <a:gd name="T30" fmla="*/ 42 w 45"/>
                <a:gd name="T31" fmla="*/ 66 h 72"/>
                <a:gd name="T32" fmla="*/ 36 w 45"/>
                <a:gd name="T33" fmla="*/ 64 h 72"/>
                <a:gd name="T34" fmla="*/ 29 w 45"/>
                <a:gd name="T35" fmla="*/ 56 h 72"/>
                <a:gd name="T36" fmla="*/ 26 w 45"/>
                <a:gd name="T37" fmla="*/ 55 h 72"/>
                <a:gd name="T38" fmla="*/ 21 w 45"/>
                <a:gd name="T39" fmla="*/ 58 h 72"/>
                <a:gd name="T40" fmla="*/ 19 w 45"/>
                <a:gd name="T41" fmla="*/ 53 h 72"/>
                <a:gd name="T42" fmla="*/ 14 w 45"/>
                <a:gd name="T43" fmla="*/ 48 h 72"/>
                <a:gd name="T44" fmla="*/ 14 w 45"/>
                <a:gd name="T45" fmla="*/ 43 h 72"/>
                <a:gd name="T46" fmla="*/ 20 w 45"/>
                <a:gd name="T47" fmla="*/ 43 h 72"/>
                <a:gd name="T48" fmla="*/ 20 w 45"/>
                <a:gd name="T49" fmla="*/ 42 h 72"/>
                <a:gd name="T50" fmla="*/ 25 w 45"/>
                <a:gd name="T51" fmla="*/ 37 h 72"/>
                <a:gd name="T52" fmla="*/ 27 w 45"/>
                <a:gd name="T53" fmla="*/ 31 h 72"/>
                <a:gd name="T54" fmla="*/ 32 w 45"/>
                <a:gd name="T55" fmla="*/ 29 h 72"/>
                <a:gd name="T56" fmla="*/ 32 w 45"/>
                <a:gd name="T57" fmla="*/ 25 h 72"/>
                <a:gd name="T58" fmla="*/ 35 w 45"/>
                <a:gd name="T59" fmla="*/ 27 h 72"/>
                <a:gd name="T60" fmla="*/ 37 w 45"/>
                <a:gd name="T61" fmla="*/ 27 h 72"/>
                <a:gd name="T62" fmla="*/ 34 w 45"/>
                <a:gd name="T63" fmla="*/ 21 h 72"/>
                <a:gd name="T64" fmla="*/ 31 w 45"/>
                <a:gd name="T65" fmla="*/ 15 h 72"/>
                <a:gd name="T66" fmla="*/ 30 w 45"/>
                <a:gd name="T67" fmla="*/ 14 h 72"/>
                <a:gd name="T68" fmla="*/ 25 w 45"/>
                <a:gd name="T69" fmla="*/ 13 h 72"/>
                <a:gd name="T70" fmla="*/ 24 w 45"/>
                <a:gd name="T71" fmla="*/ 20 h 72"/>
                <a:gd name="T72" fmla="*/ 21 w 45"/>
                <a:gd name="T73" fmla="*/ 20 h 72"/>
                <a:gd name="T74" fmla="*/ 17 w 45"/>
                <a:gd name="T75" fmla="*/ 16 h 72"/>
                <a:gd name="T76" fmla="*/ 22 w 45"/>
                <a:gd name="T77" fmla="*/ 11 h 72"/>
                <a:gd name="T78" fmla="*/ 25 w 45"/>
                <a:gd name="T79" fmla="*/ 6 h 72"/>
                <a:gd name="T80" fmla="*/ 28 w 45"/>
                <a:gd name="T81" fmla="*/ 6 h 72"/>
                <a:gd name="T82" fmla="*/ 28 w 45"/>
                <a:gd name="T83" fmla="*/ 11 h 72"/>
                <a:gd name="T84" fmla="*/ 32 w 45"/>
                <a:gd name="T85" fmla="*/ 9 h 72"/>
                <a:gd name="T86" fmla="*/ 35 w 45"/>
                <a:gd name="T87" fmla="*/ 8 h 72"/>
                <a:gd name="T88" fmla="*/ 32 w 45"/>
                <a:gd name="T89" fmla="*/ 5 h 72"/>
                <a:gd name="T90" fmla="*/ 29 w 45"/>
                <a:gd name="T91" fmla="*/ 2 h 72"/>
                <a:gd name="T92" fmla="*/ 23 w 45"/>
                <a:gd name="T93" fmla="*/ 0 h 72"/>
                <a:gd name="T94" fmla="*/ 34 w 45"/>
                <a:gd name="T95" fmla="*/ 22 h 72"/>
                <a:gd name="T96" fmla="*/ 3 w 45"/>
                <a:gd name="T97" fmla="*/ 42 h 72"/>
                <a:gd name="T98" fmla="*/ 3 w 45"/>
                <a:gd name="T99"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72">
                  <a:moveTo>
                    <a:pt x="22" y="1"/>
                  </a:moveTo>
                  <a:cubicBezTo>
                    <a:pt x="21" y="2"/>
                    <a:pt x="21" y="4"/>
                    <a:pt x="22" y="5"/>
                  </a:cubicBezTo>
                  <a:cubicBezTo>
                    <a:pt x="22" y="5"/>
                    <a:pt x="23" y="5"/>
                    <a:pt x="23" y="6"/>
                  </a:cubicBezTo>
                  <a:cubicBezTo>
                    <a:pt x="23" y="6"/>
                    <a:pt x="23" y="7"/>
                    <a:pt x="22" y="8"/>
                  </a:cubicBezTo>
                  <a:cubicBezTo>
                    <a:pt x="22" y="7"/>
                    <a:pt x="23" y="7"/>
                    <a:pt x="22" y="6"/>
                  </a:cubicBezTo>
                  <a:cubicBezTo>
                    <a:pt x="22" y="5"/>
                    <a:pt x="21" y="5"/>
                    <a:pt x="20" y="3"/>
                  </a:cubicBezTo>
                  <a:cubicBezTo>
                    <a:pt x="20" y="3"/>
                    <a:pt x="20" y="3"/>
                    <a:pt x="20" y="3"/>
                  </a:cubicBezTo>
                  <a:cubicBezTo>
                    <a:pt x="20" y="3"/>
                    <a:pt x="19" y="3"/>
                    <a:pt x="19" y="3"/>
                  </a:cubicBezTo>
                  <a:cubicBezTo>
                    <a:pt x="19" y="4"/>
                    <a:pt x="18" y="3"/>
                    <a:pt x="18" y="4"/>
                  </a:cubicBezTo>
                  <a:cubicBezTo>
                    <a:pt x="19" y="4"/>
                    <a:pt x="19" y="5"/>
                    <a:pt x="19" y="5"/>
                  </a:cubicBezTo>
                  <a:cubicBezTo>
                    <a:pt x="19" y="6"/>
                    <a:pt x="19" y="7"/>
                    <a:pt x="18" y="7"/>
                  </a:cubicBezTo>
                  <a:cubicBezTo>
                    <a:pt x="18" y="7"/>
                    <a:pt x="18" y="7"/>
                    <a:pt x="18" y="6"/>
                  </a:cubicBezTo>
                  <a:cubicBezTo>
                    <a:pt x="18" y="6"/>
                    <a:pt x="18" y="6"/>
                    <a:pt x="18" y="6"/>
                  </a:cubicBezTo>
                  <a:cubicBezTo>
                    <a:pt x="17" y="6"/>
                    <a:pt x="17" y="7"/>
                    <a:pt x="16" y="7"/>
                  </a:cubicBezTo>
                  <a:cubicBezTo>
                    <a:pt x="16" y="7"/>
                    <a:pt x="15" y="7"/>
                    <a:pt x="15" y="7"/>
                  </a:cubicBezTo>
                  <a:cubicBezTo>
                    <a:pt x="7" y="16"/>
                    <a:pt x="2" y="27"/>
                    <a:pt x="0" y="39"/>
                  </a:cubicBezTo>
                  <a:cubicBezTo>
                    <a:pt x="0" y="39"/>
                    <a:pt x="0" y="39"/>
                    <a:pt x="1" y="39"/>
                  </a:cubicBezTo>
                  <a:cubicBezTo>
                    <a:pt x="1" y="40"/>
                    <a:pt x="1" y="41"/>
                    <a:pt x="1" y="41"/>
                  </a:cubicBezTo>
                  <a:cubicBezTo>
                    <a:pt x="1" y="42"/>
                    <a:pt x="2" y="43"/>
                    <a:pt x="2" y="43"/>
                  </a:cubicBezTo>
                  <a:cubicBezTo>
                    <a:pt x="2" y="43"/>
                    <a:pt x="2" y="44"/>
                    <a:pt x="2" y="44"/>
                  </a:cubicBezTo>
                  <a:cubicBezTo>
                    <a:pt x="3" y="44"/>
                    <a:pt x="3" y="46"/>
                    <a:pt x="3" y="47"/>
                  </a:cubicBezTo>
                  <a:cubicBezTo>
                    <a:pt x="4" y="46"/>
                    <a:pt x="4" y="47"/>
                    <a:pt x="5" y="47"/>
                  </a:cubicBezTo>
                  <a:cubicBezTo>
                    <a:pt x="5" y="46"/>
                    <a:pt x="4" y="46"/>
                    <a:pt x="4" y="44"/>
                  </a:cubicBezTo>
                  <a:cubicBezTo>
                    <a:pt x="4" y="44"/>
                    <a:pt x="4" y="44"/>
                    <a:pt x="4" y="44"/>
                  </a:cubicBezTo>
                  <a:cubicBezTo>
                    <a:pt x="4" y="44"/>
                    <a:pt x="4" y="44"/>
                    <a:pt x="4" y="44"/>
                  </a:cubicBezTo>
                  <a:cubicBezTo>
                    <a:pt x="5" y="44"/>
                    <a:pt x="5" y="45"/>
                    <a:pt x="5" y="45"/>
                  </a:cubicBezTo>
                  <a:cubicBezTo>
                    <a:pt x="5" y="46"/>
                    <a:pt x="6" y="47"/>
                    <a:pt x="7" y="47"/>
                  </a:cubicBezTo>
                  <a:cubicBezTo>
                    <a:pt x="6" y="49"/>
                    <a:pt x="7" y="50"/>
                    <a:pt x="8" y="52"/>
                  </a:cubicBezTo>
                  <a:cubicBezTo>
                    <a:pt x="10" y="52"/>
                    <a:pt x="11" y="54"/>
                    <a:pt x="13" y="53"/>
                  </a:cubicBezTo>
                  <a:cubicBezTo>
                    <a:pt x="13" y="54"/>
                    <a:pt x="14" y="54"/>
                    <a:pt x="14" y="55"/>
                  </a:cubicBezTo>
                  <a:cubicBezTo>
                    <a:pt x="15" y="55"/>
                    <a:pt x="15" y="55"/>
                    <a:pt x="16" y="55"/>
                  </a:cubicBezTo>
                  <a:cubicBezTo>
                    <a:pt x="16" y="56"/>
                    <a:pt x="16" y="56"/>
                    <a:pt x="17" y="57"/>
                  </a:cubicBezTo>
                  <a:cubicBezTo>
                    <a:pt x="17" y="57"/>
                    <a:pt x="17" y="57"/>
                    <a:pt x="17" y="57"/>
                  </a:cubicBezTo>
                  <a:cubicBezTo>
                    <a:pt x="18" y="57"/>
                    <a:pt x="19" y="59"/>
                    <a:pt x="20" y="59"/>
                  </a:cubicBezTo>
                  <a:cubicBezTo>
                    <a:pt x="20" y="59"/>
                    <a:pt x="20" y="58"/>
                    <a:pt x="20" y="58"/>
                  </a:cubicBezTo>
                  <a:cubicBezTo>
                    <a:pt x="21" y="59"/>
                    <a:pt x="21" y="60"/>
                    <a:pt x="21" y="61"/>
                  </a:cubicBezTo>
                  <a:cubicBezTo>
                    <a:pt x="21" y="61"/>
                    <a:pt x="21" y="61"/>
                    <a:pt x="21" y="62"/>
                  </a:cubicBezTo>
                  <a:cubicBezTo>
                    <a:pt x="21" y="63"/>
                    <a:pt x="20" y="63"/>
                    <a:pt x="20" y="64"/>
                  </a:cubicBezTo>
                  <a:cubicBezTo>
                    <a:pt x="19" y="66"/>
                    <a:pt x="21" y="67"/>
                    <a:pt x="20" y="68"/>
                  </a:cubicBezTo>
                  <a:cubicBezTo>
                    <a:pt x="20" y="69"/>
                    <a:pt x="21" y="69"/>
                    <a:pt x="21" y="69"/>
                  </a:cubicBezTo>
                  <a:cubicBezTo>
                    <a:pt x="21" y="70"/>
                    <a:pt x="21" y="70"/>
                    <a:pt x="20" y="70"/>
                  </a:cubicBezTo>
                  <a:cubicBezTo>
                    <a:pt x="20" y="71"/>
                    <a:pt x="20" y="72"/>
                    <a:pt x="21" y="72"/>
                  </a:cubicBezTo>
                  <a:cubicBezTo>
                    <a:pt x="45" y="72"/>
                    <a:pt x="45" y="72"/>
                    <a:pt x="45" y="72"/>
                  </a:cubicBezTo>
                  <a:cubicBezTo>
                    <a:pt x="45" y="72"/>
                    <a:pt x="45" y="71"/>
                    <a:pt x="45" y="71"/>
                  </a:cubicBezTo>
                  <a:cubicBezTo>
                    <a:pt x="45" y="70"/>
                    <a:pt x="45" y="70"/>
                    <a:pt x="45" y="70"/>
                  </a:cubicBezTo>
                  <a:cubicBezTo>
                    <a:pt x="45" y="69"/>
                    <a:pt x="45" y="68"/>
                    <a:pt x="45" y="67"/>
                  </a:cubicBezTo>
                  <a:cubicBezTo>
                    <a:pt x="44" y="67"/>
                    <a:pt x="44" y="67"/>
                    <a:pt x="44" y="67"/>
                  </a:cubicBezTo>
                  <a:cubicBezTo>
                    <a:pt x="43" y="67"/>
                    <a:pt x="42" y="66"/>
                    <a:pt x="42" y="66"/>
                  </a:cubicBezTo>
                  <a:cubicBezTo>
                    <a:pt x="41" y="66"/>
                    <a:pt x="40" y="66"/>
                    <a:pt x="40" y="66"/>
                  </a:cubicBezTo>
                  <a:cubicBezTo>
                    <a:pt x="39" y="65"/>
                    <a:pt x="38" y="66"/>
                    <a:pt x="38" y="64"/>
                  </a:cubicBezTo>
                  <a:cubicBezTo>
                    <a:pt x="37" y="64"/>
                    <a:pt x="36" y="65"/>
                    <a:pt x="36" y="64"/>
                  </a:cubicBezTo>
                  <a:cubicBezTo>
                    <a:pt x="37" y="63"/>
                    <a:pt x="36" y="59"/>
                    <a:pt x="34" y="60"/>
                  </a:cubicBezTo>
                  <a:cubicBezTo>
                    <a:pt x="33" y="60"/>
                    <a:pt x="32" y="59"/>
                    <a:pt x="32" y="58"/>
                  </a:cubicBezTo>
                  <a:cubicBezTo>
                    <a:pt x="31" y="57"/>
                    <a:pt x="30" y="57"/>
                    <a:pt x="29" y="56"/>
                  </a:cubicBezTo>
                  <a:cubicBezTo>
                    <a:pt x="29" y="56"/>
                    <a:pt x="29" y="57"/>
                    <a:pt x="28" y="57"/>
                  </a:cubicBezTo>
                  <a:cubicBezTo>
                    <a:pt x="28" y="56"/>
                    <a:pt x="27" y="56"/>
                    <a:pt x="27" y="55"/>
                  </a:cubicBezTo>
                  <a:cubicBezTo>
                    <a:pt x="26" y="54"/>
                    <a:pt x="26" y="55"/>
                    <a:pt x="26" y="55"/>
                  </a:cubicBezTo>
                  <a:cubicBezTo>
                    <a:pt x="25" y="55"/>
                    <a:pt x="25" y="55"/>
                    <a:pt x="24" y="54"/>
                  </a:cubicBezTo>
                  <a:cubicBezTo>
                    <a:pt x="24" y="55"/>
                    <a:pt x="24" y="55"/>
                    <a:pt x="23" y="55"/>
                  </a:cubicBezTo>
                  <a:cubicBezTo>
                    <a:pt x="23" y="56"/>
                    <a:pt x="22" y="57"/>
                    <a:pt x="21" y="58"/>
                  </a:cubicBezTo>
                  <a:cubicBezTo>
                    <a:pt x="21" y="57"/>
                    <a:pt x="21" y="56"/>
                    <a:pt x="20" y="56"/>
                  </a:cubicBezTo>
                  <a:cubicBezTo>
                    <a:pt x="20" y="57"/>
                    <a:pt x="20" y="57"/>
                    <a:pt x="19" y="57"/>
                  </a:cubicBezTo>
                  <a:cubicBezTo>
                    <a:pt x="18" y="56"/>
                    <a:pt x="19" y="55"/>
                    <a:pt x="19" y="53"/>
                  </a:cubicBezTo>
                  <a:cubicBezTo>
                    <a:pt x="18" y="52"/>
                    <a:pt x="17" y="52"/>
                    <a:pt x="16" y="52"/>
                  </a:cubicBezTo>
                  <a:cubicBezTo>
                    <a:pt x="16" y="51"/>
                    <a:pt x="17" y="50"/>
                    <a:pt x="17" y="48"/>
                  </a:cubicBezTo>
                  <a:cubicBezTo>
                    <a:pt x="16" y="48"/>
                    <a:pt x="16" y="48"/>
                    <a:pt x="14" y="48"/>
                  </a:cubicBezTo>
                  <a:cubicBezTo>
                    <a:pt x="14" y="49"/>
                    <a:pt x="14" y="50"/>
                    <a:pt x="13" y="50"/>
                  </a:cubicBezTo>
                  <a:cubicBezTo>
                    <a:pt x="10" y="51"/>
                    <a:pt x="12" y="46"/>
                    <a:pt x="12" y="44"/>
                  </a:cubicBezTo>
                  <a:cubicBezTo>
                    <a:pt x="12" y="43"/>
                    <a:pt x="13" y="43"/>
                    <a:pt x="14" y="43"/>
                  </a:cubicBezTo>
                  <a:cubicBezTo>
                    <a:pt x="15" y="42"/>
                    <a:pt x="15" y="43"/>
                    <a:pt x="16" y="43"/>
                  </a:cubicBezTo>
                  <a:cubicBezTo>
                    <a:pt x="16" y="43"/>
                    <a:pt x="16" y="43"/>
                    <a:pt x="17" y="43"/>
                  </a:cubicBezTo>
                  <a:cubicBezTo>
                    <a:pt x="18" y="43"/>
                    <a:pt x="19" y="42"/>
                    <a:pt x="20" y="43"/>
                  </a:cubicBezTo>
                  <a:cubicBezTo>
                    <a:pt x="19" y="45"/>
                    <a:pt x="20" y="46"/>
                    <a:pt x="21" y="46"/>
                  </a:cubicBezTo>
                  <a:cubicBezTo>
                    <a:pt x="21" y="44"/>
                    <a:pt x="21" y="44"/>
                    <a:pt x="21" y="43"/>
                  </a:cubicBezTo>
                  <a:cubicBezTo>
                    <a:pt x="21" y="43"/>
                    <a:pt x="20" y="42"/>
                    <a:pt x="20" y="42"/>
                  </a:cubicBezTo>
                  <a:cubicBezTo>
                    <a:pt x="21" y="40"/>
                    <a:pt x="22" y="39"/>
                    <a:pt x="23" y="38"/>
                  </a:cubicBezTo>
                  <a:cubicBezTo>
                    <a:pt x="24" y="38"/>
                    <a:pt x="24" y="38"/>
                    <a:pt x="23" y="37"/>
                  </a:cubicBezTo>
                  <a:cubicBezTo>
                    <a:pt x="24" y="37"/>
                    <a:pt x="24" y="37"/>
                    <a:pt x="25" y="37"/>
                  </a:cubicBezTo>
                  <a:cubicBezTo>
                    <a:pt x="24" y="35"/>
                    <a:pt x="25" y="35"/>
                    <a:pt x="25" y="34"/>
                  </a:cubicBezTo>
                  <a:cubicBezTo>
                    <a:pt x="26" y="33"/>
                    <a:pt x="27" y="33"/>
                    <a:pt x="27" y="32"/>
                  </a:cubicBezTo>
                  <a:cubicBezTo>
                    <a:pt x="28" y="32"/>
                    <a:pt x="27" y="32"/>
                    <a:pt x="27" y="31"/>
                  </a:cubicBezTo>
                  <a:cubicBezTo>
                    <a:pt x="28" y="30"/>
                    <a:pt x="29" y="30"/>
                    <a:pt x="30" y="29"/>
                  </a:cubicBezTo>
                  <a:cubicBezTo>
                    <a:pt x="30" y="30"/>
                    <a:pt x="30" y="30"/>
                    <a:pt x="30" y="30"/>
                  </a:cubicBezTo>
                  <a:cubicBezTo>
                    <a:pt x="31" y="30"/>
                    <a:pt x="32" y="29"/>
                    <a:pt x="32" y="29"/>
                  </a:cubicBezTo>
                  <a:cubicBezTo>
                    <a:pt x="32" y="28"/>
                    <a:pt x="31" y="28"/>
                    <a:pt x="31" y="27"/>
                  </a:cubicBezTo>
                  <a:cubicBezTo>
                    <a:pt x="31" y="26"/>
                    <a:pt x="32" y="26"/>
                    <a:pt x="32" y="26"/>
                  </a:cubicBezTo>
                  <a:cubicBezTo>
                    <a:pt x="32" y="25"/>
                    <a:pt x="32" y="26"/>
                    <a:pt x="32" y="25"/>
                  </a:cubicBezTo>
                  <a:cubicBezTo>
                    <a:pt x="33" y="26"/>
                    <a:pt x="34" y="23"/>
                    <a:pt x="35" y="24"/>
                  </a:cubicBezTo>
                  <a:cubicBezTo>
                    <a:pt x="35" y="25"/>
                    <a:pt x="34" y="26"/>
                    <a:pt x="33" y="28"/>
                  </a:cubicBezTo>
                  <a:cubicBezTo>
                    <a:pt x="34" y="28"/>
                    <a:pt x="34" y="27"/>
                    <a:pt x="35" y="27"/>
                  </a:cubicBezTo>
                  <a:cubicBezTo>
                    <a:pt x="35" y="28"/>
                    <a:pt x="35" y="29"/>
                    <a:pt x="35" y="29"/>
                  </a:cubicBezTo>
                  <a:cubicBezTo>
                    <a:pt x="35" y="28"/>
                    <a:pt x="36" y="29"/>
                    <a:pt x="37" y="29"/>
                  </a:cubicBezTo>
                  <a:cubicBezTo>
                    <a:pt x="37" y="28"/>
                    <a:pt x="36" y="27"/>
                    <a:pt x="37" y="27"/>
                  </a:cubicBezTo>
                  <a:cubicBezTo>
                    <a:pt x="36" y="27"/>
                    <a:pt x="36" y="26"/>
                    <a:pt x="35" y="25"/>
                  </a:cubicBezTo>
                  <a:cubicBezTo>
                    <a:pt x="36" y="23"/>
                    <a:pt x="36" y="23"/>
                    <a:pt x="35" y="21"/>
                  </a:cubicBezTo>
                  <a:cubicBezTo>
                    <a:pt x="35" y="21"/>
                    <a:pt x="35" y="21"/>
                    <a:pt x="34" y="21"/>
                  </a:cubicBezTo>
                  <a:cubicBezTo>
                    <a:pt x="34" y="20"/>
                    <a:pt x="33" y="20"/>
                    <a:pt x="33" y="19"/>
                  </a:cubicBezTo>
                  <a:cubicBezTo>
                    <a:pt x="33" y="19"/>
                    <a:pt x="33" y="18"/>
                    <a:pt x="33" y="18"/>
                  </a:cubicBezTo>
                  <a:cubicBezTo>
                    <a:pt x="32" y="17"/>
                    <a:pt x="33" y="15"/>
                    <a:pt x="31" y="15"/>
                  </a:cubicBezTo>
                  <a:cubicBezTo>
                    <a:pt x="31" y="16"/>
                    <a:pt x="32" y="17"/>
                    <a:pt x="31" y="17"/>
                  </a:cubicBezTo>
                  <a:cubicBezTo>
                    <a:pt x="31" y="16"/>
                    <a:pt x="30" y="17"/>
                    <a:pt x="30" y="16"/>
                  </a:cubicBezTo>
                  <a:cubicBezTo>
                    <a:pt x="30" y="15"/>
                    <a:pt x="30" y="14"/>
                    <a:pt x="30" y="14"/>
                  </a:cubicBezTo>
                  <a:cubicBezTo>
                    <a:pt x="28" y="14"/>
                    <a:pt x="29" y="13"/>
                    <a:pt x="27" y="13"/>
                  </a:cubicBezTo>
                  <a:cubicBezTo>
                    <a:pt x="27" y="13"/>
                    <a:pt x="27" y="12"/>
                    <a:pt x="26" y="12"/>
                  </a:cubicBezTo>
                  <a:cubicBezTo>
                    <a:pt x="26" y="12"/>
                    <a:pt x="26" y="13"/>
                    <a:pt x="25" y="13"/>
                  </a:cubicBezTo>
                  <a:cubicBezTo>
                    <a:pt x="25" y="15"/>
                    <a:pt x="24" y="17"/>
                    <a:pt x="25" y="19"/>
                  </a:cubicBezTo>
                  <a:cubicBezTo>
                    <a:pt x="24" y="19"/>
                    <a:pt x="24" y="18"/>
                    <a:pt x="23" y="19"/>
                  </a:cubicBezTo>
                  <a:cubicBezTo>
                    <a:pt x="24" y="20"/>
                    <a:pt x="24" y="19"/>
                    <a:pt x="24" y="20"/>
                  </a:cubicBezTo>
                  <a:cubicBezTo>
                    <a:pt x="24" y="20"/>
                    <a:pt x="24" y="22"/>
                    <a:pt x="23" y="23"/>
                  </a:cubicBezTo>
                  <a:cubicBezTo>
                    <a:pt x="23" y="22"/>
                    <a:pt x="23" y="21"/>
                    <a:pt x="22" y="20"/>
                  </a:cubicBezTo>
                  <a:cubicBezTo>
                    <a:pt x="22" y="19"/>
                    <a:pt x="22" y="20"/>
                    <a:pt x="21" y="20"/>
                  </a:cubicBezTo>
                  <a:cubicBezTo>
                    <a:pt x="21" y="19"/>
                    <a:pt x="21" y="20"/>
                    <a:pt x="20" y="20"/>
                  </a:cubicBezTo>
                  <a:cubicBezTo>
                    <a:pt x="20" y="19"/>
                    <a:pt x="19" y="18"/>
                    <a:pt x="18" y="18"/>
                  </a:cubicBezTo>
                  <a:cubicBezTo>
                    <a:pt x="18" y="16"/>
                    <a:pt x="17" y="17"/>
                    <a:pt x="17" y="16"/>
                  </a:cubicBezTo>
                  <a:cubicBezTo>
                    <a:pt x="18" y="16"/>
                    <a:pt x="18" y="15"/>
                    <a:pt x="18" y="15"/>
                  </a:cubicBezTo>
                  <a:cubicBezTo>
                    <a:pt x="18" y="14"/>
                    <a:pt x="19" y="13"/>
                    <a:pt x="20" y="13"/>
                  </a:cubicBezTo>
                  <a:cubicBezTo>
                    <a:pt x="20" y="12"/>
                    <a:pt x="20" y="11"/>
                    <a:pt x="22" y="11"/>
                  </a:cubicBezTo>
                  <a:cubicBezTo>
                    <a:pt x="22" y="10"/>
                    <a:pt x="21" y="10"/>
                    <a:pt x="21" y="10"/>
                  </a:cubicBezTo>
                  <a:cubicBezTo>
                    <a:pt x="23" y="9"/>
                    <a:pt x="24" y="9"/>
                    <a:pt x="25" y="9"/>
                  </a:cubicBezTo>
                  <a:cubicBezTo>
                    <a:pt x="25" y="8"/>
                    <a:pt x="25" y="7"/>
                    <a:pt x="25" y="6"/>
                  </a:cubicBezTo>
                  <a:cubicBezTo>
                    <a:pt x="25" y="5"/>
                    <a:pt x="24" y="5"/>
                    <a:pt x="24" y="5"/>
                  </a:cubicBezTo>
                  <a:cubicBezTo>
                    <a:pt x="25" y="5"/>
                    <a:pt x="26" y="5"/>
                    <a:pt x="26" y="6"/>
                  </a:cubicBezTo>
                  <a:cubicBezTo>
                    <a:pt x="27" y="5"/>
                    <a:pt x="27" y="6"/>
                    <a:pt x="28" y="6"/>
                  </a:cubicBezTo>
                  <a:cubicBezTo>
                    <a:pt x="28" y="7"/>
                    <a:pt x="29" y="6"/>
                    <a:pt x="29" y="8"/>
                  </a:cubicBezTo>
                  <a:cubicBezTo>
                    <a:pt x="29" y="10"/>
                    <a:pt x="26" y="9"/>
                    <a:pt x="26" y="11"/>
                  </a:cubicBezTo>
                  <a:cubicBezTo>
                    <a:pt x="26" y="11"/>
                    <a:pt x="27" y="11"/>
                    <a:pt x="28" y="11"/>
                  </a:cubicBezTo>
                  <a:cubicBezTo>
                    <a:pt x="30" y="12"/>
                    <a:pt x="30" y="14"/>
                    <a:pt x="32" y="14"/>
                  </a:cubicBezTo>
                  <a:cubicBezTo>
                    <a:pt x="32" y="13"/>
                    <a:pt x="33" y="13"/>
                    <a:pt x="32" y="11"/>
                  </a:cubicBezTo>
                  <a:cubicBezTo>
                    <a:pt x="32" y="10"/>
                    <a:pt x="32" y="10"/>
                    <a:pt x="32" y="9"/>
                  </a:cubicBezTo>
                  <a:cubicBezTo>
                    <a:pt x="33" y="9"/>
                    <a:pt x="33" y="10"/>
                    <a:pt x="34" y="11"/>
                  </a:cubicBezTo>
                  <a:cubicBezTo>
                    <a:pt x="34" y="10"/>
                    <a:pt x="33" y="9"/>
                    <a:pt x="34" y="9"/>
                  </a:cubicBezTo>
                  <a:cubicBezTo>
                    <a:pt x="34" y="9"/>
                    <a:pt x="35" y="8"/>
                    <a:pt x="35" y="8"/>
                  </a:cubicBezTo>
                  <a:cubicBezTo>
                    <a:pt x="34" y="8"/>
                    <a:pt x="34" y="7"/>
                    <a:pt x="34" y="7"/>
                  </a:cubicBezTo>
                  <a:cubicBezTo>
                    <a:pt x="33" y="7"/>
                    <a:pt x="32" y="6"/>
                    <a:pt x="32" y="6"/>
                  </a:cubicBezTo>
                  <a:cubicBezTo>
                    <a:pt x="32" y="6"/>
                    <a:pt x="32" y="6"/>
                    <a:pt x="32" y="5"/>
                  </a:cubicBezTo>
                  <a:cubicBezTo>
                    <a:pt x="32" y="4"/>
                    <a:pt x="31" y="4"/>
                    <a:pt x="31" y="3"/>
                  </a:cubicBezTo>
                  <a:cubicBezTo>
                    <a:pt x="31" y="3"/>
                    <a:pt x="30" y="3"/>
                    <a:pt x="29" y="3"/>
                  </a:cubicBezTo>
                  <a:cubicBezTo>
                    <a:pt x="29" y="2"/>
                    <a:pt x="29" y="2"/>
                    <a:pt x="29" y="2"/>
                  </a:cubicBezTo>
                  <a:cubicBezTo>
                    <a:pt x="28" y="2"/>
                    <a:pt x="27" y="2"/>
                    <a:pt x="26" y="2"/>
                  </a:cubicBezTo>
                  <a:cubicBezTo>
                    <a:pt x="26" y="0"/>
                    <a:pt x="24" y="1"/>
                    <a:pt x="24" y="2"/>
                  </a:cubicBezTo>
                  <a:cubicBezTo>
                    <a:pt x="24" y="1"/>
                    <a:pt x="24" y="0"/>
                    <a:pt x="23" y="0"/>
                  </a:cubicBezTo>
                  <a:cubicBezTo>
                    <a:pt x="23" y="0"/>
                    <a:pt x="23" y="0"/>
                    <a:pt x="23" y="0"/>
                  </a:cubicBezTo>
                  <a:cubicBezTo>
                    <a:pt x="23" y="0"/>
                    <a:pt x="23" y="1"/>
                    <a:pt x="22" y="1"/>
                  </a:cubicBezTo>
                  <a:close/>
                  <a:moveTo>
                    <a:pt x="34" y="22"/>
                  </a:moveTo>
                  <a:cubicBezTo>
                    <a:pt x="34" y="22"/>
                    <a:pt x="34" y="22"/>
                    <a:pt x="34" y="22"/>
                  </a:cubicBezTo>
                  <a:cubicBezTo>
                    <a:pt x="34" y="22"/>
                    <a:pt x="34" y="22"/>
                    <a:pt x="34" y="22"/>
                  </a:cubicBezTo>
                  <a:close/>
                  <a:moveTo>
                    <a:pt x="3" y="42"/>
                  </a:moveTo>
                  <a:cubicBezTo>
                    <a:pt x="3" y="41"/>
                    <a:pt x="3" y="42"/>
                    <a:pt x="3" y="42"/>
                  </a:cubicBezTo>
                  <a:cubicBezTo>
                    <a:pt x="3" y="42"/>
                    <a:pt x="3" y="42"/>
                    <a:pt x="3" y="42"/>
                  </a:cubicBezTo>
                  <a:close/>
                  <a:moveTo>
                    <a:pt x="3" y="42"/>
                  </a:moveTo>
                  <a:cubicBezTo>
                    <a:pt x="4" y="42"/>
                    <a:pt x="4" y="43"/>
                    <a:pt x="4" y="43"/>
                  </a:cubicBezTo>
                  <a:cubicBezTo>
                    <a:pt x="4" y="44"/>
                    <a:pt x="3" y="43"/>
                    <a:pt x="3" y="4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7" name="Freeform 68"/>
            <p:cNvSpPr>
              <a:spLocks noEditPoints="1"/>
            </p:cNvSpPr>
            <p:nvPr/>
          </p:nvSpPr>
          <p:spPr bwMode="auto">
            <a:xfrm>
              <a:off x="3940991" y="5655525"/>
              <a:ext cx="37950" cy="31445"/>
            </a:xfrm>
            <a:custGeom>
              <a:avLst/>
              <a:gdLst>
                <a:gd name="T0" fmla="*/ 12 w 15"/>
                <a:gd name="T1" fmla="*/ 2 h 12"/>
                <a:gd name="T2" fmla="*/ 15 w 15"/>
                <a:gd name="T3" fmla="*/ 1 h 12"/>
                <a:gd name="T4" fmla="*/ 14 w 15"/>
                <a:gd name="T5" fmla="*/ 0 h 12"/>
                <a:gd name="T6" fmla="*/ 2 w 15"/>
                <a:gd name="T7" fmla="*/ 9 h 12"/>
                <a:gd name="T8" fmla="*/ 3 w 15"/>
                <a:gd name="T9" fmla="*/ 10 h 12"/>
                <a:gd name="T10" fmla="*/ 3 w 15"/>
                <a:gd name="T11" fmla="*/ 10 h 12"/>
                <a:gd name="T12" fmla="*/ 3 w 15"/>
                <a:gd name="T13" fmla="*/ 10 h 12"/>
                <a:gd name="T14" fmla="*/ 1 w 15"/>
                <a:gd name="T15" fmla="*/ 9 h 12"/>
                <a:gd name="T16" fmla="*/ 0 w 15"/>
                <a:gd name="T17" fmla="*/ 10 h 12"/>
                <a:gd name="T18" fmla="*/ 0 w 15"/>
                <a:gd name="T19" fmla="*/ 11 h 12"/>
                <a:gd name="T20" fmla="*/ 2 w 15"/>
                <a:gd name="T21" fmla="*/ 11 h 12"/>
                <a:gd name="T22" fmla="*/ 5 w 15"/>
                <a:gd name="T23" fmla="*/ 10 h 12"/>
                <a:gd name="T24" fmla="*/ 6 w 15"/>
                <a:gd name="T25" fmla="*/ 9 h 12"/>
                <a:gd name="T26" fmla="*/ 5 w 15"/>
                <a:gd name="T27" fmla="*/ 9 h 12"/>
                <a:gd name="T28" fmla="*/ 7 w 15"/>
                <a:gd name="T29" fmla="*/ 9 h 12"/>
                <a:gd name="T30" fmla="*/ 8 w 15"/>
                <a:gd name="T31" fmla="*/ 6 h 12"/>
                <a:gd name="T32" fmla="*/ 8 w 15"/>
                <a:gd name="T33" fmla="*/ 6 h 12"/>
                <a:gd name="T34" fmla="*/ 10 w 15"/>
                <a:gd name="T35" fmla="*/ 5 h 12"/>
                <a:gd name="T36" fmla="*/ 11 w 15"/>
                <a:gd name="T37" fmla="*/ 5 h 12"/>
                <a:gd name="T38" fmla="*/ 11 w 15"/>
                <a:gd name="T39" fmla="*/ 4 h 12"/>
                <a:gd name="T40" fmla="*/ 12 w 15"/>
                <a:gd name="T41" fmla="*/ 4 h 12"/>
                <a:gd name="T42" fmla="*/ 12 w 15"/>
                <a:gd name="T43" fmla="*/ 3 h 12"/>
                <a:gd name="T44" fmla="*/ 12 w 15"/>
                <a:gd name="T45" fmla="*/ 3 h 12"/>
                <a:gd name="T46" fmla="*/ 12 w 15"/>
                <a:gd name="T47" fmla="*/ 2 h 12"/>
                <a:gd name="T48" fmla="*/ 4 w 15"/>
                <a:gd name="T49" fmla="*/ 10 h 12"/>
                <a:gd name="T50" fmla="*/ 4 w 15"/>
                <a:gd name="T51" fmla="*/ 10 h 12"/>
                <a:gd name="T52" fmla="*/ 4 w 15"/>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2">
                  <a:moveTo>
                    <a:pt x="12" y="2"/>
                  </a:moveTo>
                  <a:cubicBezTo>
                    <a:pt x="13" y="2"/>
                    <a:pt x="15" y="2"/>
                    <a:pt x="15" y="1"/>
                  </a:cubicBezTo>
                  <a:cubicBezTo>
                    <a:pt x="15" y="0"/>
                    <a:pt x="14" y="1"/>
                    <a:pt x="14" y="0"/>
                  </a:cubicBezTo>
                  <a:cubicBezTo>
                    <a:pt x="10" y="3"/>
                    <a:pt x="6" y="5"/>
                    <a:pt x="2" y="9"/>
                  </a:cubicBezTo>
                  <a:cubicBezTo>
                    <a:pt x="2" y="9"/>
                    <a:pt x="3" y="9"/>
                    <a:pt x="3" y="10"/>
                  </a:cubicBezTo>
                  <a:cubicBezTo>
                    <a:pt x="3" y="10"/>
                    <a:pt x="3" y="10"/>
                    <a:pt x="3" y="10"/>
                  </a:cubicBezTo>
                  <a:cubicBezTo>
                    <a:pt x="3" y="10"/>
                    <a:pt x="3" y="10"/>
                    <a:pt x="3" y="10"/>
                  </a:cubicBezTo>
                  <a:cubicBezTo>
                    <a:pt x="2" y="10"/>
                    <a:pt x="1" y="10"/>
                    <a:pt x="1" y="9"/>
                  </a:cubicBezTo>
                  <a:cubicBezTo>
                    <a:pt x="1" y="10"/>
                    <a:pt x="0" y="10"/>
                    <a:pt x="0" y="10"/>
                  </a:cubicBezTo>
                  <a:cubicBezTo>
                    <a:pt x="0" y="10"/>
                    <a:pt x="0" y="11"/>
                    <a:pt x="0" y="11"/>
                  </a:cubicBezTo>
                  <a:cubicBezTo>
                    <a:pt x="1" y="11"/>
                    <a:pt x="1" y="11"/>
                    <a:pt x="2" y="11"/>
                  </a:cubicBezTo>
                  <a:cubicBezTo>
                    <a:pt x="3" y="11"/>
                    <a:pt x="5" y="12"/>
                    <a:pt x="5" y="10"/>
                  </a:cubicBezTo>
                  <a:cubicBezTo>
                    <a:pt x="6" y="10"/>
                    <a:pt x="6" y="10"/>
                    <a:pt x="6" y="9"/>
                  </a:cubicBezTo>
                  <a:cubicBezTo>
                    <a:pt x="6" y="8"/>
                    <a:pt x="5" y="9"/>
                    <a:pt x="5" y="9"/>
                  </a:cubicBezTo>
                  <a:cubicBezTo>
                    <a:pt x="6" y="9"/>
                    <a:pt x="6" y="9"/>
                    <a:pt x="7" y="9"/>
                  </a:cubicBezTo>
                  <a:cubicBezTo>
                    <a:pt x="7" y="7"/>
                    <a:pt x="8" y="7"/>
                    <a:pt x="8" y="6"/>
                  </a:cubicBezTo>
                  <a:cubicBezTo>
                    <a:pt x="8" y="6"/>
                    <a:pt x="8" y="6"/>
                    <a:pt x="8" y="6"/>
                  </a:cubicBezTo>
                  <a:cubicBezTo>
                    <a:pt x="9" y="6"/>
                    <a:pt x="9" y="5"/>
                    <a:pt x="10" y="5"/>
                  </a:cubicBezTo>
                  <a:cubicBezTo>
                    <a:pt x="10" y="5"/>
                    <a:pt x="10" y="5"/>
                    <a:pt x="11" y="5"/>
                  </a:cubicBezTo>
                  <a:cubicBezTo>
                    <a:pt x="11" y="4"/>
                    <a:pt x="11" y="4"/>
                    <a:pt x="11" y="4"/>
                  </a:cubicBezTo>
                  <a:cubicBezTo>
                    <a:pt x="11" y="4"/>
                    <a:pt x="11" y="4"/>
                    <a:pt x="12" y="4"/>
                  </a:cubicBezTo>
                  <a:cubicBezTo>
                    <a:pt x="12" y="4"/>
                    <a:pt x="12" y="3"/>
                    <a:pt x="12" y="3"/>
                  </a:cubicBezTo>
                  <a:cubicBezTo>
                    <a:pt x="12" y="3"/>
                    <a:pt x="12" y="3"/>
                    <a:pt x="12" y="3"/>
                  </a:cubicBezTo>
                  <a:cubicBezTo>
                    <a:pt x="12" y="3"/>
                    <a:pt x="12" y="2"/>
                    <a:pt x="12" y="2"/>
                  </a:cubicBezTo>
                  <a:close/>
                  <a:moveTo>
                    <a:pt x="4" y="10"/>
                  </a:moveTo>
                  <a:cubicBezTo>
                    <a:pt x="4" y="10"/>
                    <a:pt x="4" y="10"/>
                    <a:pt x="4" y="10"/>
                  </a:cubicBezTo>
                  <a:cubicBezTo>
                    <a:pt x="4" y="10"/>
                    <a:pt x="4" y="10"/>
                    <a:pt x="4" y="1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8" name="Freeform 69"/>
            <p:cNvSpPr/>
            <p:nvPr/>
          </p:nvSpPr>
          <p:spPr bwMode="auto">
            <a:xfrm>
              <a:off x="4192545" y="5812747"/>
              <a:ext cx="2169" cy="4337"/>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1"/>
                    <a:pt x="1" y="0"/>
                  </a:cubicBezTo>
                  <a:cubicBezTo>
                    <a:pt x="1" y="0"/>
                    <a:pt x="1" y="0"/>
                    <a:pt x="0" y="0"/>
                  </a:cubicBezTo>
                  <a:cubicBezTo>
                    <a:pt x="0" y="1"/>
                    <a:pt x="0" y="0"/>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69" name="Freeform 70"/>
            <p:cNvSpPr/>
            <p:nvPr/>
          </p:nvSpPr>
          <p:spPr bwMode="auto">
            <a:xfrm>
              <a:off x="4072189" y="5779134"/>
              <a:ext cx="2169" cy="2169"/>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1" y="0"/>
                    <a:pt x="1" y="1"/>
                  </a:cubicBezTo>
                  <a:cubicBezTo>
                    <a:pt x="1" y="0"/>
                    <a:pt x="1"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0" name="Freeform 71"/>
            <p:cNvSpPr/>
            <p:nvPr/>
          </p:nvSpPr>
          <p:spPr bwMode="auto">
            <a:xfrm>
              <a:off x="4030986" y="5724920"/>
              <a:ext cx="9759" cy="22770"/>
            </a:xfrm>
            <a:custGeom>
              <a:avLst/>
              <a:gdLst>
                <a:gd name="T0" fmla="*/ 3 w 4"/>
                <a:gd name="T1" fmla="*/ 5 h 9"/>
                <a:gd name="T2" fmla="*/ 3 w 4"/>
                <a:gd name="T3" fmla="*/ 2 h 9"/>
                <a:gd name="T4" fmla="*/ 2 w 4"/>
                <a:gd name="T5" fmla="*/ 1 h 9"/>
                <a:gd name="T6" fmla="*/ 2 w 4"/>
                <a:gd name="T7" fmla="*/ 0 h 9"/>
                <a:gd name="T8" fmla="*/ 1 w 4"/>
                <a:gd name="T9" fmla="*/ 0 h 9"/>
                <a:gd name="T10" fmla="*/ 0 w 4"/>
                <a:gd name="T11" fmla="*/ 4 h 9"/>
                <a:gd name="T12" fmla="*/ 2 w 4"/>
                <a:gd name="T13" fmla="*/ 4 h 9"/>
                <a:gd name="T14" fmla="*/ 0 w 4"/>
                <a:gd name="T15" fmla="*/ 5 h 9"/>
                <a:gd name="T16" fmla="*/ 1 w 4"/>
                <a:gd name="T17" fmla="*/ 8 h 9"/>
                <a:gd name="T18" fmla="*/ 0 w 4"/>
                <a:gd name="T19" fmla="*/ 9 h 9"/>
                <a:gd name="T20" fmla="*/ 3 w 4"/>
                <a:gd name="T21" fmla="*/ 8 h 9"/>
                <a:gd name="T22" fmla="*/ 4 w 4"/>
                <a:gd name="T23" fmla="*/ 6 h 9"/>
                <a:gd name="T24" fmla="*/ 3 w 4"/>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9">
                  <a:moveTo>
                    <a:pt x="3" y="5"/>
                  </a:moveTo>
                  <a:cubicBezTo>
                    <a:pt x="4" y="3"/>
                    <a:pt x="2" y="3"/>
                    <a:pt x="3" y="2"/>
                  </a:cubicBezTo>
                  <a:cubicBezTo>
                    <a:pt x="2" y="1"/>
                    <a:pt x="2" y="1"/>
                    <a:pt x="2" y="1"/>
                  </a:cubicBezTo>
                  <a:cubicBezTo>
                    <a:pt x="2" y="1"/>
                    <a:pt x="2" y="0"/>
                    <a:pt x="2" y="0"/>
                  </a:cubicBezTo>
                  <a:cubicBezTo>
                    <a:pt x="2" y="0"/>
                    <a:pt x="1" y="0"/>
                    <a:pt x="1" y="0"/>
                  </a:cubicBezTo>
                  <a:cubicBezTo>
                    <a:pt x="1" y="2"/>
                    <a:pt x="0" y="2"/>
                    <a:pt x="0" y="4"/>
                  </a:cubicBezTo>
                  <a:cubicBezTo>
                    <a:pt x="1" y="4"/>
                    <a:pt x="1" y="4"/>
                    <a:pt x="2" y="4"/>
                  </a:cubicBezTo>
                  <a:cubicBezTo>
                    <a:pt x="2" y="5"/>
                    <a:pt x="1" y="6"/>
                    <a:pt x="0" y="5"/>
                  </a:cubicBezTo>
                  <a:cubicBezTo>
                    <a:pt x="0" y="7"/>
                    <a:pt x="0" y="7"/>
                    <a:pt x="1" y="8"/>
                  </a:cubicBezTo>
                  <a:cubicBezTo>
                    <a:pt x="0" y="8"/>
                    <a:pt x="0" y="8"/>
                    <a:pt x="0" y="9"/>
                  </a:cubicBezTo>
                  <a:cubicBezTo>
                    <a:pt x="1" y="9"/>
                    <a:pt x="2" y="8"/>
                    <a:pt x="3" y="8"/>
                  </a:cubicBezTo>
                  <a:cubicBezTo>
                    <a:pt x="4" y="7"/>
                    <a:pt x="3" y="7"/>
                    <a:pt x="4" y="6"/>
                  </a:cubicBezTo>
                  <a:cubicBezTo>
                    <a:pt x="4" y="5"/>
                    <a:pt x="4" y="5"/>
                    <a:pt x="3"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1" name="Freeform 72"/>
            <p:cNvSpPr>
              <a:spLocks noEditPoints="1"/>
            </p:cNvSpPr>
            <p:nvPr/>
          </p:nvSpPr>
          <p:spPr bwMode="auto">
            <a:xfrm>
              <a:off x="4015806" y="5673959"/>
              <a:ext cx="209267" cy="195171"/>
            </a:xfrm>
            <a:custGeom>
              <a:avLst/>
              <a:gdLst>
                <a:gd name="T0" fmla="*/ 80 w 82"/>
                <a:gd name="T1" fmla="*/ 23 h 76"/>
                <a:gd name="T2" fmla="*/ 64 w 82"/>
                <a:gd name="T3" fmla="*/ 4 h 76"/>
                <a:gd name="T4" fmla="*/ 61 w 82"/>
                <a:gd name="T5" fmla="*/ 1 h 76"/>
                <a:gd name="T6" fmla="*/ 56 w 82"/>
                <a:gd name="T7" fmla="*/ 2 h 76"/>
                <a:gd name="T8" fmla="*/ 50 w 82"/>
                <a:gd name="T9" fmla="*/ 4 h 76"/>
                <a:gd name="T10" fmla="*/ 46 w 82"/>
                <a:gd name="T11" fmla="*/ 6 h 76"/>
                <a:gd name="T12" fmla="*/ 43 w 82"/>
                <a:gd name="T13" fmla="*/ 6 h 76"/>
                <a:gd name="T14" fmla="*/ 35 w 82"/>
                <a:gd name="T15" fmla="*/ 10 h 76"/>
                <a:gd name="T16" fmla="*/ 29 w 82"/>
                <a:gd name="T17" fmla="*/ 13 h 76"/>
                <a:gd name="T18" fmla="*/ 29 w 82"/>
                <a:gd name="T19" fmla="*/ 13 h 76"/>
                <a:gd name="T20" fmla="*/ 21 w 82"/>
                <a:gd name="T21" fmla="*/ 7 h 76"/>
                <a:gd name="T22" fmla="*/ 15 w 82"/>
                <a:gd name="T23" fmla="*/ 15 h 76"/>
                <a:gd name="T24" fmla="*/ 12 w 82"/>
                <a:gd name="T25" fmla="*/ 21 h 76"/>
                <a:gd name="T26" fmla="*/ 11 w 82"/>
                <a:gd name="T27" fmla="*/ 25 h 76"/>
                <a:gd name="T28" fmla="*/ 7 w 82"/>
                <a:gd name="T29" fmla="*/ 30 h 76"/>
                <a:gd name="T30" fmla="*/ 8 w 82"/>
                <a:gd name="T31" fmla="*/ 35 h 76"/>
                <a:gd name="T32" fmla="*/ 7 w 82"/>
                <a:gd name="T33" fmla="*/ 41 h 76"/>
                <a:gd name="T34" fmla="*/ 14 w 82"/>
                <a:gd name="T35" fmla="*/ 34 h 76"/>
                <a:gd name="T36" fmla="*/ 15 w 82"/>
                <a:gd name="T37" fmla="*/ 36 h 76"/>
                <a:gd name="T38" fmla="*/ 18 w 82"/>
                <a:gd name="T39" fmla="*/ 40 h 76"/>
                <a:gd name="T40" fmla="*/ 17 w 82"/>
                <a:gd name="T41" fmla="*/ 34 h 76"/>
                <a:gd name="T42" fmla="*/ 20 w 82"/>
                <a:gd name="T43" fmla="*/ 41 h 76"/>
                <a:gd name="T44" fmla="*/ 23 w 82"/>
                <a:gd name="T45" fmla="*/ 40 h 76"/>
                <a:gd name="T46" fmla="*/ 28 w 82"/>
                <a:gd name="T47" fmla="*/ 41 h 76"/>
                <a:gd name="T48" fmla="*/ 20 w 82"/>
                <a:gd name="T49" fmla="*/ 45 h 76"/>
                <a:gd name="T50" fmla="*/ 12 w 82"/>
                <a:gd name="T51" fmla="*/ 41 h 76"/>
                <a:gd name="T52" fmla="*/ 3 w 82"/>
                <a:gd name="T53" fmla="*/ 47 h 76"/>
                <a:gd name="T54" fmla="*/ 2 w 82"/>
                <a:gd name="T55" fmla="*/ 64 h 76"/>
                <a:gd name="T56" fmla="*/ 10 w 82"/>
                <a:gd name="T57" fmla="*/ 65 h 76"/>
                <a:gd name="T58" fmla="*/ 15 w 82"/>
                <a:gd name="T59" fmla="*/ 74 h 76"/>
                <a:gd name="T60" fmla="*/ 32 w 82"/>
                <a:gd name="T61" fmla="*/ 69 h 76"/>
                <a:gd name="T62" fmla="*/ 35 w 82"/>
                <a:gd name="T63" fmla="*/ 60 h 76"/>
                <a:gd name="T64" fmla="*/ 29 w 82"/>
                <a:gd name="T65" fmla="*/ 51 h 76"/>
                <a:gd name="T66" fmla="*/ 34 w 82"/>
                <a:gd name="T67" fmla="*/ 59 h 76"/>
                <a:gd name="T68" fmla="*/ 42 w 82"/>
                <a:gd name="T69" fmla="*/ 52 h 76"/>
                <a:gd name="T70" fmla="*/ 37 w 82"/>
                <a:gd name="T71" fmla="*/ 46 h 76"/>
                <a:gd name="T72" fmla="*/ 44 w 82"/>
                <a:gd name="T73" fmla="*/ 50 h 76"/>
                <a:gd name="T74" fmla="*/ 48 w 82"/>
                <a:gd name="T75" fmla="*/ 53 h 76"/>
                <a:gd name="T76" fmla="*/ 51 w 82"/>
                <a:gd name="T77" fmla="*/ 62 h 76"/>
                <a:gd name="T78" fmla="*/ 55 w 82"/>
                <a:gd name="T79" fmla="*/ 56 h 76"/>
                <a:gd name="T80" fmla="*/ 60 w 82"/>
                <a:gd name="T81" fmla="*/ 55 h 76"/>
                <a:gd name="T82" fmla="*/ 63 w 82"/>
                <a:gd name="T83" fmla="*/ 60 h 76"/>
                <a:gd name="T84" fmla="*/ 66 w 82"/>
                <a:gd name="T85" fmla="*/ 63 h 76"/>
                <a:gd name="T86" fmla="*/ 67 w 82"/>
                <a:gd name="T87" fmla="*/ 62 h 76"/>
                <a:gd name="T88" fmla="*/ 69 w 82"/>
                <a:gd name="T89" fmla="*/ 54 h 76"/>
                <a:gd name="T90" fmla="*/ 75 w 82"/>
                <a:gd name="T91" fmla="*/ 45 h 76"/>
                <a:gd name="T92" fmla="*/ 75 w 82"/>
                <a:gd name="T93" fmla="*/ 40 h 76"/>
                <a:gd name="T94" fmla="*/ 78 w 82"/>
                <a:gd name="T95" fmla="*/ 36 h 76"/>
                <a:gd name="T96" fmla="*/ 82 w 82"/>
                <a:gd name="T97" fmla="*/ 27 h 76"/>
                <a:gd name="T98" fmla="*/ 19 w 82"/>
                <a:gd name="T99" fmla="*/ 24 h 76"/>
                <a:gd name="T100" fmla="*/ 15 w 82"/>
                <a:gd name="T101" fmla="*/ 24 h 76"/>
                <a:gd name="T102" fmla="*/ 18 w 82"/>
                <a:gd name="T103" fmla="*/ 19 h 76"/>
                <a:gd name="T104" fmla="*/ 21 w 82"/>
                <a:gd name="T105" fmla="*/ 19 h 76"/>
                <a:gd name="T106" fmla="*/ 24 w 82"/>
                <a:gd name="T107" fmla="*/ 9 h 76"/>
                <a:gd name="T108" fmla="*/ 28 w 82"/>
                <a:gd name="T109" fmla="*/ 48 h 76"/>
                <a:gd name="T110" fmla="*/ 28 w 82"/>
                <a:gd name="T111" fmla="*/ 15 h 76"/>
                <a:gd name="T112" fmla="*/ 45 w 82"/>
                <a:gd name="T113" fmla="*/ 9 h 76"/>
                <a:gd name="T114" fmla="*/ 61 w 82"/>
                <a:gd name="T115" fmla="*/ 5 h 76"/>
                <a:gd name="T116" fmla="*/ 62 w 82"/>
                <a:gd name="T117" fmla="*/ 4 h 76"/>
                <a:gd name="T118" fmla="*/ 74 w 82"/>
                <a:gd name="T11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76">
                  <a:moveTo>
                    <a:pt x="82" y="27"/>
                  </a:moveTo>
                  <a:cubicBezTo>
                    <a:pt x="82" y="26"/>
                    <a:pt x="81" y="25"/>
                    <a:pt x="81" y="24"/>
                  </a:cubicBezTo>
                  <a:cubicBezTo>
                    <a:pt x="80" y="25"/>
                    <a:pt x="79" y="25"/>
                    <a:pt x="79" y="24"/>
                  </a:cubicBezTo>
                  <a:cubicBezTo>
                    <a:pt x="79" y="23"/>
                    <a:pt x="80" y="23"/>
                    <a:pt x="80" y="23"/>
                  </a:cubicBezTo>
                  <a:cubicBezTo>
                    <a:pt x="77" y="16"/>
                    <a:pt x="72" y="10"/>
                    <a:pt x="67" y="5"/>
                  </a:cubicBezTo>
                  <a:cubicBezTo>
                    <a:pt x="66" y="5"/>
                    <a:pt x="66" y="5"/>
                    <a:pt x="65" y="5"/>
                  </a:cubicBezTo>
                  <a:cubicBezTo>
                    <a:pt x="65" y="5"/>
                    <a:pt x="65" y="5"/>
                    <a:pt x="64" y="5"/>
                  </a:cubicBezTo>
                  <a:cubicBezTo>
                    <a:pt x="64" y="5"/>
                    <a:pt x="64" y="4"/>
                    <a:pt x="64" y="4"/>
                  </a:cubicBezTo>
                  <a:cubicBezTo>
                    <a:pt x="63" y="4"/>
                    <a:pt x="63" y="4"/>
                    <a:pt x="62" y="4"/>
                  </a:cubicBezTo>
                  <a:cubicBezTo>
                    <a:pt x="62" y="4"/>
                    <a:pt x="62" y="4"/>
                    <a:pt x="62" y="3"/>
                  </a:cubicBezTo>
                  <a:cubicBezTo>
                    <a:pt x="63" y="3"/>
                    <a:pt x="63" y="3"/>
                    <a:pt x="63" y="2"/>
                  </a:cubicBezTo>
                  <a:cubicBezTo>
                    <a:pt x="62" y="2"/>
                    <a:pt x="62" y="1"/>
                    <a:pt x="61" y="1"/>
                  </a:cubicBezTo>
                  <a:cubicBezTo>
                    <a:pt x="61" y="1"/>
                    <a:pt x="60" y="1"/>
                    <a:pt x="59" y="1"/>
                  </a:cubicBezTo>
                  <a:cubicBezTo>
                    <a:pt x="59" y="1"/>
                    <a:pt x="59" y="1"/>
                    <a:pt x="59" y="1"/>
                  </a:cubicBezTo>
                  <a:cubicBezTo>
                    <a:pt x="58" y="1"/>
                    <a:pt x="58" y="0"/>
                    <a:pt x="57" y="0"/>
                  </a:cubicBezTo>
                  <a:cubicBezTo>
                    <a:pt x="57" y="0"/>
                    <a:pt x="56" y="1"/>
                    <a:pt x="56" y="2"/>
                  </a:cubicBezTo>
                  <a:cubicBezTo>
                    <a:pt x="55" y="1"/>
                    <a:pt x="56" y="3"/>
                    <a:pt x="55" y="2"/>
                  </a:cubicBezTo>
                  <a:cubicBezTo>
                    <a:pt x="54" y="2"/>
                    <a:pt x="55" y="1"/>
                    <a:pt x="54" y="2"/>
                  </a:cubicBezTo>
                  <a:cubicBezTo>
                    <a:pt x="53" y="2"/>
                    <a:pt x="52" y="3"/>
                    <a:pt x="51" y="3"/>
                  </a:cubicBezTo>
                  <a:cubicBezTo>
                    <a:pt x="51" y="3"/>
                    <a:pt x="50" y="4"/>
                    <a:pt x="50" y="4"/>
                  </a:cubicBezTo>
                  <a:cubicBezTo>
                    <a:pt x="49" y="4"/>
                    <a:pt x="50" y="5"/>
                    <a:pt x="49" y="5"/>
                  </a:cubicBezTo>
                  <a:cubicBezTo>
                    <a:pt x="48" y="5"/>
                    <a:pt x="47" y="4"/>
                    <a:pt x="48" y="5"/>
                  </a:cubicBezTo>
                  <a:cubicBezTo>
                    <a:pt x="48" y="6"/>
                    <a:pt x="49" y="6"/>
                    <a:pt x="49" y="7"/>
                  </a:cubicBezTo>
                  <a:cubicBezTo>
                    <a:pt x="48" y="7"/>
                    <a:pt x="48" y="6"/>
                    <a:pt x="46" y="6"/>
                  </a:cubicBezTo>
                  <a:cubicBezTo>
                    <a:pt x="46" y="7"/>
                    <a:pt x="46" y="8"/>
                    <a:pt x="46" y="8"/>
                  </a:cubicBezTo>
                  <a:cubicBezTo>
                    <a:pt x="46" y="7"/>
                    <a:pt x="46" y="7"/>
                    <a:pt x="46" y="6"/>
                  </a:cubicBezTo>
                  <a:cubicBezTo>
                    <a:pt x="45" y="6"/>
                    <a:pt x="45" y="7"/>
                    <a:pt x="44" y="7"/>
                  </a:cubicBezTo>
                  <a:cubicBezTo>
                    <a:pt x="44" y="6"/>
                    <a:pt x="44" y="5"/>
                    <a:pt x="43" y="6"/>
                  </a:cubicBezTo>
                  <a:cubicBezTo>
                    <a:pt x="42" y="7"/>
                    <a:pt x="41" y="8"/>
                    <a:pt x="40" y="9"/>
                  </a:cubicBezTo>
                  <a:cubicBezTo>
                    <a:pt x="39" y="9"/>
                    <a:pt x="39" y="8"/>
                    <a:pt x="37" y="8"/>
                  </a:cubicBezTo>
                  <a:cubicBezTo>
                    <a:pt x="37" y="10"/>
                    <a:pt x="39" y="9"/>
                    <a:pt x="38" y="10"/>
                  </a:cubicBezTo>
                  <a:cubicBezTo>
                    <a:pt x="37" y="10"/>
                    <a:pt x="36" y="10"/>
                    <a:pt x="35" y="10"/>
                  </a:cubicBezTo>
                  <a:cubicBezTo>
                    <a:pt x="34" y="10"/>
                    <a:pt x="33" y="11"/>
                    <a:pt x="32" y="12"/>
                  </a:cubicBezTo>
                  <a:cubicBezTo>
                    <a:pt x="32" y="11"/>
                    <a:pt x="32" y="11"/>
                    <a:pt x="32" y="10"/>
                  </a:cubicBezTo>
                  <a:cubicBezTo>
                    <a:pt x="31" y="10"/>
                    <a:pt x="31" y="10"/>
                    <a:pt x="31" y="10"/>
                  </a:cubicBezTo>
                  <a:cubicBezTo>
                    <a:pt x="31" y="11"/>
                    <a:pt x="31" y="13"/>
                    <a:pt x="29" y="13"/>
                  </a:cubicBezTo>
                  <a:cubicBezTo>
                    <a:pt x="29" y="14"/>
                    <a:pt x="28" y="13"/>
                    <a:pt x="28" y="14"/>
                  </a:cubicBezTo>
                  <a:cubicBezTo>
                    <a:pt x="27" y="14"/>
                    <a:pt x="28" y="15"/>
                    <a:pt x="28" y="15"/>
                  </a:cubicBezTo>
                  <a:cubicBezTo>
                    <a:pt x="26" y="15"/>
                    <a:pt x="26" y="13"/>
                    <a:pt x="26" y="12"/>
                  </a:cubicBezTo>
                  <a:cubicBezTo>
                    <a:pt x="27" y="12"/>
                    <a:pt x="29" y="12"/>
                    <a:pt x="29" y="13"/>
                  </a:cubicBezTo>
                  <a:cubicBezTo>
                    <a:pt x="30" y="11"/>
                    <a:pt x="28" y="10"/>
                    <a:pt x="26" y="10"/>
                  </a:cubicBezTo>
                  <a:cubicBezTo>
                    <a:pt x="26" y="9"/>
                    <a:pt x="25" y="9"/>
                    <a:pt x="25" y="9"/>
                  </a:cubicBezTo>
                  <a:cubicBezTo>
                    <a:pt x="24" y="8"/>
                    <a:pt x="24" y="8"/>
                    <a:pt x="23" y="7"/>
                  </a:cubicBezTo>
                  <a:cubicBezTo>
                    <a:pt x="23" y="7"/>
                    <a:pt x="22" y="7"/>
                    <a:pt x="21" y="7"/>
                  </a:cubicBezTo>
                  <a:cubicBezTo>
                    <a:pt x="21" y="8"/>
                    <a:pt x="20" y="8"/>
                    <a:pt x="19" y="9"/>
                  </a:cubicBezTo>
                  <a:cubicBezTo>
                    <a:pt x="19" y="8"/>
                    <a:pt x="19" y="9"/>
                    <a:pt x="19" y="9"/>
                  </a:cubicBezTo>
                  <a:cubicBezTo>
                    <a:pt x="18" y="10"/>
                    <a:pt x="17" y="11"/>
                    <a:pt x="16" y="12"/>
                  </a:cubicBezTo>
                  <a:cubicBezTo>
                    <a:pt x="16" y="13"/>
                    <a:pt x="15" y="14"/>
                    <a:pt x="15" y="15"/>
                  </a:cubicBezTo>
                  <a:cubicBezTo>
                    <a:pt x="14" y="14"/>
                    <a:pt x="14" y="14"/>
                    <a:pt x="14" y="14"/>
                  </a:cubicBezTo>
                  <a:cubicBezTo>
                    <a:pt x="14" y="15"/>
                    <a:pt x="14" y="15"/>
                    <a:pt x="14" y="15"/>
                  </a:cubicBezTo>
                  <a:cubicBezTo>
                    <a:pt x="12" y="15"/>
                    <a:pt x="12" y="17"/>
                    <a:pt x="12" y="18"/>
                  </a:cubicBezTo>
                  <a:cubicBezTo>
                    <a:pt x="12" y="19"/>
                    <a:pt x="12" y="20"/>
                    <a:pt x="12" y="21"/>
                  </a:cubicBezTo>
                  <a:cubicBezTo>
                    <a:pt x="12" y="22"/>
                    <a:pt x="14" y="22"/>
                    <a:pt x="14" y="22"/>
                  </a:cubicBezTo>
                  <a:cubicBezTo>
                    <a:pt x="14" y="23"/>
                    <a:pt x="13" y="23"/>
                    <a:pt x="13" y="24"/>
                  </a:cubicBezTo>
                  <a:cubicBezTo>
                    <a:pt x="14" y="24"/>
                    <a:pt x="14" y="24"/>
                    <a:pt x="14" y="25"/>
                  </a:cubicBezTo>
                  <a:cubicBezTo>
                    <a:pt x="13" y="25"/>
                    <a:pt x="12" y="25"/>
                    <a:pt x="11" y="25"/>
                  </a:cubicBezTo>
                  <a:cubicBezTo>
                    <a:pt x="11" y="26"/>
                    <a:pt x="11" y="26"/>
                    <a:pt x="11" y="27"/>
                  </a:cubicBezTo>
                  <a:cubicBezTo>
                    <a:pt x="10" y="27"/>
                    <a:pt x="10" y="29"/>
                    <a:pt x="9" y="28"/>
                  </a:cubicBezTo>
                  <a:cubicBezTo>
                    <a:pt x="9" y="29"/>
                    <a:pt x="9" y="29"/>
                    <a:pt x="9" y="29"/>
                  </a:cubicBezTo>
                  <a:cubicBezTo>
                    <a:pt x="8" y="29"/>
                    <a:pt x="8" y="30"/>
                    <a:pt x="7" y="30"/>
                  </a:cubicBezTo>
                  <a:cubicBezTo>
                    <a:pt x="7" y="30"/>
                    <a:pt x="6" y="30"/>
                    <a:pt x="6" y="31"/>
                  </a:cubicBezTo>
                  <a:cubicBezTo>
                    <a:pt x="6" y="32"/>
                    <a:pt x="7" y="31"/>
                    <a:pt x="8" y="31"/>
                  </a:cubicBezTo>
                  <a:cubicBezTo>
                    <a:pt x="8" y="33"/>
                    <a:pt x="9" y="32"/>
                    <a:pt x="9" y="34"/>
                  </a:cubicBezTo>
                  <a:cubicBezTo>
                    <a:pt x="8" y="34"/>
                    <a:pt x="8" y="35"/>
                    <a:pt x="8" y="35"/>
                  </a:cubicBezTo>
                  <a:cubicBezTo>
                    <a:pt x="7" y="34"/>
                    <a:pt x="6" y="35"/>
                    <a:pt x="4" y="35"/>
                  </a:cubicBezTo>
                  <a:cubicBezTo>
                    <a:pt x="4" y="36"/>
                    <a:pt x="5" y="38"/>
                    <a:pt x="4" y="38"/>
                  </a:cubicBezTo>
                  <a:cubicBezTo>
                    <a:pt x="4" y="39"/>
                    <a:pt x="5" y="39"/>
                    <a:pt x="4" y="40"/>
                  </a:cubicBezTo>
                  <a:cubicBezTo>
                    <a:pt x="6" y="40"/>
                    <a:pt x="6" y="41"/>
                    <a:pt x="7" y="41"/>
                  </a:cubicBezTo>
                  <a:cubicBezTo>
                    <a:pt x="7" y="40"/>
                    <a:pt x="8" y="40"/>
                    <a:pt x="8" y="41"/>
                  </a:cubicBezTo>
                  <a:cubicBezTo>
                    <a:pt x="9" y="40"/>
                    <a:pt x="10" y="39"/>
                    <a:pt x="10" y="37"/>
                  </a:cubicBezTo>
                  <a:cubicBezTo>
                    <a:pt x="11" y="37"/>
                    <a:pt x="10" y="35"/>
                    <a:pt x="12" y="35"/>
                  </a:cubicBezTo>
                  <a:cubicBezTo>
                    <a:pt x="13" y="35"/>
                    <a:pt x="13" y="35"/>
                    <a:pt x="14" y="34"/>
                  </a:cubicBezTo>
                  <a:cubicBezTo>
                    <a:pt x="13" y="36"/>
                    <a:pt x="14" y="37"/>
                    <a:pt x="14" y="39"/>
                  </a:cubicBezTo>
                  <a:cubicBezTo>
                    <a:pt x="16" y="38"/>
                    <a:pt x="15" y="37"/>
                    <a:pt x="15" y="36"/>
                  </a:cubicBezTo>
                  <a:cubicBezTo>
                    <a:pt x="15" y="36"/>
                    <a:pt x="14" y="35"/>
                    <a:pt x="15" y="35"/>
                  </a:cubicBezTo>
                  <a:cubicBezTo>
                    <a:pt x="15" y="35"/>
                    <a:pt x="15" y="35"/>
                    <a:pt x="15" y="36"/>
                  </a:cubicBezTo>
                  <a:cubicBezTo>
                    <a:pt x="15" y="36"/>
                    <a:pt x="15" y="36"/>
                    <a:pt x="15" y="37"/>
                  </a:cubicBezTo>
                  <a:cubicBezTo>
                    <a:pt x="17" y="37"/>
                    <a:pt x="17" y="37"/>
                    <a:pt x="18" y="38"/>
                  </a:cubicBezTo>
                  <a:cubicBezTo>
                    <a:pt x="18" y="39"/>
                    <a:pt x="17" y="39"/>
                    <a:pt x="16" y="39"/>
                  </a:cubicBezTo>
                  <a:cubicBezTo>
                    <a:pt x="16" y="40"/>
                    <a:pt x="17" y="40"/>
                    <a:pt x="18" y="40"/>
                  </a:cubicBezTo>
                  <a:cubicBezTo>
                    <a:pt x="17" y="39"/>
                    <a:pt x="18" y="39"/>
                    <a:pt x="19" y="38"/>
                  </a:cubicBezTo>
                  <a:cubicBezTo>
                    <a:pt x="19" y="38"/>
                    <a:pt x="18" y="38"/>
                    <a:pt x="18" y="38"/>
                  </a:cubicBezTo>
                  <a:cubicBezTo>
                    <a:pt x="19" y="37"/>
                    <a:pt x="19" y="38"/>
                    <a:pt x="19" y="38"/>
                  </a:cubicBezTo>
                  <a:cubicBezTo>
                    <a:pt x="19" y="36"/>
                    <a:pt x="16" y="36"/>
                    <a:pt x="17" y="34"/>
                  </a:cubicBezTo>
                  <a:cubicBezTo>
                    <a:pt x="17" y="35"/>
                    <a:pt x="19" y="36"/>
                    <a:pt x="19" y="37"/>
                  </a:cubicBezTo>
                  <a:cubicBezTo>
                    <a:pt x="20" y="37"/>
                    <a:pt x="20" y="38"/>
                    <a:pt x="20" y="38"/>
                  </a:cubicBezTo>
                  <a:cubicBezTo>
                    <a:pt x="20" y="38"/>
                    <a:pt x="20" y="38"/>
                    <a:pt x="20" y="39"/>
                  </a:cubicBezTo>
                  <a:cubicBezTo>
                    <a:pt x="20" y="39"/>
                    <a:pt x="20" y="40"/>
                    <a:pt x="20" y="41"/>
                  </a:cubicBezTo>
                  <a:cubicBezTo>
                    <a:pt x="21" y="41"/>
                    <a:pt x="21" y="41"/>
                    <a:pt x="22" y="41"/>
                  </a:cubicBezTo>
                  <a:cubicBezTo>
                    <a:pt x="22" y="40"/>
                    <a:pt x="22" y="39"/>
                    <a:pt x="22" y="38"/>
                  </a:cubicBezTo>
                  <a:cubicBezTo>
                    <a:pt x="22" y="38"/>
                    <a:pt x="23" y="38"/>
                    <a:pt x="23" y="38"/>
                  </a:cubicBezTo>
                  <a:cubicBezTo>
                    <a:pt x="23" y="39"/>
                    <a:pt x="23" y="39"/>
                    <a:pt x="23" y="40"/>
                  </a:cubicBezTo>
                  <a:cubicBezTo>
                    <a:pt x="23" y="40"/>
                    <a:pt x="23" y="40"/>
                    <a:pt x="23" y="41"/>
                  </a:cubicBezTo>
                  <a:cubicBezTo>
                    <a:pt x="24" y="41"/>
                    <a:pt x="26" y="41"/>
                    <a:pt x="26" y="41"/>
                  </a:cubicBezTo>
                  <a:cubicBezTo>
                    <a:pt x="27" y="41"/>
                    <a:pt x="26" y="42"/>
                    <a:pt x="27" y="42"/>
                  </a:cubicBezTo>
                  <a:cubicBezTo>
                    <a:pt x="28" y="42"/>
                    <a:pt x="27" y="40"/>
                    <a:pt x="28" y="41"/>
                  </a:cubicBezTo>
                  <a:cubicBezTo>
                    <a:pt x="28" y="41"/>
                    <a:pt x="28" y="42"/>
                    <a:pt x="28" y="42"/>
                  </a:cubicBezTo>
                  <a:cubicBezTo>
                    <a:pt x="27" y="43"/>
                    <a:pt x="28" y="45"/>
                    <a:pt x="27" y="45"/>
                  </a:cubicBezTo>
                  <a:cubicBezTo>
                    <a:pt x="25" y="44"/>
                    <a:pt x="23" y="44"/>
                    <a:pt x="21" y="44"/>
                  </a:cubicBezTo>
                  <a:cubicBezTo>
                    <a:pt x="20" y="44"/>
                    <a:pt x="20" y="45"/>
                    <a:pt x="20" y="45"/>
                  </a:cubicBezTo>
                  <a:cubicBezTo>
                    <a:pt x="19" y="44"/>
                    <a:pt x="16" y="44"/>
                    <a:pt x="15" y="43"/>
                  </a:cubicBezTo>
                  <a:cubicBezTo>
                    <a:pt x="16" y="42"/>
                    <a:pt x="15" y="42"/>
                    <a:pt x="15" y="41"/>
                  </a:cubicBezTo>
                  <a:cubicBezTo>
                    <a:pt x="16" y="41"/>
                    <a:pt x="16" y="40"/>
                    <a:pt x="15" y="40"/>
                  </a:cubicBezTo>
                  <a:cubicBezTo>
                    <a:pt x="14" y="40"/>
                    <a:pt x="13" y="40"/>
                    <a:pt x="12" y="41"/>
                  </a:cubicBezTo>
                  <a:cubicBezTo>
                    <a:pt x="10" y="41"/>
                    <a:pt x="8" y="41"/>
                    <a:pt x="7" y="42"/>
                  </a:cubicBezTo>
                  <a:cubicBezTo>
                    <a:pt x="7" y="41"/>
                    <a:pt x="7" y="41"/>
                    <a:pt x="6" y="41"/>
                  </a:cubicBezTo>
                  <a:cubicBezTo>
                    <a:pt x="6" y="42"/>
                    <a:pt x="5" y="42"/>
                    <a:pt x="4" y="43"/>
                  </a:cubicBezTo>
                  <a:cubicBezTo>
                    <a:pt x="4" y="44"/>
                    <a:pt x="4" y="46"/>
                    <a:pt x="3" y="47"/>
                  </a:cubicBezTo>
                  <a:cubicBezTo>
                    <a:pt x="3" y="48"/>
                    <a:pt x="2" y="48"/>
                    <a:pt x="1" y="49"/>
                  </a:cubicBezTo>
                  <a:cubicBezTo>
                    <a:pt x="1" y="51"/>
                    <a:pt x="1" y="52"/>
                    <a:pt x="0" y="53"/>
                  </a:cubicBezTo>
                  <a:cubicBezTo>
                    <a:pt x="0" y="55"/>
                    <a:pt x="0" y="57"/>
                    <a:pt x="0" y="60"/>
                  </a:cubicBezTo>
                  <a:cubicBezTo>
                    <a:pt x="1" y="61"/>
                    <a:pt x="2" y="62"/>
                    <a:pt x="2" y="64"/>
                  </a:cubicBezTo>
                  <a:cubicBezTo>
                    <a:pt x="3" y="64"/>
                    <a:pt x="4" y="65"/>
                    <a:pt x="5" y="66"/>
                  </a:cubicBezTo>
                  <a:cubicBezTo>
                    <a:pt x="6" y="65"/>
                    <a:pt x="7" y="65"/>
                    <a:pt x="8" y="65"/>
                  </a:cubicBezTo>
                  <a:cubicBezTo>
                    <a:pt x="9" y="65"/>
                    <a:pt x="9" y="64"/>
                    <a:pt x="10" y="64"/>
                  </a:cubicBezTo>
                  <a:cubicBezTo>
                    <a:pt x="10" y="64"/>
                    <a:pt x="10" y="65"/>
                    <a:pt x="10" y="65"/>
                  </a:cubicBezTo>
                  <a:cubicBezTo>
                    <a:pt x="11" y="65"/>
                    <a:pt x="12" y="66"/>
                    <a:pt x="13" y="66"/>
                  </a:cubicBezTo>
                  <a:cubicBezTo>
                    <a:pt x="13" y="65"/>
                    <a:pt x="13" y="65"/>
                    <a:pt x="14" y="65"/>
                  </a:cubicBezTo>
                  <a:cubicBezTo>
                    <a:pt x="14" y="67"/>
                    <a:pt x="14" y="68"/>
                    <a:pt x="14" y="70"/>
                  </a:cubicBezTo>
                  <a:cubicBezTo>
                    <a:pt x="14" y="71"/>
                    <a:pt x="15" y="73"/>
                    <a:pt x="15" y="74"/>
                  </a:cubicBezTo>
                  <a:cubicBezTo>
                    <a:pt x="15" y="75"/>
                    <a:pt x="15" y="75"/>
                    <a:pt x="16" y="76"/>
                  </a:cubicBezTo>
                  <a:cubicBezTo>
                    <a:pt x="31" y="76"/>
                    <a:pt x="31" y="76"/>
                    <a:pt x="31" y="76"/>
                  </a:cubicBezTo>
                  <a:cubicBezTo>
                    <a:pt x="31" y="75"/>
                    <a:pt x="31" y="74"/>
                    <a:pt x="31" y="73"/>
                  </a:cubicBezTo>
                  <a:cubicBezTo>
                    <a:pt x="32" y="72"/>
                    <a:pt x="32" y="71"/>
                    <a:pt x="32" y="69"/>
                  </a:cubicBezTo>
                  <a:cubicBezTo>
                    <a:pt x="33" y="69"/>
                    <a:pt x="33" y="68"/>
                    <a:pt x="34" y="68"/>
                  </a:cubicBezTo>
                  <a:cubicBezTo>
                    <a:pt x="35" y="66"/>
                    <a:pt x="36" y="64"/>
                    <a:pt x="37" y="62"/>
                  </a:cubicBezTo>
                  <a:cubicBezTo>
                    <a:pt x="37" y="61"/>
                    <a:pt x="38" y="60"/>
                    <a:pt x="37" y="59"/>
                  </a:cubicBezTo>
                  <a:cubicBezTo>
                    <a:pt x="36" y="59"/>
                    <a:pt x="36" y="60"/>
                    <a:pt x="35" y="60"/>
                  </a:cubicBezTo>
                  <a:cubicBezTo>
                    <a:pt x="34" y="60"/>
                    <a:pt x="34" y="60"/>
                    <a:pt x="33" y="60"/>
                  </a:cubicBezTo>
                  <a:cubicBezTo>
                    <a:pt x="33" y="58"/>
                    <a:pt x="32" y="57"/>
                    <a:pt x="31" y="56"/>
                  </a:cubicBezTo>
                  <a:cubicBezTo>
                    <a:pt x="31" y="55"/>
                    <a:pt x="30" y="55"/>
                    <a:pt x="30" y="53"/>
                  </a:cubicBezTo>
                  <a:cubicBezTo>
                    <a:pt x="30" y="52"/>
                    <a:pt x="29" y="52"/>
                    <a:pt x="29" y="51"/>
                  </a:cubicBezTo>
                  <a:cubicBezTo>
                    <a:pt x="29" y="50"/>
                    <a:pt x="28" y="49"/>
                    <a:pt x="29" y="49"/>
                  </a:cubicBezTo>
                  <a:cubicBezTo>
                    <a:pt x="29" y="49"/>
                    <a:pt x="30" y="51"/>
                    <a:pt x="30" y="51"/>
                  </a:cubicBezTo>
                  <a:cubicBezTo>
                    <a:pt x="30" y="53"/>
                    <a:pt x="31" y="54"/>
                    <a:pt x="32" y="55"/>
                  </a:cubicBezTo>
                  <a:cubicBezTo>
                    <a:pt x="33" y="56"/>
                    <a:pt x="33" y="58"/>
                    <a:pt x="34" y="59"/>
                  </a:cubicBezTo>
                  <a:cubicBezTo>
                    <a:pt x="35" y="59"/>
                    <a:pt x="36" y="57"/>
                    <a:pt x="38" y="57"/>
                  </a:cubicBezTo>
                  <a:cubicBezTo>
                    <a:pt x="39" y="57"/>
                    <a:pt x="38" y="56"/>
                    <a:pt x="39" y="56"/>
                  </a:cubicBezTo>
                  <a:cubicBezTo>
                    <a:pt x="40" y="56"/>
                    <a:pt x="40" y="55"/>
                    <a:pt x="41" y="54"/>
                  </a:cubicBezTo>
                  <a:cubicBezTo>
                    <a:pt x="41" y="53"/>
                    <a:pt x="42" y="53"/>
                    <a:pt x="42" y="52"/>
                  </a:cubicBezTo>
                  <a:cubicBezTo>
                    <a:pt x="42" y="51"/>
                    <a:pt x="40" y="51"/>
                    <a:pt x="40" y="50"/>
                  </a:cubicBezTo>
                  <a:cubicBezTo>
                    <a:pt x="40" y="49"/>
                    <a:pt x="39" y="50"/>
                    <a:pt x="39" y="50"/>
                  </a:cubicBezTo>
                  <a:cubicBezTo>
                    <a:pt x="38" y="49"/>
                    <a:pt x="38" y="49"/>
                    <a:pt x="38" y="47"/>
                  </a:cubicBezTo>
                  <a:cubicBezTo>
                    <a:pt x="37" y="47"/>
                    <a:pt x="37" y="47"/>
                    <a:pt x="37" y="46"/>
                  </a:cubicBezTo>
                  <a:cubicBezTo>
                    <a:pt x="37" y="46"/>
                    <a:pt x="37" y="46"/>
                    <a:pt x="37" y="46"/>
                  </a:cubicBezTo>
                  <a:cubicBezTo>
                    <a:pt x="39" y="47"/>
                    <a:pt x="38" y="50"/>
                    <a:pt x="41" y="49"/>
                  </a:cubicBezTo>
                  <a:cubicBezTo>
                    <a:pt x="41" y="50"/>
                    <a:pt x="41" y="50"/>
                    <a:pt x="41" y="51"/>
                  </a:cubicBezTo>
                  <a:cubicBezTo>
                    <a:pt x="42" y="51"/>
                    <a:pt x="42" y="50"/>
                    <a:pt x="44" y="50"/>
                  </a:cubicBezTo>
                  <a:cubicBezTo>
                    <a:pt x="44" y="50"/>
                    <a:pt x="44" y="50"/>
                    <a:pt x="44" y="50"/>
                  </a:cubicBezTo>
                  <a:cubicBezTo>
                    <a:pt x="46" y="50"/>
                    <a:pt x="46" y="51"/>
                    <a:pt x="47" y="52"/>
                  </a:cubicBezTo>
                  <a:cubicBezTo>
                    <a:pt x="47" y="52"/>
                    <a:pt x="47" y="52"/>
                    <a:pt x="47" y="52"/>
                  </a:cubicBezTo>
                  <a:cubicBezTo>
                    <a:pt x="47" y="53"/>
                    <a:pt x="48" y="53"/>
                    <a:pt x="48" y="53"/>
                  </a:cubicBezTo>
                  <a:cubicBezTo>
                    <a:pt x="48" y="54"/>
                    <a:pt x="49" y="54"/>
                    <a:pt x="48" y="55"/>
                  </a:cubicBezTo>
                  <a:cubicBezTo>
                    <a:pt x="49" y="56"/>
                    <a:pt x="49" y="57"/>
                    <a:pt x="50" y="59"/>
                  </a:cubicBezTo>
                  <a:cubicBezTo>
                    <a:pt x="50" y="59"/>
                    <a:pt x="51" y="60"/>
                    <a:pt x="51" y="61"/>
                  </a:cubicBezTo>
                  <a:cubicBezTo>
                    <a:pt x="51" y="61"/>
                    <a:pt x="51" y="62"/>
                    <a:pt x="51" y="62"/>
                  </a:cubicBezTo>
                  <a:cubicBezTo>
                    <a:pt x="51" y="63"/>
                    <a:pt x="52" y="62"/>
                    <a:pt x="53" y="62"/>
                  </a:cubicBezTo>
                  <a:cubicBezTo>
                    <a:pt x="53" y="61"/>
                    <a:pt x="54" y="60"/>
                    <a:pt x="54" y="57"/>
                  </a:cubicBezTo>
                  <a:cubicBezTo>
                    <a:pt x="54" y="57"/>
                    <a:pt x="54" y="57"/>
                    <a:pt x="55" y="57"/>
                  </a:cubicBezTo>
                  <a:cubicBezTo>
                    <a:pt x="55" y="57"/>
                    <a:pt x="55" y="56"/>
                    <a:pt x="55" y="56"/>
                  </a:cubicBezTo>
                  <a:cubicBezTo>
                    <a:pt x="55" y="57"/>
                    <a:pt x="55" y="55"/>
                    <a:pt x="56" y="56"/>
                  </a:cubicBezTo>
                  <a:cubicBezTo>
                    <a:pt x="56" y="54"/>
                    <a:pt x="57" y="54"/>
                    <a:pt x="57" y="53"/>
                  </a:cubicBezTo>
                  <a:cubicBezTo>
                    <a:pt x="57" y="53"/>
                    <a:pt x="58" y="52"/>
                    <a:pt x="59" y="52"/>
                  </a:cubicBezTo>
                  <a:cubicBezTo>
                    <a:pt x="60" y="53"/>
                    <a:pt x="60" y="54"/>
                    <a:pt x="60" y="55"/>
                  </a:cubicBezTo>
                  <a:cubicBezTo>
                    <a:pt x="60" y="55"/>
                    <a:pt x="60" y="55"/>
                    <a:pt x="60" y="56"/>
                  </a:cubicBezTo>
                  <a:cubicBezTo>
                    <a:pt x="60" y="57"/>
                    <a:pt x="62" y="56"/>
                    <a:pt x="63" y="57"/>
                  </a:cubicBezTo>
                  <a:cubicBezTo>
                    <a:pt x="62" y="58"/>
                    <a:pt x="63" y="58"/>
                    <a:pt x="62" y="59"/>
                  </a:cubicBezTo>
                  <a:cubicBezTo>
                    <a:pt x="63" y="59"/>
                    <a:pt x="63" y="59"/>
                    <a:pt x="63" y="60"/>
                  </a:cubicBezTo>
                  <a:cubicBezTo>
                    <a:pt x="63" y="61"/>
                    <a:pt x="63" y="61"/>
                    <a:pt x="63" y="62"/>
                  </a:cubicBezTo>
                  <a:cubicBezTo>
                    <a:pt x="63" y="62"/>
                    <a:pt x="64" y="63"/>
                    <a:pt x="63" y="64"/>
                  </a:cubicBezTo>
                  <a:cubicBezTo>
                    <a:pt x="65" y="65"/>
                    <a:pt x="66" y="66"/>
                    <a:pt x="67" y="67"/>
                  </a:cubicBezTo>
                  <a:cubicBezTo>
                    <a:pt x="67" y="65"/>
                    <a:pt x="66" y="65"/>
                    <a:pt x="66" y="63"/>
                  </a:cubicBezTo>
                  <a:cubicBezTo>
                    <a:pt x="65" y="63"/>
                    <a:pt x="64" y="62"/>
                    <a:pt x="64" y="61"/>
                  </a:cubicBezTo>
                  <a:cubicBezTo>
                    <a:pt x="64" y="60"/>
                    <a:pt x="64" y="59"/>
                    <a:pt x="65" y="59"/>
                  </a:cubicBezTo>
                  <a:cubicBezTo>
                    <a:pt x="65" y="60"/>
                    <a:pt x="65" y="61"/>
                    <a:pt x="66" y="61"/>
                  </a:cubicBezTo>
                  <a:cubicBezTo>
                    <a:pt x="67" y="61"/>
                    <a:pt x="67" y="61"/>
                    <a:pt x="67" y="62"/>
                  </a:cubicBezTo>
                  <a:cubicBezTo>
                    <a:pt x="69" y="62"/>
                    <a:pt x="70" y="59"/>
                    <a:pt x="69" y="56"/>
                  </a:cubicBezTo>
                  <a:cubicBezTo>
                    <a:pt x="69" y="56"/>
                    <a:pt x="68" y="56"/>
                    <a:pt x="68" y="55"/>
                  </a:cubicBezTo>
                  <a:cubicBezTo>
                    <a:pt x="68" y="54"/>
                    <a:pt x="67" y="54"/>
                    <a:pt x="68" y="53"/>
                  </a:cubicBezTo>
                  <a:cubicBezTo>
                    <a:pt x="68" y="53"/>
                    <a:pt x="68" y="54"/>
                    <a:pt x="69" y="54"/>
                  </a:cubicBezTo>
                  <a:cubicBezTo>
                    <a:pt x="69" y="53"/>
                    <a:pt x="71" y="53"/>
                    <a:pt x="72" y="53"/>
                  </a:cubicBezTo>
                  <a:cubicBezTo>
                    <a:pt x="73" y="52"/>
                    <a:pt x="74" y="51"/>
                    <a:pt x="74" y="49"/>
                  </a:cubicBezTo>
                  <a:cubicBezTo>
                    <a:pt x="74" y="49"/>
                    <a:pt x="74" y="48"/>
                    <a:pt x="75" y="48"/>
                  </a:cubicBezTo>
                  <a:cubicBezTo>
                    <a:pt x="75" y="47"/>
                    <a:pt x="75" y="45"/>
                    <a:pt x="75" y="45"/>
                  </a:cubicBezTo>
                  <a:cubicBezTo>
                    <a:pt x="75" y="44"/>
                    <a:pt x="75" y="44"/>
                    <a:pt x="75" y="43"/>
                  </a:cubicBezTo>
                  <a:cubicBezTo>
                    <a:pt x="74" y="43"/>
                    <a:pt x="74" y="42"/>
                    <a:pt x="74" y="42"/>
                  </a:cubicBezTo>
                  <a:cubicBezTo>
                    <a:pt x="74" y="41"/>
                    <a:pt x="74" y="41"/>
                    <a:pt x="74" y="40"/>
                  </a:cubicBezTo>
                  <a:cubicBezTo>
                    <a:pt x="74" y="40"/>
                    <a:pt x="75" y="40"/>
                    <a:pt x="75" y="40"/>
                  </a:cubicBezTo>
                  <a:cubicBezTo>
                    <a:pt x="75" y="39"/>
                    <a:pt x="74" y="38"/>
                    <a:pt x="75" y="38"/>
                  </a:cubicBezTo>
                  <a:cubicBezTo>
                    <a:pt x="75" y="39"/>
                    <a:pt x="76" y="39"/>
                    <a:pt x="77" y="40"/>
                  </a:cubicBezTo>
                  <a:cubicBezTo>
                    <a:pt x="76" y="41"/>
                    <a:pt x="77" y="42"/>
                    <a:pt x="78" y="42"/>
                  </a:cubicBezTo>
                  <a:cubicBezTo>
                    <a:pt x="79" y="41"/>
                    <a:pt x="78" y="38"/>
                    <a:pt x="78" y="36"/>
                  </a:cubicBezTo>
                  <a:cubicBezTo>
                    <a:pt x="79" y="35"/>
                    <a:pt x="80" y="35"/>
                    <a:pt x="80" y="35"/>
                  </a:cubicBezTo>
                  <a:cubicBezTo>
                    <a:pt x="81" y="34"/>
                    <a:pt x="81" y="32"/>
                    <a:pt x="82" y="31"/>
                  </a:cubicBezTo>
                  <a:cubicBezTo>
                    <a:pt x="82" y="31"/>
                    <a:pt x="82" y="31"/>
                    <a:pt x="82" y="31"/>
                  </a:cubicBezTo>
                  <a:cubicBezTo>
                    <a:pt x="82" y="30"/>
                    <a:pt x="82" y="28"/>
                    <a:pt x="82" y="27"/>
                  </a:cubicBezTo>
                  <a:close/>
                  <a:moveTo>
                    <a:pt x="21" y="19"/>
                  </a:moveTo>
                  <a:cubicBezTo>
                    <a:pt x="21" y="20"/>
                    <a:pt x="21" y="21"/>
                    <a:pt x="21" y="22"/>
                  </a:cubicBezTo>
                  <a:cubicBezTo>
                    <a:pt x="21" y="22"/>
                    <a:pt x="21" y="20"/>
                    <a:pt x="20" y="21"/>
                  </a:cubicBezTo>
                  <a:cubicBezTo>
                    <a:pt x="20" y="21"/>
                    <a:pt x="20" y="23"/>
                    <a:pt x="19" y="24"/>
                  </a:cubicBezTo>
                  <a:cubicBezTo>
                    <a:pt x="19" y="24"/>
                    <a:pt x="18" y="24"/>
                    <a:pt x="18" y="24"/>
                  </a:cubicBezTo>
                  <a:cubicBezTo>
                    <a:pt x="17" y="24"/>
                    <a:pt x="17" y="25"/>
                    <a:pt x="16" y="25"/>
                  </a:cubicBezTo>
                  <a:cubicBezTo>
                    <a:pt x="16" y="25"/>
                    <a:pt x="15" y="24"/>
                    <a:pt x="15" y="25"/>
                  </a:cubicBezTo>
                  <a:cubicBezTo>
                    <a:pt x="15" y="25"/>
                    <a:pt x="15" y="24"/>
                    <a:pt x="15" y="24"/>
                  </a:cubicBezTo>
                  <a:cubicBezTo>
                    <a:pt x="15" y="23"/>
                    <a:pt x="15" y="22"/>
                    <a:pt x="15" y="21"/>
                  </a:cubicBezTo>
                  <a:cubicBezTo>
                    <a:pt x="16" y="21"/>
                    <a:pt x="15" y="25"/>
                    <a:pt x="17" y="24"/>
                  </a:cubicBezTo>
                  <a:cubicBezTo>
                    <a:pt x="18" y="23"/>
                    <a:pt x="18" y="21"/>
                    <a:pt x="19" y="20"/>
                  </a:cubicBezTo>
                  <a:cubicBezTo>
                    <a:pt x="19" y="20"/>
                    <a:pt x="18" y="19"/>
                    <a:pt x="18" y="19"/>
                  </a:cubicBezTo>
                  <a:cubicBezTo>
                    <a:pt x="18" y="16"/>
                    <a:pt x="20" y="15"/>
                    <a:pt x="21" y="13"/>
                  </a:cubicBezTo>
                  <a:cubicBezTo>
                    <a:pt x="21" y="13"/>
                    <a:pt x="21" y="13"/>
                    <a:pt x="21" y="14"/>
                  </a:cubicBezTo>
                  <a:cubicBezTo>
                    <a:pt x="21" y="16"/>
                    <a:pt x="19" y="15"/>
                    <a:pt x="19" y="18"/>
                  </a:cubicBezTo>
                  <a:cubicBezTo>
                    <a:pt x="20" y="18"/>
                    <a:pt x="21" y="19"/>
                    <a:pt x="21" y="19"/>
                  </a:cubicBezTo>
                  <a:close/>
                  <a:moveTo>
                    <a:pt x="22" y="20"/>
                  </a:moveTo>
                  <a:cubicBezTo>
                    <a:pt x="22" y="19"/>
                    <a:pt x="23" y="19"/>
                    <a:pt x="23" y="19"/>
                  </a:cubicBezTo>
                  <a:cubicBezTo>
                    <a:pt x="23" y="20"/>
                    <a:pt x="23" y="20"/>
                    <a:pt x="22" y="20"/>
                  </a:cubicBezTo>
                  <a:close/>
                  <a:moveTo>
                    <a:pt x="24" y="9"/>
                  </a:moveTo>
                  <a:cubicBezTo>
                    <a:pt x="24" y="9"/>
                    <a:pt x="24" y="9"/>
                    <a:pt x="24" y="9"/>
                  </a:cubicBezTo>
                  <a:cubicBezTo>
                    <a:pt x="24" y="9"/>
                    <a:pt x="24" y="9"/>
                    <a:pt x="24" y="9"/>
                  </a:cubicBezTo>
                  <a:close/>
                  <a:moveTo>
                    <a:pt x="28" y="48"/>
                  </a:moveTo>
                  <a:cubicBezTo>
                    <a:pt x="28" y="48"/>
                    <a:pt x="28" y="48"/>
                    <a:pt x="28" y="48"/>
                  </a:cubicBezTo>
                  <a:cubicBezTo>
                    <a:pt x="28" y="48"/>
                    <a:pt x="28" y="49"/>
                    <a:pt x="28" y="48"/>
                  </a:cubicBezTo>
                  <a:close/>
                  <a:moveTo>
                    <a:pt x="28" y="15"/>
                  </a:moveTo>
                  <a:cubicBezTo>
                    <a:pt x="28" y="14"/>
                    <a:pt x="29" y="14"/>
                    <a:pt x="29" y="14"/>
                  </a:cubicBezTo>
                  <a:cubicBezTo>
                    <a:pt x="29" y="14"/>
                    <a:pt x="28" y="15"/>
                    <a:pt x="28" y="15"/>
                  </a:cubicBezTo>
                  <a:close/>
                  <a:moveTo>
                    <a:pt x="45" y="9"/>
                  </a:moveTo>
                  <a:cubicBezTo>
                    <a:pt x="44" y="9"/>
                    <a:pt x="45" y="8"/>
                    <a:pt x="45" y="9"/>
                  </a:cubicBezTo>
                  <a:cubicBezTo>
                    <a:pt x="45" y="10"/>
                    <a:pt x="46" y="9"/>
                    <a:pt x="46" y="10"/>
                  </a:cubicBezTo>
                  <a:cubicBezTo>
                    <a:pt x="45" y="10"/>
                    <a:pt x="45" y="10"/>
                    <a:pt x="45" y="9"/>
                  </a:cubicBezTo>
                  <a:close/>
                  <a:moveTo>
                    <a:pt x="60" y="5"/>
                  </a:moveTo>
                  <a:cubicBezTo>
                    <a:pt x="60" y="5"/>
                    <a:pt x="60" y="5"/>
                    <a:pt x="60" y="5"/>
                  </a:cubicBezTo>
                  <a:cubicBezTo>
                    <a:pt x="61" y="5"/>
                    <a:pt x="60" y="5"/>
                    <a:pt x="60" y="5"/>
                  </a:cubicBezTo>
                  <a:close/>
                  <a:moveTo>
                    <a:pt x="61" y="5"/>
                  </a:moveTo>
                  <a:cubicBezTo>
                    <a:pt x="61" y="5"/>
                    <a:pt x="61" y="5"/>
                    <a:pt x="61" y="5"/>
                  </a:cubicBezTo>
                  <a:cubicBezTo>
                    <a:pt x="61" y="5"/>
                    <a:pt x="61" y="5"/>
                    <a:pt x="61" y="5"/>
                  </a:cubicBezTo>
                  <a:close/>
                  <a:moveTo>
                    <a:pt x="62" y="4"/>
                  </a:moveTo>
                  <a:cubicBezTo>
                    <a:pt x="61" y="4"/>
                    <a:pt x="62" y="4"/>
                    <a:pt x="62" y="4"/>
                  </a:cubicBezTo>
                  <a:cubicBezTo>
                    <a:pt x="62" y="4"/>
                    <a:pt x="62" y="4"/>
                    <a:pt x="62" y="4"/>
                  </a:cubicBezTo>
                  <a:close/>
                  <a:moveTo>
                    <a:pt x="72" y="39"/>
                  </a:moveTo>
                  <a:cubicBezTo>
                    <a:pt x="72" y="38"/>
                    <a:pt x="73" y="38"/>
                    <a:pt x="74" y="38"/>
                  </a:cubicBezTo>
                  <a:cubicBezTo>
                    <a:pt x="74" y="38"/>
                    <a:pt x="73" y="39"/>
                    <a:pt x="74" y="39"/>
                  </a:cubicBezTo>
                  <a:cubicBezTo>
                    <a:pt x="73" y="40"/>
                    <a:pt x="73" y="39"/>
                    <a:pt x="72" y="39"/>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2" name="Freeform 73"/>
            <p:cNvSpPr/>
            <p:nvPr/>
          </p:nvSpPr>
          <p:spPr bwMode="auto">
            <a:xfrm>
              <a:off x="4228326" y="5756364"/>
              <a:ext cx="4337" cy="9759"/>
            </a:xfrm>
            <a:custGeom>
              <a:avLst/>
              <a:gdLst>
                <a:gd name="T0" fmla="*/ 1 w 2"/>
                <a:gd name="T1" fmla="*/ 3 h 4"/>
                <a:gd name="T2" fmla="*/ 2 w 2"/>
                <a:gd name="T3" fmla="*/ 4 h 4"/>
                <a:gd name="T4" fmla="*/ 2 w 2"/>
                <a:gd name="T5" fmla="*/ 3 h 4"/>
                <a:gd name="T6" fmla="*/ 1 w 2"/>
                <a:gd name="T7" fmla="*/ 1 h 4"/>
                <a:gd name="T8" fmla="*/ 0 w 2"/>
                <a:gd name="T9" fmla="*/ 0 h 4"/>
                <a:gd name="T10" fmla="*/ 0 w 2"/>
                <a:gd name="T11" fmla="*/ 2 h 4"/>
                <a:gd name="T12" fmla="*/ 0 w 2"/>
                <a:gd name="T13" fmla="*/ 3 h 4"/>
                <a:gd name="T14" fmla="*/ 0 w 2"/>
                <a:gd name="T15" fmla="*/ 3 h 4"/>
                <a:gd name="T16" fmla="*/ 1 w 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3"/>
                  </a:moveTo>
                  <a:cubicBezTo>
                    <a:pt x="2" y="3"/>
                    <a:pt x="1" y="4"/>
                    <a:pt x="2" y="4"/>
                  </a:cubicBezTo>
                  <a:cubicBezTo>
                    <a:pt x="2" y="4"/>
                    <a:pt x="2" y="3"/>
                    <a:pt x="2" y="3"/>
                  </a:cubicBezTo>
                  <a:cubicBezTo>
                    <a:pt x="2" y="2"/>
                    <a:pt x="2" y="2"/>
                    <a:pt x="1" y="1"/>
                  </a:cubicBezTo>
                  <a:cubicBezTo>
                    <a:pt x="1" y="0"/>
                    <a:pt x="1" y="0"/>
                    <a:pt x="0" y="0"/>
                  </a:cubicBezTo>
                  <a:cubicBezTo>
                    <a:pt x="0" y="1"/>
                    <a:pt x="0" y="1"/>
                    <a:pt x="0" y="2"/>
                  </a:cubicBezTo>
                  <a:cubicBezTo>
                    <a:pt x="0" y="2"/>
                    <a:pt x="0" y="3"/>
                    <a:pt x="0" y="3"/>
                  </a:cubicBezTo>
                  <a:cubicBezTo>
                    <a:pt x="0" y="4"/>
                    <a:pt x="0" y="4"/>
                    <a:pt x="0" y="3"/>
                  </a:cubicBezTo>
                  <a:cubicBezTo>
                    <a:pt x="1" y="3"/>
                    <a:pt x="1" y="3"/>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73" name="Freeform 74"/>
            <p:cNvSpPr/>
            <p:nvPr/>
          </p:nvSpPr>
          <p:spPr bwMode="auto">
            <a:xfrm>
              <a:off x="4213146" y="5820337"/>
              <a:ext cx="9759" cy="9759"/>
            </a:xfrm>
            <a:custGeom>
              <a:avLst/>
              <a:gdLst>
                <a:gd name="T0" fmla="*/ 0 w 4"/>
                <a:gd name="T1" fmla="*/ 3 h 4"/>
                <a:gd name="T2" fmla="*/ 1 w 4"/>
                <a:gd name="T3" fmla="*/ 3 h 4"/>
                <a:gd name="T4" fmla="*/ 1 w 4"/>
                <a:gd name="T5" fmla="*/ 4 h 4"/>
                <a:gd name="T6" fmla="*/ 4 w 4"/>
                <a:gd name="T7" fmla="*/ 3 h 4"/>
                <a:gd name="T8" fmla="*/ 2 w 4"/>
                <a:gd name="T9" fmla="*/ 2 h 4"/>
                <a:gd name="T10" fmla="*/ 1 w 4"/>
                <a:gd name="T11" fmla="*/ 0 h 4"/>
                <a:gd name="T12" fmla="*/ 1 w 4"/>
                <a:gd name="T13" fmla="*/ 2 h 4"/>
                <a:gd name="T14" fmla="*/ 0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3"/>
                  </a:moveTo>
                  <a:cubicBezTo>
                    <a:pt x="0" y="4"/>
                    <a:pt x="0" y="3"/>
                    <a:pt x="1" y="3"/>
                  </a:cubicBezTo>
                  <a:cubicBezTo>
                    <a:pt x="1" y="4"/>
                    <a:pt x="1" y="4"/>
                    <a:pt x="1" y="4"/>
                  </a:cubicBezTo>
                  <a:cubicBezTo>
                    <a:pt x="2" y="4"/>
                    <a:pt x="2" y="3"/>
                    <a:pt x="4" y="3"/>
                  </a:cubicBezTo>
                  <a:cubicBezTo>
                    <a:pt x="4" y="2"/>
                    <a:pt x="3" y="2"/>
                    <a:pt x="2" y="2"/>
                  </a:cubicBezTo>
                  <a:cubicBezTo>
                    <a:pt x="2" y="1"/>
                    <a:pt x="2" y="0"/>
                    <a:pt x="1" y="0"/>
                  </a:cubicBezTo>
                  <a:cubicBezTo>
                    <a:pt x="1" y="1"/>
                    <a:pt x="1" y="1"/>
                    <a:pt x="1" y="2"/>
                  </a:cubicBezTo>
                  <a:cubicBezTo>
                    <a:pt x="0" y="2"/>
                    <a:pt x="0" y="2"/>
                    <a:pt x="0"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7" name="Freeform 75"/>
            <p:cNvSpPr/>
            <p:nvPr/>
          </p:nvSpPr>
          <p:spPr bwMode="auto">
            <a:xfrm>
              <a:off x="4204472" y="5845275"/>
              <a:ext cx="10843" cy="13011"/>
            </a:xfrm>
            <a:custGeom>
              <a:avLst/>
              <a:gdLst>
                <a:gd name="T0" fmla="*/ 4 w 4"/>
                <a:gd name="T1" fmla="*/ 1 h 5"/>
                <a:gd name="T2" fmla="*/ 2 w 4"/>
                <a:gd name="T3" fmla="*/ 0 h 5"/>
                <a:gd name="T4" fmla="*/ 2 w 4"/>
                <a:gd name="T5" fmla="*/ 5 h 5"/>
                <a:gd name="T6" fmla="*/ 2 w 4"/>
                <a:gd name="T7" fmla="*/ 3 h 5"/>
                <a:gd name="T8" fmla="*/ 3 w 4"/>
                <a:gd name="T9" fmla="*/ 4 h 5"/>
                <a:gd name="T10" fmla="*/ 3 w 4"/>
                <a:gd name="T11" fmla="*/ 1 h 5"/>
                <a:gd name="T12" fmla="*/ 4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1"/>
                  </a:moveTo>
                  <a:cubicBezTo>
                    <a:pt x="4" y="0"/>
                    <a:pt x="2" y="1"/>
                    <a:pt x="2" y="0"/>
                  </a:cubicBezTo>
                  <a:cubicBezTo>
                    <a:pt x="1" y="1"/>
                    <a:pt x="0" y="4"/>
                    <a:pt x="2" y="5"/>
                  </a:cubicBezTo>
                  <a:cubicBezTo>
                    <a:pt x="2" y="4"/>
                    <a:pt x="2" y="4"/>
                    <a:pt x="2" y="3"/>
                  </a:cubicBezTo>
                  <a:cubicBezTo>
                    <a:pt x="3" y="4"/>
                    <a:pt x="3" y="5"/>
                    <a:pt x="3" y="4"/>
                  </a:cubicBezTo>
                  <a:cubicBezTo>
                    <a:pt x="3" y="3"/>
                    <a:pt x="3" y="3"/>
                    <a:pt x="3" y="1"/>
                  </a:cubicBezTo>
                  <a:cubicBezTo>
                    <a:pt x="3" y="2"/>
                    <a:pt x="3" y="2"/>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8" name="Freeform 76"/>
            <p:cNvSpPr/>
            <p:nvPr/>
          </p:nvSpPr>
          <p:spPr bwMode="auto">
            <a:xfrm>
              <a:off x="4192545" y="5835516"/>
              <a:ext cx="15180" cy="22770"/>
            </a:xfrm>
            <a:custGeom>
              <a:avLst/>
              <a:gdLst>
                <a:gd name="T0" fmla="*/ 0 w 6"/>
                <a:gd name="T1" fmla="*/ 5 h 9"/>
                <a:gd name="T2" fmla="*/ 1 w 6"/>
                <a:gd name="T3" fmla="*/ 8 h 9"/>
                <a:gd name="T4" fmla="*/ 4 w 6"/>
                <a:gd name="T5" fmla="*/ 9 h 9"/>
                <a:gd name="T6" fmla="*/ 5 w 6"/>
                <a:gd name="T7" fmla="*/ 8 h 9"/>
                <a:gd name="T8" fmla="*/ 4 w 6"/>
                <a:gd name="T9" fmla="*/ 8 h 9"/>
                <a:gd name="T10" fmla="*/ 5 w 6"/>
                <a:gd name="T11" fmla="*/ 5 h 9"/>
                <a:gd name="T12" fmla="*/ 5 w 6"/>
                <a:gd name="T13" fmla="*/ 3 h 9"/>
                <a:gd name="T14" fmla="*/ 6 w 6"/>
                <a:gd name="T15" fmla="*/ 1 h 9"/>
                <a:gd name="T16" fmla="*/ 4 w 6"/>
                <a:gd name="T17" fmla="*/ 0 h 9"/>
                <a:gd name="T18" fmla="*/ 0 w 6"/>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5"/>
                  </a:moveTo>
                  <a:cubicBezTo>
                    <a:pt x="0" y="6"/>
                    <a:pt x="1" y="6"/>
                    <a:pt x="1" y="8"/>
                  </a:cubicBezTo>
                  <a:cubicBezTo>
                    <a:pt x="3" y="7"/>
                    <a:pt x="3" y="9"/>
                    <a:pt x="4" y="9"/>
                  </a:cubicBezTo>
                  <a:cubicBezTo>
                    <a:pt x="4" y="8"/>
                    <a:pt x="5" y="8"/>
                    <a:pt x="5" y="8"/>
                  </a:cubicBezTo>
                  <a:cubicBezTo>
                    <a:pt x="5" y="8"/>
                    <a:pt x="4" y="8"/>
                    <a:pt x="4" y="8"/>
                  </a:cubicBezTo>
                  <a:cubicBezTo>
                    <a:pt x="5" y="7"/>
                    <a:pt x="5" y="6"/>
                    <a:pt x="5" y="5"/>
                  </a:cubicBezTo>
                  <a:cubicBezTo>
                    <a:pt x="5" y="4"/>
                    <a:pt x="6" y="3"/>
                    <a:pt x="5" y="3"/>
                  </a:cubicBezTo>
                  <a:cubicBezTo>
                    <a:pt x="6" y="2"/>
                    <a:pt x="6" y="2"/>
                    <a:pt x="6" y="1"/>
                  </a:cubicBezTo>
                  <a:cubicBezTo>
                    <a:pt x="5" y="1"/>
                    <a:pt x="5" y="0"/>
                    <a:pt x="4" y="0"/>
                  </a:cubicBezTo>
                  <a:cubicBezTo>
                    <a:pt x="4" y="3"/>
                    <a:pt x="0" y="3"/>
                    <a:pt x="0"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99" name="Freeform 77"/>
            <p:cNvSpPr/>
            <p:nvPr/>
          </p:nvSpPr>
          <p:spPr bwMode="auto">
            <a:xfrm>
              <a:off x="4187123" y="5858287"/>
              <a:ext cx="15180" cy="7590"/>
            </a:xfrm>
            <a:custGeom>
              <a:avLst/>
              <a:gdLst>
                <a:gd name="T0" fmla="*/ 0 w 6"/>
                <a:gd name="T1" fmla="*/ 2 h 3"/>
                <a:gd name="T2" fmla="*/ 6 w 6"/>
                <a:gd name="T3" fmla="*/ 3 h 3"/>
                <a:gd name="T4" fmla="*/ 5 w 6"/>
                <a:gd name="T5" fmla="*/ 1 h 3"/>
                <a:gd name="T6" fmla="*/ 1 w 6"/>
                <a:gd name="T7" fmla="*/ 0 h 3"/>
                <a:gd name="T8" fmla="*/ 0 w 6"/>
                <a:gd name="T9" fmla="*/ 2 h 3"/>
              </a:gdLst>
              <a:ahLst/>
              <a:cxnLst>
                <a:cxn ang="0">
                  <a:pos x="T0" y="T1"/>
                </a:cxn>
                <a:cxn ang="0">
                  <a:pos x="T2" y="T3"/>
                </a:cxn>
                <a:cxn ang="0">
                  <a:pos x="T4" y="T5"/>
                </a:cxn>
                <a:cxn ang="0">
                  <a:pos x="T6" y="T7"/>
                </a:cxn>
                <a:cxn ang="0">
                  <a:pos x="T8" y="T9"/>
                </a:cxn>
              </a:cxnLst>
              <a:rect l="0" t="0" r="r" b="b"/>
              <a:pathLst>
                <a:path w="6" h="3">
                  <a:moveTo>
                    <a:pt x="0" y="2"/>
                  </a:moveTo>
                  <a:cubicBezTo>
                    <a:pt x="2" y="2"/>
                    <a:pt x="3" y="3"/>
                    <a:pt x="6" y="3"/>
                  </a:cubicBezTo>
                  <a:cubicBezTo>
                    <a:pt x="6" y="2"/>
                    <a:pt x="5" y="2"/>
                    <a:pt x="5" y="1"/>
                  </a:cubicBezTo>
                  <a:cubicBezTo>
                    <a:pt x="3" y="1"/>
                    <a:pt x="2" y="1"/>
                    <a:pt x="1" y="0"/>
                  </a:cubicBezTo>
                  <a:cubicBezTo>
                    <a:pt x="0"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0" name="Freeform 78"/>
            <p:cNvSpPr/>
            <p:nvPr/>
          </p:nvSpPr>
          <p:spPr bwMode="auto">
            <a:xfrm>
              <a:off x="4204472" y="5799735"/>
              <a:ext cx="5422" cy="7590"/>
            </a:xfrm>
            <a:custGeom>
              <a:avLst/>
              <a:gdLst>
                <a:gd name="T0" fmla="*/ 0 w 2"/>
                <a:gd name="T1" fmla="*/ 1 h 3"/>
                <a:gd name="T2" fmla="*/ 1 w 2"/>
                <a:gd name="T3" fmla="*/ 3 h 3"/>
                <a:gd name="T4" fmla="*/ 2 w 2"/>
                <a:gd name="T5" fmla="*/ 1 h 3"/>
                <a:gd name="T6" fmla="*/ 0 w 2"/>
                <a:gd name="T7" fmla="*/ 1 h 3"/>
              </a:gdLst>
              <a:ahLst/>
              <a:cxnLst>
                <a:cxn ang="0">
                  <a:pos x="T0" y="T1"/>
                </a:cxn>
                <a:cxn ang="0">
                  <a:pos x="T2" y="T3"/>
                </a:cxn>
                <a:cxn ang="0">
                  <a:pos x="T4" y="T5"/>
                </a:cxn>
                <a:cxn ang="0">
                  <a:pos x="T6" y="T7"/>
                </a:cxn>
              </a:cxnLst>
              <a:rect l="0" t="0" r="r" b="b"/>
              <a:pathLst>
                <a:path w="2" h="3">
                  <a:moveTo>
                    <a:pt x="0" y="1"/>
                  </a:moveTo>
                  <a:cubicBezTo>
                    <a:pt x="0" y="2"/>
                    <a:pt x="1" y="2"/>
                    <a:pt x="1" y="3"/>
                  </a:cubicBezTo>
                  <a:cubicBezTo>
                    <a:pt x="2" y="3"/>
                    <a:pt x="2" y="2"/>
                    <a:pt x="2" y="1"/>
                  </a:cubicBezTo>
                  <a:cubicBezTo>
                    <a:pt x="1" y="0"/>
                    <a:pt x="0" y="1"/>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1" name="Freeform 79"/>
            <p:cNvSpPr/>
            <p:nvPr/>
          </p:nvSpPr>
          <p:spPr bwMode="auto">
            <a:xfrm>
              <a:off x="4207725" y="5809494"/>
              <a:ext cx="5422" cy="10843"/>
            </a:xfrm>
            <a:custGeom>
              <a:avLst/>
              <a:gdLst>
                <a:gd name="T0" fmla="*/ 0 w 2"/>
                <a:gd name="T1" fmla="*/ 2 h 4"/>
                <a:gd name="T2" fmla="*/ 1 w 2"/>
                <a:gd name="T3" fmla="*/ 4 h 4"/>
                <a:gd name="T4" fmla="*/ 2 w 2"/>
                <a:gd name="T5" fmla="*/ 1 h 4"/>
                <a:gd name="T6" fmla="*/ 0 w 2"/>
                <a:gd name="T7" fmla="*/ 2 h 4"/>
              </a:gdLst>
              <a:ahLst/>
              <a:cxnLst>
                <a:cxn ang="0">
                  <a:pos x="T0" y="T1"/>
                </a:cxn>
                <a:cxn ang="0">
                  <a:pos x="T2" y="T3"/>
                </a:cxn>
                <a:cxn ang="0">
                  <a:pos x="T4" y="T5"/>
                </a:cxn>
                <a:cxn ang="0">
                  <a:pos x="T6" y="T7"/>
                </a:cxn>
              </a:cxnLst>
              <a:rect l="0" t="0" r="r" b="b"/>
              <a:pathLst>
                <a:path w="2" h="4">
                  <a:moveTo>
                    <a:pt x="0" y="2"/>
                  </a:moveTo>
                  <a:cubicBezTo>
                    <a:pt x="0" y="3"/>
                    <a:pt x="1" y="3"/>
                    <a:pt x="1" y="4"/>
                  </a:cubicBezTo>
                  <a:cubicBezTo>
                    <a:pt x="2" y="3"/>
                    <a:pt x="2" y="3"/>
                    <a:pt x="2" y="1"/>
                  </a:cubicBezTo>
                  <a:cubicBezTo>
                    <a:pt x="2"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2" name="Freeform 80"/>
            <p:cNvSpPr/>
            <p:nvPr/>
          </p:nvSpPr>
          <p:spPr bwMode="auto">
            <a:xfrm>
              <a:off x="4220736" y="5845275"/>
              <a:ext cx="7590" cy="5422"/>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0" y="1"/>
                  </a:cubicBezTo>
                  <a:cubicBezTo>
                    <a:pt x="1" y="2"/>
                    <a:pt x="3" y="1"/>
                    <a:pt x="3"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3" name="Freeform 81"/>
            <p:cNvSpPr/>
            <p:nvPr/>
          </p:nvSpPr>
          <p:spPr bwMode="auto">
            <a:xfrm>
              <a:off x="4217483" y="5766122"/>
              <a:ext cx="15180" cy="22770"/>
            </a:xfrm>
            <a:custGeom>
              <a:avLst/>
              <a:gdLst>
                <a:gd name="T0" fmla="*/ 5 w 6"/>
                <a:gd name="T1" fmla="*/ 0 h 9"/>
                <a:gd name="T2" fmla="*/ 5 w 6"/>
                <a:gd name="T3" fmla="*/ 0 h 9"/>
                <a:gd name="T4" fmla="*/ 5 w 6"/>
                <a:gd name="T5" fmla="*/ 0 h 9"/>
                <a:gd name="T6" fmla="*/ 5 w 6"/>
                <a:gd name="T7" fmla="*/ 3 h 9"/>
                <a:gd name="T8" fmla="*/ 5 w 6"/>
                <a:gd name="T9" fmla="*/ 3 h 9"/>
                <a:gd name="T10" fmla="*/ 2 w 6"/>
                <a:gd name="T11" fmla="*/ 5 h 9"/>
                <a:gd name="T12" fmla="*/ 0 w 6"/>
                <a:gd name="T13" fmla="*/ 7 h 9"/>
                <a:gd name="T14" fmla="*/ 1 w 6"/>
                <a:gd name="T15" fmla="*/ 7 h 9"/>
                <a:gd name="T16" fmla="*/ 0 w 6"/>
                <a:gd name="T17" fmla="*/ 7 h 9"/>
                <a:gd name="T18" fmla="*/ 1 w 6"/>
                <a:gd name="T19" fmla="*/ 9 h 9"/>
                <a:gd name="T20" fmla="*/ 2 w 6"/>
                <a:gd name="T21" fmla="*/ 7 h 9"/>
                <a:gd name="T22" fmla="*/ 3 w 6"/>
                <a:gd name="T23" fmla="*/ 7 h 9"/>
                <a:gd name="T24" fmla="*/ 6 w 6"/>
                <a:gd name="T25" fmla="*/ 5 h 9"/>
                <a:gd name="T26" fmla="*/ 6 w 6"/>
                <a:gd name="T27" fmla="*/ 5 h 9"/>
                <a:gd name="T28" fmla="*/ 5 w 6"/>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9">
                  <a:moveTo>
                    <a:pt x="5" y="0"/>
                  </a:moveTo>
                  <a:cubicBezTo>
                    <a:pt x="5" y="0"/>
                    <a:pt x="5" y="0"/>
                    <a:pt x="5" y="0"/>
                  </a:cubicBezTo>
                  <a:cubicBezTo>
                    <a:pt x="5" y="0"/>
                    <a:pt x="5" y="0"/>
                    <a:pt x="5" y="0"/>
                  </a:cubicBezTo>
                  <a:cubicBezTo>
                    <a:pt x="5" y="1"/>
                    <a:pt x="4" y="2"/>
                    <a:pt x="5" y="3"/>
                  </a:cubicBezTo>
                  <a:cubicBezTo>
                    <a:pt x="5" y="3"/>
                    <a:pt x="5" y="3"/>
                    <a:pt x="5" y="3"/>
                  </a:cubicBezTo>
                  <a:cubicBezTo>
                    <a:pt x="4" y="4"/>
                    <a:pt x="3" y="4"/>
                    <a:pt x="2" y="5"/>
                  </a:cubicBezTo>
                  <a:cubicBezTo>
                    <a:pt x="2" y="6"/>
                    <a:pt x="0" y="5"/>
                    <a:pt x="0" y="7"/>
                  </a:cubicBezTo>
                  <a:cubicBezTo>
                    <a:pt x="0" y="7"/>
                    <a:pt x="1" y="6"/>
                    <a:pt x="1" y="7"/>
                  </a:cubicBezTo>
                  <a:cubicBezTo>
                    <a:pt x="1" y="7"/>
                    <a:pt x="0" y="7"/>
                    <a:pt x="0" y="7"/>
                  </a:cubicBezTo>
                  <a:cubicBezTo>
                    <a:pt x="0" y="8"/>
                    <a:pt x="0" y="8"/>
                    <a:pt x="1" y="9"/>
                  </a:cubicBezTo>
                  <a:cubicBezTo>
                    <a:pt x="1" y="8"/>
                    <a:pt x="2" y="7"/>
                    <a:pt x="2" y="7"/>
                  </a:cubicBezTo>
                  <a:cubicBezTo>
                    <a:pt x="3" y="7"/>
                    <a:pt x="3" y="7"/>
                    <a:pt x="3" y="7"/>
                  </a:cubicBezTo>
                  <a:cubicBezTo>
                    <a:pt x="4" y="6"/>
                    <a:pt x="5" y="6"/>
                    <a:pt x="6" y="5"/>
                  </a:cubicBezTo>
                  <a:cubicBezTo>
                    <a:pt x="6" y="5"/>
                    <a:pt x="6" y="5"/>
                    <a:pt x="6" y="5"/>
                  </a:cubicBezTo>
                  <a:cubicBezTo>
                    <a:pt x="6" y="3"/>
                    <a:pt x="5" y="2"/>
                    <a:pt x="5"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4" name="Freeform 82"/>
            <p:cNvSpPr/>
            <p:nvPr/>
          </p:nvSpPr>
          <p:spPr bwMode="auto">
            <a:xfrm>
              <a:off x="4228326" y="5747690"/>
              <a:ext cx="2169" cy="8674"/>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0" y="1"/>
                    <a:pt x="0" y="2"/>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5" name="Freeform 83"/>
            <p:cNvSpPr/>
            <p:nvPr/>
          </p:nvSpPr>
          <p:spPr bwMode="auto">
            <a:xfrm>
              <a:off x="4174112" y="5837685"/>
              <a:ext cx="13011" cy="20602"/>
            </a:xfrm>
            <a:custGeom>
              <a:avLst/>
              <a:gdLst>
                <a:gd name="T0" fmla="*/ 5 w 5"/>
                <a:gd name="T1" fmla="*/ 8 h 8"/>
                <a:gd name="T2" fmla="*/ 4 w 5"/>
                <a:gd name="T3" fmla="*/ 4 h 8"/>
                <a:gd name="T4" fmla="*/ 3 w 5"/>
                <a:gd name="T5" fmla="*/ 2 h 8"/>
                <a:gd name="T6" fmla="*/ 2 w 5"/>
                <a:gd name="T7" fmla="*/ 0 h 8"/>
                <a:gd name="T8" fmla="*/ 1 w 5"/>
                <a:gd name="T9" fmla="*/ 0 h 8"/>
                <a:gd name="T10" fmla="*/ 0 w 5"/>
                <a:gd name="T11" fmla="*/ 0 h 8"/>
                <a:gd name="T12" fmla="*/ 2 w 5"/>
                <a:gd name="T13" fmla="*/ 6 h 8"/>
                <a:gd name="T14" fmla="*/ 5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5" y="8"/>
                  </a:moveTo>
                  <a:cubicBezTo>
                    <a:pt x="5" y="7"/>
                    <a:pt x="4" y="5"/>
                    <a:pt x="4" y="4"/>
                  </a:cubicBezTo>
                  <a:cubicBezTo>
                    <a:pt x="4" y="4"/>
                    <a:pt x="3" y="3"/>
                    <a:pt x="3" y="2"/>
                  </a:cubicBezTo>
                  <a:cubicBezTo>
                    <a:pt x="2" y="2"/>
                    <a:pt x="2" y="1"/>
                    <a:pt x="2" y="0"/>
                  </a:cubicBezTo>
                  <a:cubicBezTo>
                    <a:pt x="1" y="1"/>
                    <a:pt x="1" y="0"/>
                    <a:pt x="1" y="0"/>
                  </a:cubicBezTo>
                  <a:cubicBezTo>
                    <a:pt x="1" y="1"/>
                    <a:pt x="0" y="0"/>
                    <a:pt x="0" y="0"/>
                  </a:cubicBezTo>
                  <a:cubicBezTo>
                    <a:pt x="0" y="3"/>
                    <a:pt x="3" y="3"/>
                    <a:pt x="2" y="6"/>
                  </a:cubicBezTo>
                  <a:cubicBezTo>
                    <a:pt x="4" y="7"/>
                    <a:pt x="4" y="8"/>
                    <a:pt x="5" y="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6" name="Freeform 84"/>
            <p:cNvSpPr/>
            <p:nvPr/>
          </p:nvSpPr>
          <p:spPr bwMode="auto">
            <a:xfrm>
              <a:off x="4151342" y="5830095"/>
              <a:ext cx="5422" cy="7590"/>
            </a:xfrm>
            <a:custGeom>
              <a:avLst/>
              <a:gdLst>
                <a:gd name="T0" fmla="*/ 1 w 2"/>
                <a:gd name="T1" fmla="*/ 3 h 3"/>
                <a:gd name="T2" fmla="*/ 2 w 2"/>
                <a:gd name="T3" fmla="*/ 2 h 3"/>
                <a:gd name="T4" fmla="*/ 1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2" y="2"/>
                  </a:cubicBezTo>
                  <a:cubicBezTo>
                    <a:pt x="2" y="1"/>
                    <a:pt x="1" y="0"/>
                    <a:pt x="1" y="0"/>
                  </a:cubicBezTo>
                  <a:cubicBezTo>
                    <a:pt x="1" y="1"/>
                    <a:pt x="0" y="2"/>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7" name="Freeform 85"/>
            <p:cNvSpPr>
              <a:spLocks noEditPoints="1"/>
            </p:cNvSpPr>
            <p:nvPr/>
          </p:nvSpPr>
          <p:spPr bwMode="auto">
            <a:xfrm>
              <a:off x="3963761" y="5651188"/>
              <a:ext cx="74816" cy="73731"/>
            </a:xfrm>
            <a:custGeom>
              <a:avLst/>
              <a:gdLst>
                <a:gd name="T0" fmla="*/ 9 w 29"/>
                <a:gd name="T1" fmla="*/ 28 h 29"/>
                <a:gd name="T2" fmla="*/ 10 w 29"/>
                <a:gd name="T3" fmla="*/ 28 h 29"/>
                <a:gd name="T4" fmla="*/ 11 w 29"/>
                <a:gd name="T5" fmla="*/ 29 h 29"/>
                <a:gd name="T6" fmla="*/ 12 w 29"/>
                <a:gd name="T7" fmla="*/ 28 h 29"/>
                <a:gd name="T8" fmla="*/ 13 w 29"/>
                <a:gd name="T9" fmla="*/ 24 h 29"/>
                <a:gd name="T10" fmla="*/ 14 w 29"/>
                <a:gd name="T11" fmla="*/ 22 h 29"/>
                <a:gd name="T12" fmla="*/ 16 w 29"/>
                <a:gd name="T13" fmla="*/ 22 h 29"/>
                <a:gd name="T14" fmla="*/ 17 w 29"/>
                <a:gd name="T15" fmla="*/ 21 h 29"/>
                <a:gd name="T16" fmla="*/ 20 w 29"/>
                <a:gd name="T17" fmla="*/ 20 h 29"/>
                <a:gd name="T18" fmla="*/ 22 w 29"/>
                <a:gd name="T19" fmla="*/ 17 h 29"/>
                <a:gd name="T20" fmla="*/ 19 w 29"/>
                <a:gd name="T21" fmla="*/ 17 h 29"/>
                <a:gd name="T22" fmla="*/ 20 w 29"/>
                <a:gd name="T23" fmla="*/ 16 h 29"/>
                <a:gd name="T24" fmla="*/ 23 w 29"/>
                <a:gd name="T25" fmla="*/ 17 h 29"/>
                <a:gd name="T26" fmla="*/ 22 w 29"/>
                <a:gd name="T27" fmla="*/ 16 h 29"/>
                <a:gd name="T28" fmla="*/ 23 w 29"/>
                <a:gd name="T29" fmla="*/ 16 h 29"/>
                <a:gd name="T30" fmla="*/ 23 w 29"/>
                <a:gd name="T31" fmla="*/ 15 h 29"/>
                <a:gd name="T32" fmla="*/ 24 w 29"/>
                <a:gd name="T33" fmla="*/ 10 h 29"/>
                <a:gd name="T34" fmla="*/ 26 w 29"/>
                <a:gd name="T35" fmla="*/ 10 h 29"/>
                <a:gd name="T36" fmla="*/ 24 w 29"/>
                <a:gd name="T37" fmla="*/ 8 h 29"/>
                <a:gd name="T38" fmla="*/ 25 w 29"/>
                <a:gd name="T39" fmla="*/ 8 h 29"/>
                <a:gd name="T40" fmla="*/ 25 w 29"/>
                <a:gd name="T41" fmla="*/ 6 h 29"/>
                <a:gd name="T42" fmla="*/ 27 w 29"/>
                <a:gd name="T43" fmla="*/ 5 h 29"/>
                <a:gd name="T44" fmla="*/ 29 w 29"/>
                <a:gd name="T45" fmla="*/ 5 h 29"/>
                <a:gd name="T46" fmla="*/ 27 w 29"/>
                <a:gd name="T47" fmla="*/ 4 h 29"/>
                <a:gd name="T48" fmla="*/ 26 w 29"/>
                <a:gd name="T49" fmla="*/ 3 h 29"/>
                <a:gd name="T50" fmla="*/ 24 w 29"/>
                <a:gd name="T51" fmla="*/ 4 h 29"/>
                <a:gd name="T52" fmla="*/ 26 w 29"/>
                <a:gd name="T53" fmla="*/ 2 h 29"/>
                <a:gd name="T54" fmla="*/ 23 w 29"/>
                <a:gd name="T55" fmla="*/ 1 h 29"/>
                <a:gd name="T56" fmla="*/ 21 w 29"/>
                <a:gd name="T57" fmla="*/ 1 h 29"/>
                <a:gd name="T58" fmla="*/ 20 w 29"/>
                <a:gd name="T59" fmla="*/ 1 h 29"/>
                <a:gd name="T60" fmla="*/ 16 w 29"/>
                <a:gd name="T61" fmla="*/ 1 h 29"/>
                <a:gd name="T62" fmla="*/ 13 w 29"/>
                <a:gd name="T63" fmla="*/ 2 h 29"/>
                <a:gd name="T64" fmla="*/ 13 w 29"/>
                <a:gd name="T65" fmla="*/ 4 h 29"/>
                <a:gd name="T66" fmla="*/ 9 w 29"/>
                <a:gd name="T67" fmla="*/ 3 h 29"/>
                <a:gd name="T68" fmla="*/ 3 w 29"/>
                <a:gd name="T69" fmla="*/ 6 h 29"/>
                <a:gd name="T70" fmla="*/ 4 w 29"/>
                <a:gd name="T71" fmla="*/ 7 h 29"/>
                <a:gd name="T72" fmla="*/ 1 w 29"/>
                <a:gd name="T73" fmla="*/ 8 h 29"/>
                <a:gd name="T74" fmla="*/ 0 w 29"/>
                <a:gd name="T75" fmla="*/ 9 h 29"/>
                <a:gd name="T76" fmla="*/ 1 w 29"/>
                <a:gd name="T77" fmla="*/ 10 h 29"/>
                <a:gd name="T78" fmla="*/ 2 w 29"/>
                <a:gd name="T79" fmla="*/ 10 h 29"/>
                <a:gd name="T80" fmla="*/ 4 w 29"/>
                <a:gd name="T81" fmla="*/ 10 h 29"/>
                <a:gd name="T82" fmla="*/ 1 w 29"/>
                <a:gd name="T83" fmla="*/ 10 h 29"/>
                <a:gd name="T84" fmla="*/ 3 w 29"/>
                <a:gd name="T85" fmla="*/ 12 h 29"/>
                <a:gd name="T86" fmla="*/ 4 w 29"/>
                <a:gd name="T87" fmla="*/ 11 h 29"/>
                <a:gd name="T88" fmla="*/ 7 w 29"/>
                <a:gd name="T89" fmla="*/ 12 h 29"/>
                <a:gd name="T90" fmla="*/ 7 w 29"/>
                <a:gd name="T91" fmla="*/ 14 h 29"/>
                <a:gd name="T92" fmla="*/ 7 w 29"/>
                <a:gd name="T93" fmla="*/ 16 h 29"/>
                <a:gd name="T94" fmla="*/ 8 w 29"/>
                <a:gd name="T95" fmla="*/ 16 h 29"/>
                <a:gd name="T96" fmla="*/ 7 w 29"/>
                <a:gd name="T97" fmla="*/ 17 h 29"/>
                <a:gd name="T98" fmla="*/ 9 w 29"/>
                <a:gd name="T99" fmla="*/ 19 h 29"/>
                <a:gd name="T100" fmla="*/ 7 w 29"/>
                <a:gd name="T101" fmla="*/ 20 h 29"/>
                <a:gd name="T102" fmla="*/ 7 w 29"/>
                <a:gd name="T103" fmla="*/ 22 h 29"/>
                <a:gd name="T104" fmla="*/ 9 w 29"/>
                <a:gd name="T105" fmla="*/ 28 h 29"/>
                <a:gd name="T106" fmla="*/ 22 w 29"/>
                <a:gd name="T107" fmla="*/ 16 h 29"/>
                <a:gd name="T108" fmla="*/ 22 w 29"/>
                <a:gd name="T109" fmla="*/ 14 h 29"/>
                <a:gd name="T110" fmla="*/ 22 w 29"/>
                <a:gd name="T111" fmla="*/ 16 h 29"/>
                <a:gd name="T112" fmla="*/ 23 w 29"/>
                <a:gd name="T113" fmla="*/ 3 h 29"/>
                <a:gd name="T114" fmla="*/ 22 w 29"/>
                <a:gd name="T115" fmla="*/ 4 h 29"/>
                <a:gd name="T116" fmla="*/ 19 w 29"/>
                <a:gd name="T117" fmla="*/ 4 h 29"/>
                <a:gd name="T118" fmla="*/ 23 w 29"/>
                <a:gd name="T11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29">
                  <a:moveTo>
                    <a:pt x="9" y="28"/>
                  </a:moveTo>
                  <a:cubicBezTo>
                    <a:pt x="9" y="28"/>
                    <a:pt x="10" y="28"/>
                    <a:pt x="10" y="28"/>
                  </a:cubicBezTo>
                  <a:cubicBezTo>
                    <a:pt x="11" y="28"/>
                    <a:pt x="11" y="29"/>
                    <a:pt x="11" y="29"/>
                  </a:cubicBezTo>
                  <a:cubicBezTo>
                    <a:pt x="12" y="28"/>
                    <a:pt x="12" y="28"/>
                    <a:pt x="12" y="28"/>
                  </a:cubicBezTo>
                  <a:cubicBezTo>
                    <a:pt x="12" y="26"/>
                    <a:pt x="14" y="26"/>
                    <a:pt x="13" y="24"/>
                  </a:cubicBezTo>
                  <a:cubicBezTo>
                    <a:pt x="14" y="23"/>
                    <a:pt x="14" y="22"/>
                    <a:pt x="14" y="22"/>
                  </a:cubicBezTo>
                  <a:cubicBezTo>
                    <a:pt x="15" y="23"/>
                    <a:pt x="15" y="22"/>
                    <a:pt x="16" y="22"/>
                  </a:cubicBezTo>
                  <a:cubicBezTo>
                    <a:pt x="17" y="22"/>
                    <a:pt x="17" y="22"/>
                    <a:pt x="17" y="21"/>
                  </a:cubicBezTo>
                  <a:cubicBezTo>
                    <a:pt x="18" y="21"/>
                    <a:pt x="19" y="20"/>
                    <a:pt x="20" y="20"/>
                  </a:cubicBezTo>
                  <a:cubicBezTo>
                    <a:pt x="20" y="19"/>
                    <a:pt x="22" y="18"/>
                    <a:pt x="22" y="17"/>
                  </a:cubicBezTo>
                  <a:cubicBezTo>
                    <a:pt x="21" y="18"/>
                    <a:pt x="20" y="17"/>
                    <a:pt x="19" y="17"/>
                  </a:cubicBezTo>
                  <a:cubicBezTo>
                    <a:pt x="20" y="17"/>
                    <a:pt x="20" y="16"/>
                    <a:pt x="20" y="16"/>
                  </a:cubicBezTo>
                  <a:cubicBezTo>
                    <a:pt x="21" y="17"/>
                    <a:pt x="22" y="18"/>
                    <a:pt x="23" y="17"/>
                  </a:cubicBezTo>
                  <a:cubicBezTo>
                    <a:pt x="24" y="17"/>
                    <a:pt x="22" y="16"/>
                    <a:pt x="22" y="16"/>
                  </a:cubicBezTo>
                  <a:cubicBezTo>
                    <a:pt x="23" y="16"/>
                    <a:pt x="23" y="16"/>
                    <a:pt x="23" y="16"/>
                  </a:cubicBezTo>
                  <a:cubicBezTo>
                    <a:pt x="24" y="15"/>
                    <a:pt x="23" y="15"/>
                    <a:pt x="23" y="15"/>
                  </a:cubicBezTo>
                  <a:cubicBezTo>
                    <a:pt x="25" y="15"/>
                    <a:pt x="24" y="12"/>
                    <a:pt x="24" y="10"/>
                  </a:cubicBezTo>
                  <a:cubicBezTo>
                    <a:pt x="24" y="10"/>
                    <a:pt x="25" y="10"/>
                    <a:pt x="26" y="10"/>
                  </a:cubicBezTo>
                  <a:cubicBezTo>
                    <a:pt x="26" y="9"/>
                    <a:pt x="25" y="9"/>
                    <a:pt x="24" y="8"/>
                  </a:cubicBezTo>
                  <a:cubicBezTo>
                    <a:pt x="25" y="9"/>
                    <a:pt x="25" y="8"/>
                    <a:pt x="25" y="8"/>
                  </a:cubicBezTo>
                  <a:cubicBezTo>
                    <a:pt x="26" y="7"/>
                    <a:pt x="25" y="7"/>
                    <a:pt x="25" y="6"/>
                  </a:cubicBezTo>
                  <a:cubicBezTo>
                    <a:pt x="26" y="6"/>
                    <a:pt x="26" y="5"/>
                    <a:pt x="27" y="5"/>
                  </a:cubicBezTo>
                  <a:cubicBezTo>
                    <a:pt x="27" y="5"/>
                    <a:pt x="29" y="6"/>
                    <a:pt x="29" y="5"/>
                  </a:cubicBezTo>
                  <a:cubicBezTo>
                    <a:pt x="29" y="4"/>
                    <a:pt x="28" y="5"/>
                    <a:pt x="27" y="4"/>
                  </a:cubicBezTo>
                  <a:cubicBezTo>
                    <a:pt x="27" y="4"/>
                    <a:pt x="27" y="3"/>
                    <a:pt x="26" y="3"/>
                  </a:cubicBezTo>
                  <a:cubicBezTo>
                    <a:pt x="25" y="3"/>
                    <a:pt x="24" y="4"/>
                    <a:pt x="24" y="4"/>
                  </a:cubicBezTo>
                  <a:cubicBezTo>
                    <a:pt x="24" y="2"/>
                    <a:pt x="26" y="3"/>
                    <a:pt x="26" y="2"/>
                  </a:cubicBezTo>
                  <a:cubicBezTo>
                    <a:pt x="25" y="1"/>
                    <a:pt x="24" y="1"/>
                    <a:pt x="23" y="1"/>
                  </a:cubicBezTo>
                  <a:cubicBezTo>
                    <a:pt x="22" y="1"/>
                    <a:pt x="21" y="0"/>
                    <a:pt x="21" y="1"/>
                  </a:cubicBezTo>
                  <a:cubicBezTo>
                    <a:pt x="21" y="1"/>
                    <a:pt x="20" y="1"/>
                    <a:pt x="20" y="1"/>
                  </a:cubicBezTo>
                  <a:cubicBezTo>
                    <a:pt x="19" y="1"/>
                    <a:pt x="17" y="0"/>
                    <a:pt x="16" y="1"/>
                  </a:cubicBezTo>
                  <a:cubicBezTo>
                    <a:pt x="15" y="1"/>
                    <a:pt x="13" y="1"/>
                    <a:pt x="13" y="2"/>
                  </a:cubicBezTo>
                  <a:cubicBezTo>
                    <a:pt x="13" y="2"/>
                    <a:pt x="13" y="3"/>
                    <a:pt x="13" y="4"/>
                  </a:cubicBezTo>
                  <a:cubicBezTo>
                    <a:pt x="11" y="3"/>
                    <a:pt x="10" y="4"/>
                    <a:pt x="9" y="3"/>
                  </a:cubicBezTo>
                  <a:cubicBezTo>
                    <a:pt x="7" y="4"/>
                    <a:pt x="5" y="5"/>
                    <a:pt x="3" y="6"/>
                  </a:cubicBezTo>
                  <a:cubicBezTo>
                    <a:pt x="3" y="7"/>
                    <a:pt x="4" y="6"/>
                    <a:pt x="4" y="7"/>
                  </a:cubicBezTo>
                  <a:cubicBezTo>
                    <a:pt x="3" y="7"/>
                    <a:pt x="2" y="7"/>
                    <a:pt x="1" y="8"/>
                  </a:cubicBezTo>
                  <a:cubicBezTo>
                    <a:pt x="1" y="8"/>
                    <a:pt x="0" y="8"/>
                    <a:pt x="0" y="9"/>
                  </a:cubicBezTo>
                  <a:cubicBezTo>
                    <a:pt x="0" y="9"/>
                    <a:pt x="0" y="9"/>
                    <a:pt x="1" y="10"/>
                  </a:cubicBezTo>
                  <a:cubicBezTo>
                    <a:pt x="1" y="9"/>
                    <a:pt x="2" y="9"/>
                    <a:pt x="2" y="10"/>
                  </a:cubicBezTo>
                  <a:cubicBezTo>
                    <a:pt x="3" y="9"/>
                    <a:pt x="4" y="8"/>
                    <a:pt x="4" y="10"/>
                  </a:cubicBezTo>
                  <a:cubicBezTo>
                    <a:pt x="3" y="10"/>
                    <a:pt x="1" y="10"/>
                    <a:pt x="1" y="10"/>
                  </a:cubicBezTo>
                  <a:cubicBezTo>
                    <a:pt x="1" y="11"/>
                    <a:pt x="2" y="11"/>
                    <a:pt x="3" y="12"/>
                  </a:cubicBezTo>
                  <a:cubicBezTo>
                    <a:pt x="3" y="12"/>
                    <a:pt x="3" y="11"/>
                    <a:pt x="4" y="11"/>
                  </a:cubicBezTo>
                  <a:cubicBezTo>
                    <a:pt x="4" y="12"/>
                    <a:pt x="5" y="12"/>
                    <a:pt x="7" y="12"/>
                  </a:cubicBezTo>
                  <a:cubicBezTo>
                    <a:pt x="6" y="13"/>
                    <a:pt x="7" y="14"/>
                    <a:pt x="7" y="14"/>
                  </a:cubicBezTo>
                  <a:cubicBezTo>
                    <a:pt x="7" y="15"/>
                    <a:pt x="7" y="16"/>
                    <a:pt x="7" y="16"/>
                  </a:cubicBezTo>
                  <a:cubicBezTo>
                    <a:pt x="8" y="17"/>
                    <a:pt x="8" y="15"/>
                    <a:pt x="8" y="16"/>
                  </a:cubicBezTo>
                  <a:cubicBezTo>
                    <a:pt x="9" y="17"/>
                    <a:pt x="8" y="17"/>
                    <a:pt x="7" y="17"/>
                  </a:cubicBezTo>
                  <a:cubicBezTo>
                    <a:pt x="7" y="18"/>
                    <a:pt x="9" y="18"/>
                    <a:pt x="9" y="19"/>
                  </a:cubicBezTo>
                  <a:cubicBezTo>
                    <a:pt x="9" y="19"/>
                    <a:pt x="8" y="20"/>
                    <a:pt x="7" y="20"/>
                  </a:cubicBezTo>
                  <a:cubicBezTo>
                    <a:pt x="8" y="21"/>
                    <a:pt x="7" y="21"/>
                    <a:pt x="7" y="22"/>
                  </a:cubicBezTo>
                  <a:cubicBezTo>
                    <a:pt x="9" y="23"/>
                    <a:pt x="7" y="26"/>
                    <a:pt x="9" y="28"/>
                  </a:cubicBezTo>
                  <a:close/>
                  <a:moveTo>
                    <a:pt x="22" y="16"/>
                  </a:moveTo>
                  <a:cubicBezTo>
                    <a:pt x="21" y="15"/>
                    <a:pt x="22" y="14"/>
                    <a:pt x="22" y="14"/>
                  </a:cubicBezTo>
                  <a:cubicBezTo>
                    <a:pt x="22" y="15"/>
                    <a:pt x="22" y="15"/>
                    <a:pt x="22" y="16"/>
                  </a:cubicBezTo>
                  <a:close/>
                  <a:moveTo>
                    <a:pt x="23" y="3"/>
                  </a:moveTo>
                  <a:cubicBezTo>
                    <a:pt x="23" y="4"/>
                    <a:pt x="23" y="4"/>
                    <a:pt x="22" y="4"/>
                  </a:cubicBezTo>
                  <a:cubicBezTo>
                    <a:pt x="22" y="4"/>
                    <a:pt x="21" y="3"/>
                    <a:pt x="19" y="4"/>
                  </a:cubicBezTo>
                  <a:cubicBezTo>
                    <a:pt x="20" y="2"/>
                    <a:pt x="22" y="3"/>
                    <a:pt x="23"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8" name="Freeform 86"/>
            <p:cNvSpPr/>
            <p:nvPr/>
          </p:nvSpPr>
          <p:spPr bwMode="auto">
            <a:xfrm>
              <a:off x="4048335" y="5660947"/>
              <a:ext cx="20602" cy="20602"/>
            </a:xfrm>
            <a:custGeom>
              <a:avLst/>
              <a:gdLst>
                <a:gd name="T0" fmla="*/ 0 w 8"/>
                <a:gd name="T1" fmla="*/ 2 h 8"/>
                <a:gd name="T2" fmla="*/ 1 w 8"/>
                <a:gd name="T3" fmla="*/ 4 h 8"/>
                <a:gd name="T4" fmla="*/ 1 w 8"/>
                <a:gd name="T5" fmla="*/ 5 h 8"/>
                <a:gd name="T6" fmla="*/ 3 w 8"/>
                <a:gd name="T7" fmla="*/ 4 h 8"/>
                <a:gd name="T8" fmla="*/ 2 w 8"/>
                <a:gd name="T9" fmla="*/ 6 h 8"/>
                <a:gd name="T10" fmla="*/ 4 w 8"/>
                <a:gd name="T11" fmla="*/ 7 h 8"/>
                <a:gd name="T12" fmla="*/ 5 w 8"/>
                <a:gd name="T13" fmla="*/ 8 h 8"/>
                <a:gd name="T14" fmla="*/ 5 w 8"/>
                <a:gd name="T15" fmla="*/ 5 h 8"/>
                <a:gd name="T16" fmla="*/ 8 w 8"/>
                <a:gd name="T17" fmla="*/ 6 h 8"/>
                <a:gd name="T18" fmla="*/ 6 w 8"/>
                <a:gd name="T19" fmla="*/ 3 h 8"/>
                <a:gd name="T20" fmla="*/ 5 w 8"/>
                <a:gd name="T21" fmla="*/ 3 h 8"/>
                <a:gd name="T22" fmla="*/ 4 w 8"/>
                <a:gd name="T23" fmla="*/ 2 h 8"/>
                <a:gd name="T24" fmla="*/ 3 w 8"/>
                <a:gd name="T25" fmla="*/ 1 h 8"/>
                <a:gd name="T26" fmla="*/ 3 w 8"/>
                <a:gd name="T27" fmla="*/ 2 h 8"/>
                <a:gd name="T28" fmla="*/ 0 w 8"/>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0" y="2"/>
                  </a:moveTo>
                  <a:cubicBezTo>
                    <a:pt x="0" y="3"/>
                    <a:pt x="1" y="3"/>
                    <a:pt x="1" y="4"/>
                  </a:cubicBezTo>
                  <a:cubicBezTo>
                    <a:pt x="1" y="4"/>
                    <a:pt x="1" y="4"/>
                    <a:pt x="1" y="5"/>
                  </a:cubicBezTo>
                  <a:cubicBezTo>
                    <a:pt x="2" y="5"/>
                    <a:pt x="2" y="4"/>
                    <a:pt x="3" y="4"/>
                  </a:cubicBezTo>
                  <a:cubicBezTo>
                    <a:pt x="3" y="5"/>
                    <a:pt x="2" y="5"/>
                    <a:pt x="2" y="6"/>
                  </a:cubicBezTo>
                  <a:cubicBezTo>
                    <a:pt x="2" y="7"/>
                    <a:pt x="3" y="7"/>
                    <a:pt x="4" y="7"/>
                  </a:cubicBezTo>
                  <a:cubicBezTo>
                    <a:pt x="4" y="8"/>
                    <a:pt x="4" y="8"/>
                    <a:pt x="5" y="8"/>
                  </a:cubicBezTo>
                  <a:cubicBezTo>
                    <a:pt x="5" y="7"/>
                    <a:pt x="5" y="6"/>
                    <a:pt x="5" y="5"/>
                  </a:cubicBezTo>
                  <a:cubicBezTo>
                    <a:pt x="6" y="5"/>
                    <a:pt x="6" y="7"/>
                    <a:pt x="8" y="6"/>
                  </a:cubicBezTo>
                  <a:cubicBezTo>
                    <a:pt x="8" y="4"/>
                    <a:pt x="7" y="4"/>
                    <a:pt x="6" y="3"/>
                  </a:cubicBezTo>
                  <a:cubicBezTo>
                    <a:pt x="6" y="3"/>
                    <a:pt x="6" y="3"/>
                    <a:pt x="5" y="3"/>
                  </a:cubicBezTo>
                  <a:cubicBezTo>
                    <a:pt x="5" y="3"/>
                    <a:pt x="4" y="2"/>
                    <a:pt x="4" y="2"/>
                  </a:cubicBezTo>
                  <a:cubicBezTo>
                    <a:pt x="5" y="1"/>
                    <a:pt x="4" y="0"/>
                    <a:pt x="3" y="1"/>
                  </a:cubicBezTo>
                  <a:cubicBezTo>
                    <a:pt x="2" y="1"/>
                    <a:pt x="3" y="2"/>
                    <a:pt x="3" y="2"/>
                  </a:cubicBezTo>
                  <a:cubicBezTo>
                    <a:pt x="2" y="1"/>
                    <a:pt x="0" y="0"/>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09" name="Freeform 87"/>
            <p:cNvSpPr/>
            <p:nvPr/>
          </p:nvSpPr>
          <p:spPr bwMode="auto">
            <a:xfrm>
              <a:off x="4061346" y="5660947"/>
              <a:ext cx="15180" cy="7590"/>
            </a:xfrm>
            <a:custGeom>
              <a:avLst/>
              <a:gdLst>
                <a:gd name="T0" fmla="*/ 5 w 6"/>
                <a:gd name="T1" fmla="*/ 2 h 3"/>
                <a:gd name="T2" fmla="*/ 6 w 6"/>
                <a:gd name="T3" fmla="*/ 1 h 3"/>
                <a:gd name="T4" fmla="*/ 0 w 6"/>
                <a:gd name="T5" fmla="*/ 0 h 3"/>
                <a:gd name="T6" fmla="*/ 0 w 6"/>
                <a:gd name="T7" fmla="*/ 1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5" y="1"/>
                    <a:pt x="6" y="2"/>
                    <a:pt x="6" y="1"/>
                  </a:cubicBezTo>
                  <a:cubicBezTo>
                    <a:pt x="4" y="0"/>
                    <a:pt x="2" y="0"/>
                    <a:pt x="0" y="0"/>
                  </a:cubicBezTo>
                  <a:cubicBezTo>
                    <a:pt x="0" y="1"/>
                    <a:pt x="0" y="1"/>
                    <a:pt x="0" y="1"/>
                  </a:cubicBezTo>
                  <a:cubicBezTo>
                    <a:pt x="2" y="2"/>
                    <a:pt x="3" y="3"/>
                    <a:pt x="5"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0" name="Freeform 88"/>
            <p:cNvSpPr/>
            <p:nvPr/>
          </p:nvSpPr>
          <p:spPr bwMode="auto">
            <a:xfrm>
              <a:off x="4025565" y="5735762"/>
              <a:ext cx="5422" cy="7590"/>
            </a:xfrm>
            <a:custGeom>
              <a:avLst/>
              <a:gdLst>
                <a:gd name="T0" fmla="*/ 1 w 2"/>
                <a:gd name="T1" fmla="*/ 0 h 3"/>
                <a:gd name="T2" fmla="*/ 0 w 2"/>
                <a:gd name="T3" fmla="*/ 1 h 3"/>
                <a:gd name="T4" fmla="*/ 0 w 2"/>
                <a:gd name="T5" fmla="*/ 3 h 3"/>
                <a:gd name="T6" fmla="*/ 2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0"/>
                    <a:pt x="0" y="1"/>
                  </a:cubicBezTo>
                  <a:cubicBezTo>
                    <a:pt x="0" y="1"/>
                    <a:pt x="0" y="2"/>
                    <a:pt x="0" y="3"/>
                  </a:cubicBezTo>
                  <a:cubicBezTo>
                    <a:pt x="1" y="3"/>
                    <a:pt x="1" y="3"/>
                    <a:pt x="2" y="2"/>
                  </a:cubicBezTo>
                  <a:cubicBezTo>
                    <a:pt x="2" y="1"/>
                    <a:pt x="2" y="1"/>
                    <a:pt x="2" y="0"/>
                  </a:cubicBezTo>
                  <a:cubicBezTo>
                    <a:pt x="1" y="0"/>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1" name="Freeform 89"/>
            <p:cNvSpPr/>
            <p:nvPr/>
          </p:nvSpPr>
          <p:spPr bwMode="auto">
            <a:xfrm>
              <a:off x="4020144" y="5702150"/>
              <a:ext cx="13011" cy="13011"/>
            </a:xfrm>
            <a:custGeom>
              <a:avLst/>
              <a:gdLst>
                <a:gd name="T0" fmla="*/ 5 w 5"/>
                <a:gd name="T1" fmla="*/ 4 h 5"/>
                <a:gd name="T2" fmla="*/ 5 w 5"/>
                <a:gd name="T3" fmla="*/ 1 h 5"/>
                <a:gd name="T4" fmla="*/ 2 w 5"/>
                <a:gd name="T5" fmla="*/ 2 h 5"/>
                <a:gd name="T6" fmla="*/ 1 w 5"/>
                <a:gd name="T7" fmla="*/ 1 h 5"/>
                <a:gd name="T8" fmla="*/ 0 w 5"/>
                <a:gd name="T9" fmla="*/ 2 h 5"/>
                <a:gd name="T10" fmla="*/ 1 w 5"/>
                <a:gd name="T11" fmla="*/ 2 h 5"/>
                <a:gd name="T12" fmla="*/ 0 w 5"/>
                <a:gd name="T13" fmla="*/ 4 h 5"/>
                <a:gd name="T14" fmla="*/ 2 w 5"/>
                <a:gd name="T15" fmla="*/ 5 h 5"/>
                <a:gd name="T16" fmla="*/ 4 w 5"/>
                <a:gd name="T17" fmla="*/ 5 h 5"/>
                <a:gd name="T18" fmla="*/ 5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4"/>
                  </a:moveTo>
                  <a:cubicBezTo>
                    <a:pt x="5" y="3"/>
                    <a:pt x="5" y="3"/>
                    <a:pt x="5" y="1"/>
                  </a:cubicBezTo>
                  <a:cubicBezTo>
                    <a:pt x="4" y="2"/>
                    <a:pt x="3" y="1"/>
                    <a:pt x="2" y="2"/>
                  </a:cubicBezTo>
                  <a:cubicBezTo>
                    <a:pt x="2" y="1"/>
                    <a:pt x="2" y="0"/>
                    <a:pt x="1" y="1"/>
                  </a:cubicBezTo>
                  <a:cubicBezTo>
                    <a:pt x="1" y="2"/>
                    <a:pt x="0" y="1"/>
                    <a:pt x="0" y="2"/>
                  </a:cubicBezTo>
                  <a:cubicBezTo>
                    <a:pt x="1" y="3"/>
                    <a:pt x="1" y="2"/>
                    <a:pt x="1" y="2"/>
                  </a:cubicBezTo>
                  <a:cubicBezTo>
                    <a:pt x="1" y="3"/>
                    <a:pt x="0" y="3"/>
                    <a:pt x="0" y="4"/>
                  </a:cubicBezTo>
                  <a:cubicBezTo>
                    <a:pt x="2" y="3"/>
                    <a:pt x="1" y="5"/>
                    <a:pt x="2" y="5"/>
                  </a:cubicBezTo>
                  <a:cubicBezTo>
                    <a:pt x="2" y="4"/>
                    <a:pt x="4" y="5"/>
                    <a:pt x="4" y="5"/>
                  </a:cubicBezTo>
                  <a:cubicBezTo>
                    <a:pt x="4" y="4"/>
                    <a:pt x="5" y="4"/>
                    <a:pt x="5" y="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2" name="Freeform 90"/>
            <p:cNvSpPr/>
            <p:nvPr/>
          </p:nvSpPr>
          <p:spPr bwMode="auto">
            <a:xfrm>
              <a:off x="4102549" y="5676127"/>
              <a:ext cx="17349" cy="20602"/>
            </a:xfrm>
            <a:custGeom>
              <a:avLst/>
              <a:gdLst>
                <a:gd name="T0" fmla="*/ 1 w 7"/>
                <a:gd name="T1" fmla="*/ 5 h 8"/>
                <a:gd name="T2" fmla="*/ 0 w 7"/>
                <a:gd name="T3" fmla="*/ 6 h 8"/>
                <a:gd name="T4" fmla="*/ 2 w 7"/>
                <a:gd name="T5" fmla="*/ 8 h 8"/>
                <a:gd name="T6" fmla="*/ 3 w 7"/>
                <a:gd name="T7" fmla="*/ 7 h 8"/>
                <a:gd name="T8" fmla="*/ 2 w 7"/>
                <a:gd name="T9" fmla="*/ 4 h 8"/>
                <a:gd name="T10" fmla="*/ 5 w 7"/>
                <a:gd name="T11" fmla="*/ 2 h 8"/>
                <a:gd name="T12" fmla="*/ 7 w 7"/>
                <a:gd name="T13" fmla="*/ 0 h 8"/>
                <a:gd name="T14" fmla="*/ 6 w 7"/>
                <a:gd name="T15" fmla="*/ 0 h 8"/>
                <a:gd name="T16" fmla="*/ 6 w 7"/>
                <a:gd name="T17" fmla="*/ 0 h 8"/>
                <a:gd name="T18" fmla="*/ 2 w 7"/>
                <a:gd name="T19" fmla="*/ 2 h 8"/>
                <a:gd name="T20" fmla="*/ 1 w 7"/>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1" y="5"/>
                  </a:moveTo>
                  <a:cubicBezTo>
                    <a:pt x="0" y="5"/>
                    <a:pt x="0" y="6"/>
                    <a:pt x="0" y="6"/>
                  </a:cubicBezTo>
                  <a:cubicBezTo>
                    <a:pt x="0" y="7"/>
                    <a:pt x="1" y="8"/>
                    <a:pt x="2" y="8"/>
                  </a:cubicBezTo>
                  <a:cubicBezTo>
                    <a:pt x="2" y="8"/>
                    <a:pt x="2" y="7"/>
                    <a:pt x="3" y="7"/>
                  </a:cubicBezTo>
                  <a:cubicBezTo>
                    <a:pt x="2" y="6"/>
                    <a:pt x="1" y="6"/>
                    <a:pt x="2" y="4"/>
                  </a:cubicBezTo>
                  <a:cubicBezTo>
                    <a:pt x="3" y="4"/>
                    <a:pt x="4" y="2"/>
                    <a:pt x="5" y="2"/>
                  </a:cubicBezTo>
                  <a:cubicBezTo>
                    <a:pt x="7" y="2"/>
                    <a:pt x="7" y="1"/>
                    <a:pt x="7" y="0"/>
                  </a:cubicBezTo>
                  <a:cubicBezTo>
                    <a:pt x="7" y="0"/>
                    <a:pt x="7" y="0"/>
                    <a:pt x="6" y="0"/>
                  </a:cubicBezTo>
                  <a:cubicBezTo>
                    <a:pt x="6" y="0"/>
                    <a:pt x="6" y="0"/>
                    <a:pt x="6" y="0"/>
                  </a:cubicBezTo>
                  <a:cubicBezTo>
                    <a:pt x="4" y="1"/>
                    <a:pt x="3" y="1"/>
                    <a:pt x="2" y="2"/>
                  </a:cubicBezTo>
                  <a:cubicBezTo>
                    <a:pt x="2" y="3"/>
                    <a:pt x="0" y="3"/>
                    <a:pt x="1" y="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3" name="Freeform 91"/>
            <p:cNvSpPr/>
            <p:nvPr/>
          </p:nvSpPr>
          <p:spPr bwMode="auto">
            <a:xfrm>
              <a:off x="4107971" y="5660947"/>
              <a:ext cx="4337" cy="759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3"/>
                    <a:pt x="1" y="2"/>
                    <a:pt x="2" y="2"/>
                  </a:cubicBezTo>
                  <a:cubicBezTo>
                    <a:pt x="2" y="0"/>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4" name="Freeform 92"/>
            <p:cNvSpPr/>
            <p:nvPr/>
          </p:nvSpPr>
          <p:spPr bwMode="auto">
            <a:xfrm>
              <a:off x="4145920" y="5663116"/>
              <a:ext cx="10843" cy="8674"/>
            </a:xfrm>
            <a:custGeom>
              <a:avLst/>
              <a:gdLst>
                <a:gd name="T0" fmla="*/ 2 w 4"/>
                <a:gd name="T1" fmla="*/ 0 h 3"/>
                <a:gd name="T2" fmla="*/ 0 w 4"/>
                <a:gd name="T3" fmla="*/ 1 h 3"/>
                <a:gd name="T4" fmla="*/ 0 w 4"/>
                <a:gd name="T5" fmla="*/ 2 h 3"/>
                <a:gd name="T6" fmla="*/ 4 w 4"/>
                <a:gd name="T7" fmla="*/ 2 h 3"/>
                <a:gd name="T8" fmla="*/ 4 w 4"/>
                <a:gd name="T9" fmla="*/ 2 h 3"/>
                <a:gd name="T10" fmla="*/ 2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2" y="0"/>
                  </a:moveTo>
                  <a:cubicBezTo>
                    <a:pt x="1" y="0"/>
                    <a:pt x="1" y="0"/>
                    <a:pt x="0" y="1"/>
                  </a:cubicBezTo>
                  <a:cubicBezTo>
                    <a:pt x="0" y="1"/>
                    <a:pt x="0" y="2"/>
                    <a:pt x="0" y="2"/>
                  </a:cubicBezTo>
                  <a:cubicBezTo>
                    <a:pt x="2" y="2"/>
                    <a:pt x="3" y="3"/>
                    <a:pt x="4" y="2"/>
                  </a:cubicBezTo>
                  <a:cubicBezTo>
                    <a:pt x="4" y="2"/>
                    <a:pt x="4" y="2"/>
                    <a:pt x="4" y="2"/>
                  </a:cubicBezTo>
                  <a:cubicBezTo>
                    <a:pt x="4" y="1"/>
                    <a:pt x="3" y="1"/>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5" name="Freeform 93"/>
            <p:cNvSpPr/>
            <p:nvPr/>
          </p:nvSpPr>
          <p:spPr bwMode="auto">
            <a:xfrm>
              <a:off x="3938823" y="5709740"/>
              <a:ext cx="9759" cy="9759"/>
            </a:xfrm>
            <a:custGeom>
              <a:avLst/>
              <a:gdLst>
                <a:gd name="T0" fmla="*/ 2 w 4"/>
                <a:gd name="T1" fmla="*/ 0 h 4"/>
                <a:gd name="T2" fmla="*/ 0 w 4"/>
                <a:gd name="T3" fmla="*/ 2 h 4"/>
                <a:gd name="T4" fmla="*/ 2 w 4"/>
                <a:gd name="T5" fmla="*/ 3 h 4"/>
                <a:gd name="T6" fmla="*/ 4 w 4"/>
                <a:gd name="T7" fmla="*/ 2 h 4"/>
                <a:gd name="T8" fmla="*/ 3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1" y="1"/>
                    <a:pt x="1" y="2"/>
                    <a:pt x="0" y="2"/>
                  </a:cubicBezTo>
                  <a:cubicBezTo>
                    <a:pt x="0" y="3"/>
                    <a:pt x="1" y="3"/>
                    <a:pt x="2" y="3"/>
                  </a:cubicBezTo>
                  <a:cubicBezTo>
                    <a:pt x="2" y="1"/>
                    <a:pt x="4" y="4"/>
                    <a:pt x="4" y="2"/>
                  </a:cubicBezTo>
                  <a:cubicBezTo>
                    <a:pt x="3" y="2"/>
                    <a:pt x="4" y="1"/>
                    <a:pt x="3" y="1"/>
                  </a:cubicBezTo>
                  <a:cubicBezTo>
                    <a:pt x="2" y="1"/>
                    <a:pt x="2" y="0"/>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6" name="Freeform 94"/>
            <p:cNvSpPr/>
            <p:nvPr/>
          </p:nvSpPr>
          <p:spPr bwMode="auto">
            <a:xfrm>
              <a:off x="3954003" y="5812747"/>
              <a:ext cx="4337" cy="4337"/>
            </a:xfrm>
            <a:custGeom>
              <a:avLst/>
              <a:gdLst>
                <a:gd name="T0" fmla="*/ 0 w 2"/>
                <a:gd name="T1" fmla="*/ 2 h 2"/>
                <a:gd name="T2" fmla="*/ 2 w 2"/>
                <a:gd name="T3" fmla="*/ 0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2"/>
                    <a:pt x="2" y="0"/>
                  </a:cubicBezTo>
                  <a:cubicBezTo>
                    <a:pt x="1" y="0"/>
                    <a:pt x="1" y="0"/>
                    <a:pt x="0" y="0"/>
                  </a:cubicBezTo>
                  <a:cubicBezTo>
                    <a:pt x="0" y="1"/>
                    <a:pt x="0" y="1"/>
                    <a:pt x="0"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7" name="Freeform 95"/>
            <p:cNvSpPr/>
            <p:nvPr/>
          </p:nvSpPr>
          <p:spPr bwMode="auto">
            <a:xfrm>
              <a:off x="3930148" y="5804073"/>
              <a:ext cx="23854" cy="13011"/>
            </a:xfrm>
            <a:custGeom>
              <a:avLst/>
              <a:gdLst>
                <a:gd name="T0" fmla="*/ 6 w 9"/>
                <a:gd name="T1" fmla="*/ 4 h 5"/>
                <a:gd name="T2" fmla="*/ 7 w 9"/>
                <a:gd name="T3" fmla="*/ 5 h 5"/>
                <a:gd name="T4" fmla="*/ 9 w 9"/>
                <a:gd name="T5" fmla="*/ 4 h 5"/>
                <a:gd name="T6" fmla="*/ 6 w 9"/>
                <a:gd name="T7" fmla="*/ 2 h 5"/>
                <a:gd name="T8" fmla="*/ 5 w 9"/>
                <a:gd name="T9" fmla="*/ 1 h 5"/>
                <a:gd name="T10" fmla="*/ 4 w 9"/>
                <a:gd name="T11" fmla="*/ 0 h 5"/>
                <a:gd name="T12" fmla="*/ 1 w 9"/>
                <a:gd name="T13" fmla="*/ 0 h 5"/>
                <a:gd name="T14" fmla="*/ 0 w 9"/>
                <a:gd name="T15" fmla="*/ 2 h 5"/>
                <a:gd name="T16" fmla="*/ 2 w 9"/>
                <a:gd name="T17" fmla="*/ 1 h 5"/>
                <a:gd name="T18" fmla="*/ 4 w 9"/>
                <a:gd name="T19" fmla="*/ 3 h 5"/>
                <a:gd name="T20" fmla="*/ 6 w 9"/>
                <a:gd name="T21" fmla="*/ 3 h 5"/>
                <a:gd name="T22" fmla="*/ 6 w 9"/>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6" y="4"/>
                  </a:moveTo>
                  <a:cubicBezTo>
                    <a:pt x="7" y="4"/>
                    <a:pt x="7" y="4"/>
                    <a:pt x="7" y="5"/>
                  </a:cubicBezTo>
                  <a:cubicBezTo>
                    <a:pt x="7" y="4"/>
                    <a:pt x="8" y="4"/>
                    <a:pt x="9" y="4"/>
                  </a:cubicBezTo>
                  <a:cubicBezTo>
                    <a:pt x="9" y="2"/>
                    <a:pt x="7" y="2"/>
                    <a:pt x="6" y="2"/>
                  </a:cubicBezTo>
                  <a:cubicBezTo>
                    <a:pt x="6" y="2"/>
                    <a:pt x="6" y="2"/>
                    <a:pt x="5" y="1"/>
                  </a:cubicBezTo>
                  <a:cubicBezTo>
                    <a:pt x="5" y="1"/>
                    <a:pt x="4" y="1"/>
                    <a:pt x="4" y="0"/>
                  </a:cubicBezTo>
                  <a:cubicBezTo>
                    <a:pt x="3" y="0"/>
                    <a:pt x="2" y="0"/>
                    <a:pt x="1" y="0"/>
                  </a:cubicBezTo>
                  <a:cubicBezTo>
                    <a:pt x="0" y="1"/>
                    <a:pt x="0" y="1"/>
                    <a:pt x="0" y="2"/>
                  </a:cubicBezTo>
                  <a:cubicBezTo>
                    <a:pt x="1" y="2"/>
                    <a:pt x="1" y="1"/>
                    <a:pt x="2" y="1"/>
                  </a:cubicBezTo>
                  <a:cubicBezTo>
                    <a:pt x="3" y="1"/>
                    <a:pt x="3" y="2"/>
                    <a:pt x="4" y="3"/>
                  </a:cubicBezTo>
                  <a:cubicBezTo>
                    <a:pt x="5" y="3"/>
                    <a:pt x="6" y="2"/>
                    <a:pt x="6" y="3"/>
                  </a:cubicBezTo>
                  <a:cubicBezTo>
                    <a:pt x="5" y="3"/>
                    <a:pt x="6" y="3"/>
                    <a:pt x="6" y="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8" name="Freeform 96"/>
            <p:cNvSpPr/>
            <p:nvPr/>
          </p:nvSpPr>
          <p:spPr bwMode="auto">
            <a:xfrm>
              <a:off x="3938823" y="5812747"/>
              <a:ext cx="4337" cy="4337"/>
            </a:xfrm>
            <a:custGeom>
              <a:avLst/>
              <a:gdLst>
                <a:gd name="T0" fmla="*/ 0 w 2"/>
                <a:gd name="T1" fmla="*/ 0 h 2"/>
                <a:gd name="T2" fmla="*/ 0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2"/>
                  </a:cubicBezTo>
                  <a:cubicBezTo>
                    <a:pt x="1" y="1"/>
                    <a:pt x="1" y="2"/>
                    <a:pt x="2" y="1"/>
                  </a:cubicBezTo>
                  <a:cubicBezTo>
                    <a:pt x="2" y="0"/>
                    <a:pt x="1" y="1"/>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19" name="Freeform 97"/>
            <p:cNvSpPr/>
            <p:nvPr/>
          </p:nvSpPr>
          <p:spPr bwMode="auto">
            <a:xfrm>
              <a:off x="3938823" y="5801904"/>
              <a:ext cx="2169" cy="2169"/>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1"/>
                    <a:pt x="1" y="1"/>
                    <a:pt x="1" y="1"/>
                  </a:cubicBezTo>
                  <a:cubicBezTo>
                    <a:pt x="1"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0" name="Freeform 98"/>
            <p:cNvSpPr/>
            <p:nvPr/>
          </p:nvSpPr>
          <p:spPr bwMode="auto">
            <a:xfrm>
              <a:off x="3943160" y="5801904"/>
              <a:ext cx="3253" cy="2169"/>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1" y="1"/>
                  </a:cubicBezTo>
                  <a:cubicBezTo>
                    <a:pt x="1" y="0"/>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1" name="Freeform 99"/>
            <p:cNvSpPr/>
            <p:nvPr/>
          </p:nvSpPr>
          <p:spPr bwMode="auto">
            <a:xfrm>
              <a:off x="3946412" y="5804073"/>
              <a:ext cx="2169" cy="325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1"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2" name="Freeform 100"/>
            <p:cNvSpPr/>
            <p:nvPr/>
          </p:nvSpPr>
          <p:spPr bwMode="auto">
            <a:xfrm>
              <a:off x="3948581" y="5807325"/>
              <a:ext cx="2169" cy="2169"/>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1" y="1"/>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3" name="Freeform 101"/>
            <p:cNvSpPr/>
            <p:nvPr/>
          </p:nvSpPr>
          <p:spPr bwMode="auto">
            <a:xfrm>
              <a:off x="4222905" y="5848528"/>
              <a:ext cx="15180" cy="15180"/>
            </a:xfrm>
            <a:custGeom>
              <a:avLst/>
              <a:gdLst>
                <a:gd name="T0" fmla="*/ 4 w 6"/>
                <a:gd name="T1" fmla="*/ 6 h 6"/>
                <a:gd name="T2" fmla="*/ 6 w 6"/>
                <a:gd name="T3" fmla="*/ 1 h 6"/>
                <a:gd name="T4" fmla="*/ 4 w 6"/>
                <a:gd name="T5" fmla="*/ 0 h 6"/>
                <a:gd name="T6" fmla="*/ 4 w 6"/>
                <a:gd name="T7" fmla="*/ 0 h 6"/>
                <a:gd name="T8" fmla="*/ 3 w 6"/>
                <a:gd name="T9" fmla="*/ 0 h 6"/>
                <a:gd name="T10" fmla="*/ 2 w 6"/>
                <a:gd name="T11" fmla="*/ 1 h 6"/>
                <a:gd name="T12" fmla="*/ 1 w 6"/>
                <a:gd name="T13" fmla="*/ 1 h 6"/>
                <a:gd name="T14" fmla="*/ 0 w 6"/>
                <a:gd name="T15" fmla="*/ 2 h 6"/>
                <a:gd name="T16" fmla="*/ 1 w 6"/>
                <a:gd name="T17" fmla="*/ 2 h 6"/>
                <a:gd name="T18" fmla="*/ 3 w 6"/>
                <a:gd name="T19" fmla="*/ 4 h 6"/>
                <a:gd name="T20" fmla="*/ 4 w 6"/>
                <a:gd name="T21" fmla="*/ 5 h 6"/>
                <a:gd name="T22" fmla="*/ 4 w 6"/>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4" y="6"/>
                  </a:moveTo>
                  <a:cubicBezTo>
                    <a:pt x="5" y="5"/>
                    <a:pt x="5" y="3"/>
                    <a:pt x="6" y="1"/>
                  </a:cubicBezTo>
                  <a:cubicBezTo>
                    <a:pt x="5" y="1"/>
                    <a:pt x="5" y="1"/>
                    <a:pt x="4" y="0"/>
                  </a:cubicBezTo>
                  <a:cubicBezTo>
                    <a:pt x="4" y="0"/>
                    <a:pt x="4" y="0"/>
                    <a:pt x="4" y="0"/>
                  </a:cubicBezTo>
                  <a:cubicBezTo>
                    <a:pt x="4" y="0"/>
                    <a:pt x="3" y="0"/>
                    <a:pt x="3" y="0"/>
                  </a:cubicBezTo>
                  <a:cubicBezTo>
                    <a:pt x="3" y="1"/>
                    <a:pt x="2" y="1"/>
                    <a:pt x="2" y="1"/>
                  </a:cubicBezTo>
                  <a:cubicBezTo>
                    <a:pt x="1" y="1"/>
                    <a:pt x="1" y="1"/>
                    <a:pt x="1" y="1"/>
                  </a:cubicBezTo>
                  <a:cubicBezTo>
                    <a:pt x="1" y="1"/>
                    <a:pt x="0" y="1"/>
                    <a:pt x="0" y="2"/>
                  </a:cubicBezTo>
                  <a:cubicBezTo>
                    <a:pt x="0" y="2"/>
                    <a:pt x="1" y="1"/>
                    <a:pt x="1" y="2"/>
                  </a:cubicBezTo>
                  <a:cubicBezTo>
                    <a:pt x="2" y="2"/>
                    <a:pt x="3" y="3"/>
                    <a:pt x="3" y="4"/>
                  </a:cubicBezTo>
                  <a:cubicBezTo>
                    <a:pt x="4" y="4"/>
                    <a:pt x="4" y="4"/>
                    <a:pt x="4" y="5"/>
                  </a:cubicBezTo>
                  <a:cubicBezTo>
                    <a:pt x="4" y="5"/>
                    <a:pt x="4" y="6"/>
                    <a:pt x="4" y="6"/>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4" name="Freeform 102"/>
            <p:cNvSpPr/>
            <p:nvPr/>
          </p:nvSpPr>
          <p:spPr bwMode="auto">
            <a:xfrm>
              <a:off x="3950749" y="5681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5" name="Freeform 103"/>
            <p:cNvSpPr/>
            <p:nvPr/>
          </p:nvSpPr>
          <p:spPr bwMode="auto">
            <a:xfrm>
              <a:off x="4200135" y="5771544"/>
              <a:ext cx="4337" cy="4337"/>
            </a:xfrm>
            <a:custGeom>
              <a:avLst/>
              <a:gdLst>
                <a:gd name="T0" fmla="*/ 2 w 2"/>
                <a:gd name="T1" fmla="*/ 0 h 2"/>
                <a:gd name="T2" fmla="*/ 0 w 2"/>
                <a:gd name="T3" fmla="*/ 1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1" y="1"/>
                    <a:pt x="1" y="2"/>
                    <a:pt x="2" y="1"/>
                  </a:cubicBezTo>
                  <a:cubicBezTo>
                    <a:pt x="1" y="1"/>
                    <a:pt x="2" y="0"/>
                    <a:pt x="2"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6" name="Freeform 104"/>
            <p:cNvSpPr/>
            <p:nvPr/>
          </p:nvSpPr>
          <p:spPr bwMode="auto">
            <a:xfrm>
              <a:off x="4168691" y="5686970"/>
              <a:ext cx="3253"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7" name="Freeform 105"/>
            <p:cNvSpPr/>
            <p:nvPr/>
          </p:nvSpPr>
          <p:spPr bwMode="auto">
            <a:xfrm>
              <a:off x="4171943" y="56869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8" name="Freeform 106"/>
            <p:cNvSpPr/>
            <p:nvPr/>
          </p:nvSpPr>
          <p:spPr bwMode="auto">
            <a:xfrm>
              <a:off x="4130741" y="5696728"/>
              <a:ext cx="2169" cy="325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0"/>
                    <a:pt x="0" y="1"/>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29" name="Freeform 107"/>
            <p:cNvSpPr/>
            <p:nvPr/>
          </p:nvSpPr>
          <p:spPr bwMode="auto">
            <a:xfrm>
              <a:off x="3894367" y="57964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0" name="Freeform 108"/>
            <p:cNvSpPr/>
            <p:nvPr/>
          </p:nvSpPr>
          <p:spPr bwMode="auto">
            <a:xfrm>
              <a:off x="4051588" y="5763954"/>
              <a:ext cx="2169" cy="2169"/>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1"/>
                    <a:pt x="1"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1" name="Freeform 109"/>
            <p:cNvSpPr/>
            <p:nvPr/>
          </p:nvSpPr>
          <p:spPr bwMode="auto">
            <a:xfrm>
              <a:off x="4053757" y="5707571"/>
              <a:ext cx="15180" cy="30360"/>
            </a:xfrm>
            <a:custGeom>
              <a:avLst/>
              <a:gdLst>
                <a:gd name="T0" fmla="*/ 6 w 6"/>
                <a:gd name="T1" fmla="*/ 0 h 12"/>
                <a:gd name="T2" fmla="*/ 3 w 6"/>
                <a:gd name="T3" fmla="*/ 6 h 12"/>
                <a:gd name="T4" fmla="*/ 4 w 6"/>
                <a:gd name="T5" fmla="*/ 7 h 12"/>
                <a:gd name="T6" fmla="*/ 2 w 6"/>
                <a:gd name="T7" fmla="*/ 11 h 12"/>
                <a:gd name="T8" fmla="*/ 0 w 6"/>
                <a:gd name="T9" fmla="*/ 8 h 12"/>
                <a:gd name="T10" fmla="*/ 0 w 6"/>
                <a:gd name="T11" fmla="*/ 11 h 12"/>
                <a:gd name="T12" fmla="*/ 0 w 6"/>
                <a:gd name="T13" fmla="*/ 12 h 12"/>
                <a:gd name="T14" fmla="*/ 1 w 6"/>
                <a:gd name="T15" fmla="*/ 12 h 12"/>
                <a:gd name="T16" fmla="*/ 3 w 6"/>
                <a:gd name="T17" fmla="*/ 11 h 12"/>
                <a:gd name="T18" fmla="*/ 4 w 6"/>
                <a:gd name="T19" fmla="*/ 11 h 12"/>
                <a:gd name="T20" fmla="*/ 5 w 6"/>
                <a:gd name="T21" fmla="*/ 8 h 12"/>
                <a:gd name="T22" fmla="*/ 6 w 6"/>
                <a:gd name="T23" fmla="*/ 9 h 12"/>
                <a:gd name="T24" fmla="*/ 6 w 6"/>
                <a:gd name="T25" fmla="*/ 6 h 12"/>
                <a:gd name="T26" fmla="*/ 4 w 6"/>
                <a:gd name="T27" fmla="*/ 5 h 12"/>
                <a:gd name="T28" fmla="*/ 6 w 6"/>
                <a:gd name="T29" fmla="*/ 1 h 12"/>
                <a:gd name="T30" fmla="*/ 6 w 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2">
                  <a:moveTo>
                    <a:pt x="6" y="0"/>
                  </a:moveTo>
                  <a:cubicBezTo>
                    <a:pt x="5" y="2"/>
                    <a:pt x="3" y="3"/>
                    <a:pt x="3" y="6"/>
                  </a:cubicBezTo>
                  <a:cubicBezTo>
                    <a:pt x="3" y="6"/>
                    <a:pt x="4" y="7"/>
                    <a:pt x="4" y="7"/>
                  </a:cubicBezTo>
                  <a:cubicBezTo>
                    <a:pt x="3" y="8"/>
                    <a:pt x="3" y="10"/>
                    <a:pt x="2" y="11"/>
                  </a:cubicBezTo>
                  <a:cubicBezTo>
                    <a:pt x="0" y="12"/>
                    <a:pt x="1" y="8"/>
                    <a:pt x="0" y="8"/>
                  </a:cubicBezTo>
                  <a:cubicBezTo>
                    <a:pt x="0" y="9"/>
                    <a:pt x="0" y="10"/>
                    <a:pt x="0" y="11"/>
                  </a:cubicBezTo>
                  <a:cubicBezTo>
                    <a:pt x="0" y="11"/>
                    <a:pt x="0" y="12"/>
                    <a:pt x="0" y="12"/>
                  </a:cubicBezTo>
                  <a:cubicBezTo>
                    <a:pt x="0" y="11"/>
                    <a:pt x="1" y="12"/>
                    <a:pt x="1" y="12"/>
                  </a:cubicBezTo>
                  <a:cubicBezTo>
                    <a:pt x="2" y="12"/>
                    <a:pt x="2" y="11"/>
                    <a:pt x="3" y="11"/>
                  </a:cubicBezTo>
                  <a:cubicBezTo>
                    <a:pt x="3" y="11"/>
                    <a:pt x="4" y="11"/>
                    <a:pt x="4" y="11"/>
                  </a:cubicBezTo>
                  <a:cubicBezTo>
                    <a:pt x="5" y="10"/>
                    <a:pt x="5" y="8"/>
                    <a:pt x="5" y="8"/>
                  </a:cubicBezTo>
                  <a:cubicBezTo>
                    <a:pt x="6" y="7"/>
                    <a:pt x="6" y="9"/>
                    <a:pt x="6" y="9"/>
                  </a:cubicBezTo>
                  <a:cubicBezTo>
                    <a:pt x="6" y="8"/>
                    <a:pt x="6" y="7"/>
                    <a:pt x="6" y="6"/>
                  </a:cubicBezTo>
                  <a:cubicBezTo>
                    <a:pt x="6" y="6"/>
                    <a:pt x="5" y="5"/>
                    <a:pt x="4" y="5"/>
                  </a:cubicBezTo>
                  <a:cubicBezTo>
                    <a:pt x="4" y="2"/>
                    <a:pt x="6" y="3"/>
                    <a:pt x="6" y="1"/>
                  </a:cubicBezTo>
                  <a:cubicBezTo>
                    <a:pt x="6" y="0"/>
                    <a:pt x="6" y="0"/>
                    <a:pt x="6"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2" name="Freeform 110"/>
            <p:cNvSpPr/>
            <p:nvPr/>
          </p:nvSpPr>
          <p:spPr bwMode="auto">
            <a:xfrm>
              <a:off x="3971351" y="57400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3" name="Freeform 111"/>
            <p:cNvSpPr/>
            <p:nvPr/>
          </p:nvSpPr>
          <p:spPr bwMode="auto">
            <a:xfrm>
              <a:off x="4187123" y="5809494"/>
              <a:ext cx="5422" cy="7590"/>
            </a:xfrm>
            <a:custGeom>
              <a:avLst/>
              <a:gdLst>
                <a:gd name="T0" fmla="*/ 1 w 2"/>
                <a:gd name="T1" fmla="*/ 0 h 3"/>
                <a:gd name="T2" fmla="*/ 1 w 2"/>
                <a:gd name="T3" fmla="*/ 2 h 3"/>
                <a:gd name="T4" fmla="*/ 2 w 2"/>
                <a:gd name="T5" fmla="*/ 3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1" y="1"/>
                    <a:pt x="1" y="2"/>
                  </a:cubicBezTo>
                  <a:cubicBezTo>
                    <a:pt x="1" y="3"/>
                    <a:pt x="2" y="3"/>
                    <a:pt x="2" y="3"/>
                  </a:cubicBezTo>
                  <a:cubicBezTo>
                    <a:pt x="2" y="1"/>
                    <a:pt x="2" y="2"/>
                    <a:pt x="2" y="1"/>
                  </a:cubicBezTo>
                  <a:cubicBezTo>
                    <a:pt x="1" y="1"/>
                    <a:pt x="1"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4" name="Freeform 112"/>
            <p:cNvSpPr/>
            <p:nvPr/>
          </p:nvSpPr>
          <p:spPr bwMode="auto">
            <a:xfrm>
              <a:off x="4081948" y="5704318"/>
              <a:ext cx="7590" cy="7590"/>
            </a:xfrm>
            <a:custGeom>
              <a:avLst/>
              <a:gdLst>
                <a:gd name="T0" fmla="*/ 0 w 3"/>
                <a:gd name="T1" fmla="*/ 0 h 3"/>
                <a:gd name="T2" fmla="*/ 2 w 3"/>
                <a:gd name="T3" fmla="*/ 3 h 3"/>
                <a:gd name="T4" fmla="*/ 2 w 3"/>
                <a:gd name="T5" fmla="*/ 2 h 3"/>
                <a:gd name="T6" fmla="*/ 3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3"/>
                    <a:pt x="2" y="3"/>
                  </a:cubicBezTo>
                  <a:cubicBezTo>
                    <a:pt x="2" y="3"/>
                    <a:pt x="1" y="2"/>
                    <a:pt x="2" y="2"/>
                  </a:cubicBezTo>
                  <a:cubicBezTo>
                    <a:pt x="2" y="1"/>
                    <a:pt x="3" y="2"/>
                    <a:pt x="3" y="1"/>
                  </a:cubicBezTo>
                  <a:cubicBezTo>
                    <a:pt x="3" y="0"/>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5" name="Freeform 113"/>
            <p:cNvSpPr/>
            <p:nvPr/>
          </p:nvSpPr>
          <p:spPr bwMode="auto">
            <a:xfrm>
              <a:off x="4076526" y="56967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6" name="Freeform 114"/>
            <p:cNvSpPr/>
            <p:nvPr/>
          </p:nvSpPr>
          <p:spPr bwMode="auto">
            <a:xfrm>
              <a:off x="4087369" y="5796482"/>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7" name="Freeform 115"/>
            <p:cNvSpPr/>
            <p:nvPr/>
          </p:nvSpPr>
          <p:spPr bwMode="auto">
            <a:xfrm>
              <a:off x="4087369" y="5709740"/>
              <a:ext cx="2169"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8" name="Freeform 116"/>
            <p:cNvSpPr/>
            <p:nvPr/>
          </p:nvSpPr>
          <p:spPr bwMode="auto">
            <a:xfrm>
              <a:off x="4128572" y="5694560"/>
              <a:ext cx="2169"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39" name="Freeform 117"/>
            <p:cNvSpPr/>
            <p:nvPr/>
          </p:nvSpPr>
          <p:spPr bwMode="auto">
            <a:xfrm>
              <a:off x="4072189" y="5722751"/>
              <a:ext cx="2169"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0" name="Freeform 118"/>
            <p:cNvSpPr/>
            <p:nvPr/>
          </p:nvSpPr>
          <p:spPr bwMode="auto">
            <a:xfrm>
              <a:off x="4171943" y="5683717"/>
              <a:ext cx="2169"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1" name="Freeform 119"/>
            <p:cNvSpPr/>
            <p:nvPr/>
          </p:nvSpPr>
          <p:spPr bwMode="auto">
            <a:xfrm>
              <a:off x="4012554" y="5655525"/>
              <a:ext cx="10843" cy="5422"/>
            </a:xfrm>
            <a:custGeom>
              <a:avLst/>
              <a:gdLst>
                <a:gd name="T0" fmla="*/ 4 w 4"/>
                <a:gd name="T1" fmla="*/ 1 h 2"/>
                <a:gd name="T2" fmla="*/ 0 w 4"/>
                <a:gd name="T3" fmla="*/ 2 h 2"/>
                <a:gd name="T4" fmla="*/ 3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3" y="1"/>
                    <a:pt x="1" y="0"/>
                    <a:pt x="0" y="2"/>
                  </a:cubicBezTo>
                  <a:cubicBezTo>
                    <a:pt x="2" y="1"/>
                    <a:pt x="3" y="2"/>
                    <a:pt x="3" y="2"/>
                  </a:cubicBezTo>
                  <a:cubicBezTo>
                    <a:pt x="4" y="2"/>
                    <a:pt x="4" y="2"/>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2" name="Freeform 120"/>
            <p:cNvSpPr/>
            <p:nvPr/>
          </p:nvSpPr>
          <p:spPr bwMode="auto">
            <a:xfrm>
              <a:off x="4017975" y="5686970"/>
              <a:ext cx="2169" cy="43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1" y="0"/>
                    <a:pt x="0" y="1"/>
                    <a:pt x="1" y="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3" name="Freeform 121"/>
            <p:cNvSpPr/>
            <p:nvPr/>
          </p:nvSpPr>
          <p:spPr bwMode="auto">
            <a:xfrm>
              <a:off x="3892198" y="5792145"/>
              <a:ext cx="2169" cy="4337"/>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1"/>
                    <a:pt x="1" y="2"/>
                    <a:pt x="1" y="1"/>
                  </a:cubicBezTo>
                  <a:cubicBezTo>
                    <a:pt x="1" y="1"/>
                    <a:pt x="1" y="0"/>
                    <a:pt x="0" y="0"/>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4" name="Freeform 122"/>
            <p:cNvSpPr/>
            <p:nvPr/>
          </p:nvSpPr>
          <p:spPr bwMode="auto">
            <a:xfrm>
              <a:off x="3892198" y="5788893"/>
              <a:ext cx="0" cy="325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45" name="组合 85"/>
          <p:cNvGrpSpPr/>
          <p:nvPr/>
        </p:nvGrpSpPr>
        <p:grpSpPr>
          <a:xfrm>
            <a:off x="5926015" y="2481999"/>
            <a:ext cx="329990" cy="282944"/>
            <a:chOff x="5964264" y="5437584"/>
            <a:chExt cx="532384" cy="456484"/>
          </a:xfrm>
          <a:solidFill>
            <a:schemeClr val="accent2"/>
          </a:solidFill>
        </p:grpSpPr>
        <p:sp>
          <p:nvSpPr>
            <p:cNvPr id="146" name="Freeform 212"/>
            <p:cNvSpPr>
              <a:spLocks noEditPoints="1"/>
            </p:cNvSpPr>
            <p:nvPr/>
          </p:nvSpPr>
          <p:spPr bwMode="auto">
            <a:xfrm>
              <a:off x="6141003" y="5437584"/>
              <a:ext cx="355645" cy="315527"/>
            </a:xfrm>
            <a:custGeom>
              <a:avLst/>
              <a:gdLst>
                <a:gd name="T0" fmla="*/ 8 w 139"/>
                <a:gd name="T1" fmla="*/ 123 h 123"/>
                <a:gd name="T2" fmla="*/ 20 w 139"/>
                <a:gd name="T3" fmla="*/ 90 h 123"/>
                <a:gd name="T4" fmla="*/ 0 w 139"/>
                <a:gd name="T5" fmla="*/ 53 h 123"/>
                <a:gd name="T6" fmla="*/ 69 w 139"/>
                <a:gd name="T7" fmla="*/ 0 h 123"/>
                <a:gd name="T8" fmla="*/ 139 w 139"/>
                <a:gd name="T9" fmla="*/ 53 h 123"/>
                <a:gd name="T10" fmla="*/ 69 w 139"/>
                <a:gd name="T11" fmla="*/ 106 h 123"/>
                <a:gd name="T12" fmla="*/ 45 w 139"/>
                <a:gd name="T13" fmla="*/ 103 h 123"/>
                <a:gd name="T14" fmla="*/ 22 w 139"/>
                <a:gd name="T15" fmla="*/ 115 h 123"/>
                <a:gd name="T16" fmla="*/ 8 w 139"/>
                <a:gd name="T17" fmla="*/ 123 h 123"/>
                <a:gd name="T18" fmla="*/ 69 w 139"/>
                <a:gd name="T19" fmla="*/ 12 h 123"/>
                <a:gd name="T20" fmla="*/ 12 w 139"/>
                <a:gd name="T21" fmla="*/ 53 h 123"/>
                <a:gd name="T22" fmla="*/ 30 w 139"/>
                <a:gd name="T23" fmla="*/ 83 h 123"/>
                <a:gd name="T24" fmla="*/ 34 w 139"/>
                <a:gd name="T25" fmla="*/ 85 h 123"/>
                <a:gd name="T26" fmla="*/ 30 w 139"/>
                <a:gd name="T27" fmla="*/ 97 h 123"/>
                <a:gd name="T28" fmla="*/ 45 w 139"/>
                <a:gd name="T29" fmla="*/ 91 h 123"/>
                <a:gd name="T30" fmla="*/ 46 w 139"/>
                <a:gd name="T31" fmla="*/ 91 h 123"/>
                <a:gd name="T32" fmla="*/ 47 w 139"/>
                <a:gd name="T33" fmla="*/ 91 h 123"/>
                <a:gd name="T34" fmla="*/ 69 w 139"/>
                <a:gd name="T35" fmla="*/ 94 h 123"/>
                <a:gd name="T36" fmla="*/ 127 w 139"/>
                <a:gd name="T37" fmla="*/ 53 h 123"/>
                <a:gd name="T38" fmla="*/ 69 w 139"/>
                <a:gd name="T39" fmla="*/ 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 h="123">
                  <a:moveTo>
                    <a:pt x="8" y="123"/>
                  </a:moveTo>
                  <a:cubicBezTo>
                    <a:pt x="20" y="90"/>
                    <a:pt x="20" y="90"/>
                    <a:pt x="20" y="90"/>
                  </a:cubicBezTo>
                  <a:cubicBezTo>
                    <a:pt x="7" y="80"/>
                    <a:pt x="0" y="67"/>
                    <a:pt x="0" y="53"/>
                  </a:cubicBezTo>
                  <a:cubicBezTo>
                    <a:pt x="0" y="24"/>
                    <a:pt x="31" y="0"/>
                    <a:pt x="69" y="0"/>
                  </a:cubicBezTo>
                  <a:cubicBezTo>
                    <a:pt x="108" y="0"/>
                    <a:pt x="139" y="24"/>
                    <a:pt x="139" y="53"/>
                  </a:cubicBezTo>
                  <a:cubicBezTo>
                    <a:pt x="139" y="82"/>
                    <a:pt x="108" y="106"/>
                    <a:pt x="69" y="106"/>
                  </a:cubicBezTo>
                  <a:cubicBezTo>
                    <a:pt x="61" y="106"/>
                    <a:pt x="53" y="105"/>
                    <a:pt x="45" y="103"/>
                  </a:cubicBezTo>
                  <a:cubicBezTo>
                    <a:pt x="42" y="104"/>
                    <a:pt x="31" y="110"/>
                    <a:pt x="22" y="115"/>
                  </a:cubicBezTo>
                  <a:cubicBezTo>
                    <a:pt x="8" y="123"/>
                    <a:pt x="8" y="123"/>
                    <a:pt x="8" y="123"/>
                  </a:cubicBezTo>
                  <a:close/>
                  <a:moveTo>
                    <a:pt x="69" y="12"/>
                  </a:moveTo>
                  <a:cubicBezTo>
                    <a:pt x="38" y="12"/>
                    <a:pt x="12" y="30"/>
                    <a:pt x="12" y="53"/>
                  </a:cubicBezTo>
                  <a:cubicBezTo>
                    <a:pt x="12" y="64"/>
                    <a:pt x="18" y="75"/>
                    <a:pt x="30" y="83"/>
                  </a:cubicBezTo>
                  <a:cubicBezTo>
                    <a:pt x="34" y="85"/>
                    <a:pt x="34" y="85"/>
                    <a:pt x="34" y="85"/>
                  </a:cubicBezTo>
                  <a:cubicBezTo>
                    <a:pt x="30" y="97"/>
                    <a:pt x="30" y="97"/>
                    <a:pt x="30" y="97"/>
                  </a:cubicBezTo>
                  <a:cubicBezTo>
                    <a:pt x="42" y="91"/>
                    <a:pt x="44" y="91"/>
                    <a:pt x="45" y="91"/>
                  </a:cubicBezTo>
                  <a:cubicBezTo>
                    <a:pt x="46" y="91"/>
                    <a:pt x="46" y="91"/>
                    <a:pt x="46" y="91"/>
                  </a:cubicBezTo>
                  <a:cubicBezTo>
                    <a:pt x="47" y="91"/>
                    <a:pt x="47" y="91"/>
                    <a:pt x="47" y="91"/>
                  </a:cubicBezTo>
                  <a:cubicBezTo>
                    <a:pt x="54" y="93"/>
                    <a:pt x="62" y="94"/>
                    <a:pt x="69" y="94"/>
                  </a:cubicBezTo>
                  <a:cubicBezTo>
                    <a:pt x="101" y="94"/>
                    <a:pt x="127" y="76"/>
                    <a:pt x="127" y="53"/>
                  </a:cubicBezTo>
                  <a:cubicBezTo>
                    <a:pt x="127" y="30"/>
                    <a:pt x="101" y="12"/>
                    <a:pt x="69" y="1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7" name="Freeform 213"/>
            <p:cNvSpPr/>
            <p:nvPr/>
          </p:nvSpPr>
          <p:spPr bwMode="auto">
            <a:xfrm>
              <a:off x="6238588" y="5529748"/>
              <a:ext cx="169148" cy="16265"/>
            </a:xfrm>
            <a:custGeom>
              <a:avLst/>
              <a:gdLst>
                <a:gd name="T0" fmla="*/ 156 w 156"/>
                <a:gd name="T1" fmla="*/ 15 h 15"/>
                <a:gd name="T2" fmla="*/ 0 w 156"/>
                <a:gd name="T3" fmla="*/ 15 h 15"/>
                <a:gd name="T4" fmla="*/ 0 w 156"/>
                <a:gd name="T5" fmla="*/ 0 h 15"/>
                <a:gd name="T6" fmla="*/ 156 w 156"/>
                <a:gd name="T7" fmla="*/ 0 h 15"/>
                <a:gd name="T8" fmla="*/ 156 w 156"/>
                <a:gd name="T9" fmla="*/ 15 h 15"/>
                <a:gd name="T10" fmla="*/ 156 w 156"/>
                <a:gd name="T11" fmla="*/ 15 h 15"/>
              </a:gdLst>
              <a:ahLst/>
              <a:cxnLst>
                <a:cxn ang="0">
                  <a:pos x="T0" y="T1"/>
                </a:cxn>
                <a:cxn ang="0">
                  <a:pos x="T2" y="T3"/>
                </a:cxn>
                <a:cxn ang="0">
                  <a:pos x="T4" y="T5"/>
                </a:cxn>
                <a:cxn ang="0">
                  <a:pos x="T6" y="T7"/>
                </a:cxn>
                <a:cxn ang="0">
                  <a:pos x="T8" y="T9"/>
                </a:cxn>
                <a:cxn ang="0">
                  <a:pos x="T10" y="T11"/>
                </a:cxn>
              </a:cxnLst>
              <a:rect l="0" t="0" r="r" b="b"/>
              <a:pathLst>
                <a:path w="156" h="15">
                  <a:moveTo>
                    <a:pt x="156" y="15"/>
                  </a:moveTo>
                  <a:lnTo>
                    <a:pt x="0" y="15"/>
                  </a:lnTo>
                  <a:lnTo>
                    <a:pt x="0" y="0"/>
                  </a:lnTo>
                  <a:lnTo>
                    <a:pt x="156" y="0"/>
                  </a:lnTo>
                  <a:lnTo>
                    <a:pt x="156" y="15"/>
                  </a:lnTo>
                  <a:lnTo>
                    <a:pt x="156" y="15"/>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8" name="Freeform 214"/>
            <p:cNvSpPr/>
            <p:nvPr/>
          </p:nvSpPr>
          <p:spPr bwMode="auto">
            <a:xfrm>
              <a:off x="6238588" y="5561192"/>
              <a:ext cx="169148" cy="15180"/>
            </a:xfrm>
            <a:custGeom>
              <a:avLst/>
              <a:gdLst>
                <a:gd name="T0" fmla="*/ 156 w 156"/>
                <a:gd name="T1" fmla="*/ 14 h 14"/>
                <a:gd name="T2" fmla="*/ 0 w 156"/>
                <a:gd name="T3" fmla="*/ 14 h 14"/>
                <a:gd name="T4" fmla="*/ 0 w 156"/>
                <a:gd name="T5" fmla="*/ 0 h 14"/>
                <a:gd name="T6" fmla="*/ 156 w 156"/>
                <a:gd name="T7" fmla="*/ 0 h 14"/>
                <a:gd name="T8" fmla="*/ 156 w 156"/>
                <a:gd name="T9" fmla="*/ 14 h 14"/>
                <a:gd name="T10" fmla="*/ 156 w 156"/>
                <a:gd name="T11" fmla="*/ 14 h 14"/>
              </a:gdLst>
              <a:ahLst/>
              <a:cxnLst>
                <a:cxn ang="0">
                  <a:pos x="T0" y="T1"/>
                </a:cxn>
                <a:cxn ang="0">
                  <a:pos x="T2" y="T3"/>
                </a:cxn>
                <a:cxn ang="0">
                  <a:pos x="T4" y="T5"/>
                </a:cxn>
                <a:cxn ang="0">
                  <a:pos x="T6" y="T7"/>
                </a:cxn>
                <a:cxn ang="0">
                  <a:pos x="T8" y="T9"/>
                </a:cxn>
                <a:cxn ang="0">
                  <a:pos x="T10" y="T11"/>
                </a:cxn>
              </a:cxnLst>
              <a:rect l="0" t="0" r="r" b="b"/>
              <a:pathLst>
                <a:path w="156" h="14">
                  <a:moveTo>
                    <a:pt x="156" y="14"/>
                  </a:moveTo>
                  <a:lnTo>
                    <a:pt x="0" y="14"/>
                  </a:lnTo>
                  <a:lnTo>
                    <a:pt x="0" y="0"/>
                  </a:lnTo>
                  <a:lnTo>
                    <a:pt x="156" y="0"/>
                  </a:lnTo>
                  <a:lnTo>
                    <a:pt x="156" y="14"/>
                  </a:lnTo>
                  <a:lnTo>
                    <a:pt x="156" y="14"/>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49" name="Freeform 215"/>
            <p:cNvSpPr/>
            <p:nvPr/>
          </p:nvSpPr>
          <p:spPr bwMode="auto">
            <a:xfrm>
              <a:off x="6238588" y="5591552"/>
              <a:ext cx="169148" cy="18433"/>
            </a:xfrm>
            <a:custGeom>
              <a:avLst/>
              <a:gdLst>
                <a:gd name="T0" fmla="*/ 156 w 156"/>
                <a:gd name="T1" fmla="*/ 17 h 17"/>
                <a:gd name="T2" fmla="*/ 0 w 156"/>
                <a:gd name="T3" fmla="*/ 17 h 17"/>
                <a:gd name="T4" fmla="*/ 0 w 156"/>
                <a:gd name="T5" fmla="*/ 0 h 17"/>
                <a:gd name="T6" fmla="*/ 156 w 156"/>
                <a:gd name="T7" fmla="*/ 0 h 17"/>
                <a:gd name="T8" fmla="*/ 156 w 156"/>
                <a:gd name="T9" fmla="*/ 17 h 17"/>
                <a:gd name="T10" fmla="*/ 156 w 156"/>
                <a:gd name="T11" fmla="*/ 17 h 17"/>
              </a:gdLst>
              <a:ahLst/>
              <a:cxnLst>
                <a:cxn ang="0">
                  <a:pos x="T0" y="T1"/>
                </a:cxn>
                <a:cxn ang="0">
                  <a:pos x="T2" y="T3"/>
                </a:cxn>
                <a:cxn ang="0">
                  <a:pos x="T4" y="T5"/>
                </a:cxn>
                <a:cxn ang="0">
                  <a:pos x="T6" y="T7"/>
                </a:cxn>
                <a:cxn ang="0">
                  <a:pos x="T8" y="T9"/>
                </a:cxn>
                <a:cxn ang="0">
                  <a:pos x="T10" y="T11"/>
                </a:cxn>
              </a:cxnLst>
              <a:rect l="0" t="0" r="r" b="b"/>
              <a:pathLst>
                <a:path w="156" h="17">
                  <a:moveTo>
                    <a:pt x="156" y="17"/>
                  </a:moveTo>
                  <a:lnTo>
                    <a:pt x="0" y="17"/>
                  </a:lnTo>
                  <a:lnTo>
                    <a:pt x="0" y="0"/>
                  </a:lnTo>
                  <a:lnTo>
                    <a:pt x="156" y="0"/>
                  </a:lnTo>
                  <a:lnTo>
                    <a:pt x="156" y="17"/>
                  </a:lnTo>
                  <a:lnTo>
                    <a:pt x="156" y="17"/>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0" name="Freeform 216"/>
            <p:cNvSpPr/>
            <p:nvPr/>
          </p:nvSpPr>
          <p:spPr bwMode="auto">
            <a:xfrm>
              <a:off x="5964264" y="5622997"/>
              <a:ext cx="250470" cy="271071"/>
            </a:xfrm>
            <a:custGeom>
              <a:avLst/>
              <a:gdLst>
                <a:gd name="T0" fmla="*/ 92 w 98"/>
                <a:gd name="T1" fmla="*/ 73 h 106"/>
                <a:gd name="T2" fmla="*/ 61 w 98"/>
                <a:gd name="T3" fmla="*/ 64 h 106"/>
                <a:gd name="T4" fmla="*/ 62 w 98"/>
                <a:gd name="T5" fmla="*/ 57 h 106"/>
                <a:gd name="T6" fmla="*/ 66 w 98"/>
                <a:gd name="T7" fmla="*/ 51 h 106"/>
                <a:gd name="T8" fmla="*/ 67 w 98"/>
                <a:gd name="T9" fmla="*/ 44 h 106"/>
                <a:gd name="T10" fmla="*/ 69 w 98"/>
                <a:gd name="T11" fmla="*/ 45 h 106"/>
                <a:gd name="T12" fmla="*/ 71 w 98"/>
                <a:gd name="T13" fmla="*/ 43 h 106"/>
                <a:gd name="T14" fmla="*/ 72 w 98"/>
                <a:gd name="T15" fmla="*/ 32 h 106"/>
                <a:gd name="T16" fmla="*/ 70 w 98"/>
                <a:gd name="T17" fmla="*/ 29 h 106"/>
                <a:gd name="T18" fmla="*/ 69 w 98"/>
                <a:gd name="T19" fmla="*/ 30 h 106"/>
                <a:gd name="T20" fmla="*/ 70 w 98"/>
                <a:gd name="T21" fmla="*/ 23 h 106"/>
                <a:gd name="T22" fmla="*/ 66 w 98"/>
                <a:gd name="T23" fmla="*/ 8 h 106"/>
                <a:gd name="T24" fmla="*/ 32 w 98"/>
                <a:gd name="T25" fmla="*/ 8 h 106"/>
                <a:gd name="T26" fmla="*/ 28 w 98"/>
                <a:gd name="T27" fmla="*/ 23 h 106"/>
                <a:gd name="T28" fmla="*/ 29 w 98"/>
                <a:gd name="T29" fmla="*/ 30 h 106"/>
                <a:gd name="T30" fmla="*/ 28 w 98"/>
                <a:gd name="T31" fmla="*/ 29 h 106"/>
                <a:gd name="T32" fmla="*/ 26 w 98"/>
                <a:gd name="T33" fmla="*/ 32 h 106"/>
                <a:gd name="T34" fmla="*/ 27 w 98"/>
                <a:gd name="T35" fmla="*/ 43 h 106"/>
                <a:gd name="T36" fmla="*/ 29 w 98"/>
                <a:gd name="T37" fmla="*/ 45 h 106"/>
                <a:gd name="T38" fmla="*/ 31 w 98"/>
                <a:gd name="T39" fmla="*/ 44 h 106"/>
                <a:gd name="T40" fmla="*/ 31 w 98"/>
                <a:gd name="T41" fmla="*/ 51 h 106"/>
                <a:gd name="T42" fmla="*/ 36 w 98"/>
                <a:gd name="T43" fmla="*/ 57 h 106"/>
                <a:gd name="T44" fmla="*/ 37 w 98"/>
                <a:gd name="T45" fmla="*/ 64 h 106"/>
                <a:gd name="T46" fmla="*/ 5 w 98"/>
                <a:gd name="T47" fmla="*/ 73 h 106"/>
                <a:gd name="T48" fmla="*/ 0 w 98"/>
                <a:gd name="T49" fmla="*/ 83 h 106"/>
                <a:gd name="T50" fmla="*/ 1 w 98"/>
                <a:gd name="T51" fmla="*/ 94 h 106"/>
                <a:gd name="T52" fmla="*/ 8 w 98"/>
                <a:gd name="T53" fmla="*/ 102 h 106"/>
                <a:gd name="T54" fmla="*/ 90 w 98"/>
                <a:gd name="T55" fmla="*/ 102 h 106"/>
                <a:gd name="T56" fmla="*/ 96 w 98"/>
                <a:gd name="T57" fmla="*/ 94 h 106"/>
                <a:gd name="T58" fmla="*/ 98 w 98"/>
                <a:gd name="T59" fmla="*/ 83 h 106"/>
                <a:gd name="T60" fmla="*/ 92 w 98"/>
                <a:gd name="T61"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6">
                  <a:moveTo>
                    <a:pt x="92" y="73"/>
                  </a:moveTo>
                  <a:cubicBezTo>
                    <a:pt x="82" y="69"/>
                    <a:pt x="72" y="66"/>
                    <a:pt x="61" y="64"/>
                  </a:cubicBezTo>
                  <a:cubicBezTo>
                    <a:pt x="61" y="62"/>
                    <a:pt x="62" y="59"/>
                    <a:pt x="62" y="57"/>
                  </a:cubicBezTo>
                  <a:cubicBezTo>
                    <a:pt x="65" y="55"/>
                    <a:pt x="66" y="53"/>
                    <a:pt x="66" y="51"/>
                  </a:cubicBezTo>
                  <a:cubicBezTo>
                    <a:pt x="67" y="49"/>
                    <a:pt x="67" y="46"/>
                    <a:pt x="67" y="44"/>
                  </a:cubicBezTo>
                  <a:cubicBezTo>
                    <a:pt x="68" y="44"/>
                    <a:pt x="68" y="44"/>
                    <a:pt x="69" y="45"/>
                  </a:cubicBezTo>
                  <a:cubicBezTo>
                    <a:pt x="70" y="45"/>
                    <a:pt x="71" y="44"/>
                    <a:pt x="71" y="43"/>
                  </a:cubicBezTo>
                  <a:cubicBezTo>
                    <a:pt x="72" y="32"/>
                    <a:pt x="72" y="32"/>
                    <a:pt x="72" y="32"/>
                  </a:cubicBezTo>
                  <a:cubicBezTo>
                    <a:pt x="72" y="31"/>
                    <a:pt x="71" y="30"/>
                    <a:pt x="70" y="29"/>
                  </a:cubicBezTo>
                  <a:cubicBezTo>
                    <a:pt x="70" y="29"/>
                    <a:pt x="69" y="29"/>
                    <a:pt x="69" y="30"/>
                  </a:cubicBezTo>
                  <a:cubicBezTo>
                    <a:pt x="69" y="28"/>
                    <a:pt x="69" y="25"/>
                    <a:pt x="70" y="23"/>
                  </a:cubicBezTo>
                  <a:cubicBezTo>
                    <a:pt x="70" y="20"/>
                    <a:pt x="71" y="13"/>
                    <a:pt x="66" y="8"/>
                  </a:cubicBezTo>
                  <a:cubicBezTo>
                    <a:pt x="58" y="0"/>
                    <a:pt x="40" y="0"/>
                    <a:pt x="32" y="8"/>
                  </a:cubicBezTo>
                  <a:cubicBezTo>
                    <a:pt x="27" y="13"/>
                    <a:pt x="28" y="20"/>
                    <a:pt x="28" y="23"/>
                  </a:cubicBezTo>
                  <a:cubicBezTo>
                    <a:pt x="28" y="25"/>
                    <a:pt x="29" y="28"/>
                    <a:pt x="29" y="30"/>
                  </a:cubicBezTo>
                  <a:cubicBezTo>
                    <a:pt x="29" y="29"/>
                    <a:pt x="28" y="29"/>
                    <a:pt x="28" y="29"/>
                  </a:cubicBezTo>
                  <a:cubicBezTo>
                    <a:pt x="27" y="30"/>
                    <a:pt x="26" y="31"/>
                    <a:pt x="26" y="32"/>
                  </a:cubicBezTo>
                  <a:cubicBezTo>
                    <a:pt x="27" y="43"/>
                    <a:pt x="27" y="43"/>
                    <a:pt x="27" y="43"/>
                  </a:cubicBezTo>
                  <a:cubicBezTo>
                    <a:pt x="27" y="44"/>
                    <a:pt x="28" y="45"/>
                    <a:pt x="29" y="45"/>
                  </a:cubicBezTo>
                  <a:cubicBezTo>
                    <a:pt x="30" y="44"/>
                    <a:pt x="30" y="44"/>
                    <a:pt x="31" y="44"/>
                  </a:cubicBezTo>
                  <a:cubicBezTo>
                    <a:pt x="31" y="46"/>
                    <a:pt x="31" y="49"/>
                    <a:pt x="31" y="51"/>
                  </a:cubicBezTo>
                  <a:cubicBezTo>
                    <a:pt x="32" y="53"/>
                    <a:pt x="33" y="55"/>
                    <a:pt x="36" y="57"/>
                  </a:cubicBezTo>
                  <a:cubicBezTo>
                    <a:pt x="36" y="59"/>
                    <a:pt x="36" y="62"/>
                    <a:pt x="37" y="64"/>
                  </a:cubicBezTo>
                  <a:cubicBezTo>
                    <a:pt x="26" y="66"/>
                    <a:pt x="15" y="69"/>
                    <a:pt x="5" y="73"/>
                  </a:cubicBezTo>
                  <a:cubicBezTo>
                    <a:pt x="2" y="75"/>
                    <a:pt x="0" y="80"/>
                    <a:pt x="0" y="83"/>
                  </a:cubicBezTo>
                  <a:cubicBezTo>
                    <a:pt x="1" y="87"/>
                    <a:pt x="1" y="91"/>
                    <a:pt x="1" y="94"/>
                  </a:cubicBezTo>
                  <a:cubicBezTo>
                    <a:pt x="2" y="98"/>
                    <a:pt x="5" y="101"/>
                    <a:pt x="8" y="102"/>
                  </a:cubicBezTo>
                  <a:cubicBezTo>
                    <a:pt x="35" y="106"/>
                    <a:pt x="63" y="106"/>
                    <a:pt x="90" y="102"/>
                  </a:cubicBezTo>
                  <a:cubicBezTo>
                    <a:pt x="93" y="101"/>
                    <a:pt x="96" y="98"/>
                    <a:pt x="96" y="94"/>
                  </a:cubicBezTo>
                  <a:cubicBezTo>
                    <a:pt x="97" y="91"/>
                    <a:pt x="97" y="87"/>
                    <a:pt x="98" y="83"/>
                  </a:cubicBezTo>
                  <a:cubicBezTo>
                    <a:pt x="98" y="80"/>
                    <a:pt x="96" y="75"/>
                    <a:pt x="92" y="7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51" name="组合 91"/>
          <p:cNvGrpSpPr/>
          <p:nvPr/>
        </p:nvGrpSpPr>
        <p:grpSpPr>
          <a:xfrm>
            <a:off x="8319803" y="2491072"/>
            <a:ext cx="266815" cy="264797"/>
            <a:chOff x="7078908" y="5461438"/>
            <a:chExt cx="430461" cy="427208"/>
          </a:xfrm>
          <a:solidFill>
            <a:schemeClr val="accent3"/>
          </a:solidFill>
        </p:grpSpPr>
        <p:sp>
          <p:nvSpPr>
            <p:cNvPr id="152" name="Freeform 236"/>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3" name="Freeform 237"/>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sp>
        <p:nvSpPr>
          <p:cNvPr id="154" name="Freeform 247"/>
          <p:cNvSpPr>
            <a:spLocks noEditPoints="1"/>
          </p:cNvSpPr>
          <p:nvPr/>
        </p:nvSpPr>
        <p:spPr bwMode="auto">
          <a:xfrm>
            <a:off x="3605263" y="4062265"/>
            <a:ext cx="247650" cy="227013"/>
          </a:xfrm>
          <a:custGeom>
            <a:avLst/>
            <a:gdLst>
              <a:gd name="T0" fmla="*/ 139 w 156"/>
              <a:gd name="T1" fmla="*/ 26 h 143"/>
              <a:gd name="T2" fmla="*/ 117 w 156"/>
              <a:gd name="T3" fmla="*/ 26 h 143"/>
              <a:gd name="T4" fmla="*/ 117 w 156"/>
              <a:gd name="T5" fmla="*/ 23 h 143"/>
              <a:gd name="T6" fmla="*/ 94 w 156"/>
              <a:gd name="T7" fmla="*/ 0 h 143"/>
              <a:gd name="T8" fmla="*/ 62 w 156"/>
              <a:gd name="T9" fmla="*/ 0 h 143"/>
              <a:gd name="T10" fmla="*/ 39 w 156"/>
              <a:gd name="T11" fmla="*/ 23 h 143"/>
              <a:gd name="T12" fmla="*/ 39 w 156"/>
              <a:gd name="T13" fmla="*/ 26 h 143"/>
              <a:gd name="T14" fmla="*/ 16 w 156"/>
              <a:gd name="T15" fmla="*/ 26 h 143"/>
              <a:gd name="T16" fmla="*/ 0 w 156"/>
              <a:gd name="T17" fmla="*/ 42 h 143"/>
              <a:gd name="T18" fmla="*/ 0 w 156"/>
              <a:gd name="T19" fmla="*/ 121 h 143"/>
              <a:gd name="T20" fmla="*/ 15 w 156"/>
              <a:gd name="T21" fmla="*/ 137 h 143"/>
              <a:gd name="T22" fmla="*/ 14 w 156"/>
              <a:gd name="T23" fmla="*/ 139 h 143"/>
              <a:gd name="T24" fmla="*/ 19 w 156"/>
              <a:gd name="T25" fmla="*/ 143 h 143"/>
              <a:gd name="T26" fmla="*/ 27 w 156"/>
              <a:gd name="T27" fmla="*/ 143 h 143"/>
              <a:gd name="T28" fmla="*/ 31 w 156"/>
              <a:gd name="T29" fmla="*/ 139 h 143"/>
              <a:gd name="T30" fmla="*/ 31 w 156"/>
              <a:gd name="T31" fmla="*/ 138 h 143"/>
              <a:gd name="T32" fmla="*/ 125 w 156"/>
              <a:gd name="T33" fmla="*/ 138 h 143"/>
              <a:gd name="T34" fmla="*/ 124 w 156"/>
              <a:gd name="T35" fmla="*/ 139 h 143"/>
              <a:gd name="T36" fmla="*/ 129 w 156"/>
              <a:gd name="T37" fmla="*/ 143 h 143"/>
              <a:gd name="T38" fmla="*/ 137 w 156"/>
              <a:gd name="T39" fmla="*/ 143 h 143"/>
              <a:gd name="T40" fmla="*/ 141 w 156"/>
              <a:gd name="T41" fmla="*/ 139 h 143"/>
              <a:gd name="T42" fmla="*/ 141 w 156"/>
              <a:gd name="T43" fmla="*/ 137 h 143"/>
              <a:gd name="T44" fmla="*/ 156 w 156"/>
              <a:gd name="T45" fmla="*/ 121 h 143"/>
              <a:gd name="T46" fmla="*/ 156 w 156"/>
              <a:gd name="T47" fmla="*/ 42 h 143"/>
              <a:gd name="T48" fmla="*/ 139 w 156"/>
              <a:gd name="T49" fmla="*/ 26 h 143"/>
              <a:gd name="T50" fmla="*/ 126 w 156"/>
              <a:gd name="T51" fmla="*/ 31 h 143"/>
              <a:gd name="T52" fmla="*/ 134 w 156"/>
              <a:gd name="T53" fmla="*/ 31 h 143"/>
              <a:gd name="T54" fmla="*/ 134 w 156"/>
              <a:gd name="T55" fmla="*/ 130 h 143"/>
              <a:gd name="T56" fmla="*/ 126 w 156"/>
              <a:gd name="T57" fmla="*/ 130 h 143"/>
              <a:gd name="T58" fmla="*/ 126 w 156"/>
              <a:gd name="T59" fmla="*/ 31 h 143"/>
              <a:gd name="T60" fmla="*/ 52 w 156"/>
              <a:gd name="T61" fmla="*/ 23 h 143"/>
              <a:gd name="T62" fmla="*/ 62 w 156"/>
              <a:gd name="T63" fmla="*/ 13 h 143"/>
              <a:gd name="T64" fmla="*/ 94 w 156"/>
              <a:gd name="T65" fmla="*/ 13 h 143"/>
              <a:gd name="T66" fmla="*/ 104 w 156"/>
              <a:gd name="T67" fmla="*/ 23 h 143"/>
              <a:gd name="T68" fmla="*/ 104 w 156"/>
              <a:gd name="T69" fmla="*/ 26 h 143"/>
              <a:gd name="T70" fmla="*/ 52 w 156"/>
              <a:gd name="T71" fmla="*/ 26 h 143"/>
              <a:gd name="T72" fmla="*/ 52 w 156"/>
              <a:gd name="T73" fmla="*/ 23 h 143"/>
              <a:gd name="T74" fmla="*/ 22 w 156"/>
              <a:gd name="T75" fmla="*/ 31 h 143"/>
              <a:gd name="T76" fmla="*/ 30 w 156"/>
              <a:gd name="T77" fmla="*/ 31 h 143"/>
              <a:gd name="T78" fmla="*/ 30 w 156"/>
              <a:gd name="T79" fmla="*/ 130 h 143"/>
              <a:gd name="T80" fmla="*/ 22 w 156"/>
              <a:gd name="T81" fmla="*/ 130 h 143"/>
              <a:gd name="T82" fmla="*/ 22 w 156"/>
              <a:gd name="T83" fmla="*/ 3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 h="143">
                <a:moveTo>
                  <a:pt x="139" y="26"/>
                </a:moveTo>
                <a:cubicBezTo>
                  <a:pt x="117" y="26"/>
                  <a:pt x="117" y="26"/>
                  <a:pt x="117" y="26"/>
                </a:cubicBezTo>
                <a:cubicBezTo>
                  <a:pt x="117" y="23"/>
                  <a:pt x="117" y="23"/>
                  <a:pt x="117" y="23"/>
                </a:cubicBezTo>
                <a:cubicBezTo>
                  <a:pt x="117" y="10"/>
                  <a:pt x="106" y="0"/>
                  <a:pt x="94" y="0"/>
                </a:cubicBezTo>
                <a:cubicBezTo>
                  <a:pt x="62" y="0"/>
                  <a:pt x="62" y="0"/>
                  <a:pt x="62" y="0"/>
                </a:cubicBezTo>
                <a:cubicBezTo>
                  <a:pt x="49" y="0"/>
                  <a:pt x="39" y="10"/>
                  <a:pt x="39" y="23"/>
                </a:cubicBezTo>
                <a:cubicBezTo>
                  <a:pt x="39" y="26"/>
                  <a:pt x="39" y="26"/>
                  <a:pt x="39" y="26"/>
                </a:cubicBezTo>
                <a:cubicBezTo>
                  <a:pt x="16" y="26"/>
                  <a:pt x="16" y="26"/>
                  <a:pt x="16" y="26"/>
                </a:cubicBezTo>
                <a:cubicBezTo>
                  <a:pt x="7" y="26"/>
                  <a:pt x="0" y="33"/>
                  <a:pt x="0" y="42"/>
                </a:cubicBezTo>
                <a:cubicBezTo>
                  <a:pt x="0" y="121"/>
                  <a:pt x="0" y="121"/>
                  <a:pt x="0" y="121"/>
                </a:cubicBezTo>
                <a:cubicBezTo>
                  <a:pt x="0" y="130"/>
                  <a:pt x="6" y="137"/>
                  <a:pt x="15" y="137"/>
                </a:cubicBezTo>
                <a:cubicBezTo>
                  <a:pt x="14" y="138"/>
                  <a:pt x="14" y="138"/>
                  <a:pt x="14" y="139"/>
                </a:cubicBezTo>
                <a:cubicBezTo>
                  <a:pt x="14" y="141"/>
                  <a:pt x="16" y="143"/>
                  <a:pt x="19" y="143"/>
                </a:cubicBezTo>
                <a:cubicBezTo>
                  <a:pt x="27" y="143"/>
                  <a:pt x="27" y="143"/>
                  <a:pt x="27" y="143"/>
                </a:cubicBezTo>
                <a:cubicBezTo>
                  <a:pt x="29" y="143"/>
                  <a:pt x="31" y="141"/>
                  <a:pt x="31" y="139"/>
                </a:cubicBezTo>
                <a:cubicBezTo>
                  <a:pt x="31" y="138"/>
                  <a:pt x="31" y="138"/>
                  <a:pt x="31" y="138"/>
                </a:cubicBezTo>
                <a:cubicBezTo>
                  <a:pt x="125" y="138"/>
                  <a:pt x="125" y="138"/>
                  <a:pt x="125" y="138"/>
                </a:cubicBezTo>
                <a:cubicBezTo>
                  <a:pt x="125" y="138"/>
                  <a:pt x="124" y="138"/>
                  <a:pt x="124" y="139"/>
                </a:cubicBezTo>
                <a:cubicBezTo>
                  <a:pt x="124" y="141"/>
                  <a:pt x="127" y="143"/>
                  <a:pt x="129" y="143"/>
                </a:cubicBezTo>
                <a:cubicBezTo>
                  <a:pt x="137" y="143"/>
                  <a:pt x="137" y="143"/>
                  <a:pt x="137" y="143"/>
                </a:cubicBezTo>
                <a:cubicBezTo>
                  <a:pt x="139" y="143"/>
                  <a:pt x="141" y="141"/>
                  <a:pt x="141" y="139"/>
                </a:cubicBezTo>
                <a:cubicBezTo>
                  <a:pt x="141" y="138"/>
                  <a:pt x="141" y="138"/>
                  <a:pt x="141" y="137"/>
                </a:cubicBezTo>
                <a:cubicBezTo>
                  <a:pt x="149" y="137"/>
                  <a:pt x="156" y="130"/>
                  <a:pt x="156" y="121"/>
                </a:cubicBezTo>
                <a:cubicBezTo>
                  <a:pt x="156" y="42"/>
                  <a:pt x="156" y="42"/>
                  <a:pt x="156" y="42"/>
                </a:cubicBezTo>
                <a:cubicBezTo>
                  <a:pt x="156" y="33"/>
                  <a:pt x="148" y="26"/>
                  <a:pt x="139" y="26"/>
                </a:cubicBezTo>
                <a:close/>
                <a:moveTo>
                  <a:pt x="126" y="31"/>
                </a:moveTo>
                <a:cubicBezTo>
                  <a:pt x="134" y="31"/>
                  <a:pt x="134" y="31"/>
                  <a:pt x="134" y="31"/>
                </a:cubicBezTo>
                <a:cubicBezTo>
                  <a:pt x="134" y="130"/>
                  <a:pt x="134" y="130"/>
                  <a:pt x="134" y="130"/>
                </a:cubicBezTo>
                <a:cubicBezTo>
                  <a:pt x="126" y="130"/>
                  <a:pt x="126" y="130"/>
                  <a:pt x="126" y="130"/>
                </a:cubicBezTo>
                <a:lnTo>
                  <a:pt x="126" y="31"/>
                </a:lnTo>
                <a:close/>
                <a:moveTo>
                  <a:pt x="52" y="23"/>
                </a:moveTo>
                <a:cubicBezTo>
                  <a:pt x="52" y="17"/>
                  <a:pt x="56" y="13"/>
                  <a:pt x="62" y="13"/>
                </a:cubicBezTo>
                <a:cubicBezTo>
                  <a:pt x="94" y="13"/>
                  <a:pt x="94" y="13"/>
                  <a:pt x="94" y="13"/>
                </a:cubicBezTo>
                <a:cubicBezTo>
                  <a:pt x="99" y="13"/>
                  <a:pt x="104" y="17"/>
                  <a:pt x="104" y="23"/>
                </a:cubicBezTo>
                <a:cubicBezTo>
                  <a:pt x="104" y="26"/>
                  <a:pt x="104" y="26"/>
                  <a:pt x="104" y="26"/>
                </a:cubicBezTo>
                <a:cubicBezTo>
                  <a:pt x="52" y="26"/>
                  <a:pt x="52" y="26"/>
                  <a:pt x="52" y="26"/>
                </a:cubicBezTo>
                <a:lnTo>
                  <a:pt x="52" y="23"/>
                </a:lnTo>
                <a:close/>
                <a:moveTo>
                  <a:pt x="22" y="31"/>
                </a:moveTo>
                <a:cubicBezTo>
                  <a:pt x="30" y="31"/>
                  <a:pt x="30" y="31"/>
                  <a:pt x="30" y="31"/>
                </a:cubicBezTo>
                <a:cubicBezTo>
                  <a:pt x="30" y="130"/>
                  <a:pt x="30" y="130"/>
                  <a:pt x="30" y="130"/>
                </a:cubicBezTo>
                <a:cubicBezTo>
                  <a:pt x="22" y="130"/>
                  <a:pt x="22" y="130"/>
                  <a:pt x="22" y="130"/>
                </a:cubicBezTo>
                <a:lnTo>
                  <a:pt x="22" y="31"/>
                </a:lnTo>
                <a:close/>
              </a:path>
            </a:pathLst>
          </a:custGeom>
          <a:solidFill>
            <a:schemeClr val="accent4"/>
          </a:solid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nvGrpSpPr>
          <p:cNvPr id="155" name="组合 95"/>
          <p:cNvGrpSpPr/>
          <p:nvPr/>
        </p:nvGrpSpPr>
        <p:grpSpPr>
          <a:xfrm>
            <a:off x="5937101" y="4011386"/>
            <a:ext cx="307814" cy="329318"/>
            <a:chOff x="4895160" y="5416983"/>
            <a:chExt cx="496602" cy="531299"/>
          </a:xfrm>
          <a:solidFill>
            <a:schemeClr val="accent1"/>
          </a:solidFill>
        </p:grpSpPr>
        <p:sp>
          <p:nvSpPr>
            <p:cNvPr id="156" name="Freeform 836"/>
            <p:cNvSpPr/>
            <p:nvPr/>
          </p:nvSpPr>
          <p:spPr bwMode="auto">
            <a:xfrm>
              <a:off x="5135871" y="5416983"/>
              <a:ext cx="28191" cy="74816"/>
            </a:xfrm>
            <a:custGeom>
              <a:avLst/>
              <a:gdLst>
                <a:gd name="T0" fmla="*/ 6 w 11"/>
                <a:gd name="T1" fmla="*/ 29 h 29"/>
                <a:gd name="T2" fmla="*/ 0 w 11"/>
                <a:gd name="T3" fmla="*/ 24 h 29"/>
                <a:gd name="T4" fmla="*/ 0 w 11"/>
                <a:gd name="T5" fmla="*/ 6 h 29"/>
                <a:gd name="T6" fmla="*/ 6 w 11"/>
                <a:gd name="T7" fmla="*/ 0 h 29"/>
                <a:gd name="T8" fmla="*/ 11 w 11"/>
                <a:gd name="T9" fmla="*/ 6 h 29"/>
                <a:gd name="T10" fmla="*/ 11 w 11"/>
                <a:gd name="T11" fmla="*/ 24 h 29"/>
                <a:gd name="T12" fmla="*/ 6 w 1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1" h="29">
                  <a:moveTo>
                    <a:pt x="6" y="29"/>
                  </a:moveTo>
                  <a:cubicBezTo>
                    <a:pt x="3" y="29"/>
                    <a:pt x="0" y="27"/>
                    <a:pt x="0" y="24"/>
                  </a:cubicBezTo>
                  <a:cubicBezTo>
                    <a:pt x="0" y="6"/>
                    <a:pt x="0" y="6"/>
                    <a:pt x="0" y="6"/>
                  </a:cubicBezTo>
                  <a:cubicBezTo>
                    <a:pt x="0" y="3"/>
                    <a:pt x="3" y="0"/>
                    <a:pt x="6" y="0"/>
                  </a:cubicBezTo>
                  <a:cubicBezTo>
                    <a:pt x="9" y="0"/>
                    <a:pt x="11" y="3"/>
                    <a:pt x="11" y="6"/>
                  </a:cubicBezTo>
                  <a:cubicBezTo>
                    <a:pt x="11" y="24"/>
                    <a:pt x="11" y="24"/>
                    <a:pt x="11" y="24"/>
                  </a:cubicBezTo>
                  <a:cubicBezTo>
                    <a:pt x="11" y="27"/>
                    <a:pt x="9" y="29"/>
                    <a:pt x="6" y="29"/>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7" name="Freeform 837"/>
            <p:cNvSpPr/>
            <p:nvPr/>
          </p:nvSpPr>
          <p:spPr bwMode="auto">
            <a:xfrm>
              <a:off x="5015516" y="5443006"/>
              <a:ext cx="56383" cy="71563"/>
            </a:xfrm>
            <a:custGeom>
              <a:avLst/>
              <a:gdLst>
                <a:gd name="T0" fmla="*/ 16 w 22"/>
                <a:gd name="T1" fmla="*/ 28 h 28"/>
                <a:gd name="T2" fmla="*/ 11 w 22"/>
                <a:gd name="T3" fmla="*/ 25 h 28"/>
                <a:gd name="T4" fmla="*/ 2 w 22"/>
                <a:gd name="T5" fmla="*/ 10 h 28"/>
                <a:gd name="T6" fmla="*/ 4 w 22"/>
                <a:gd name="T7" fmla="*/ 2 h 28"/>
                <a:gd name="T8" fmla="*/ 11 w 22"/>
                <a:gd name="T9" fmla="*/ 4 h 28"/>
                <a:gd name="T10" fmla="*/ 20 w 22"/>
                <a:gd name="T11" fmla="*/ 19 h 28"/>
                <a:gd name="T12" fmla="*/ 18 w 22"/>
                <a:gd name="T13" fmla="*/ 27 h 28"/>
                <a:gd name="T14" fmla="*/ 16 w 22"/>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16" y="28"/>
                  </a:moveTo>
                  <a:cubicBezTo>
                    <a:pt x="14" y="28"/>
                    <a:pt x="12" y="27"/>
                    <a:pt x="11" y="25"/>
                  </a:cubicBezTo>
                  <a:cubicBezTo>
                    <a:pt x="2" y="10"/>
                    <a:pt x="2" y="10"/>
                    <a:pt x="2" y="10"/>
                  </a:cubicBezTo>
                  <a:cubicBezTo>
                    <a:pt x="0" y="7"/>
                    <a:pt x="1" y="3"/>
                    <a:pt x="4" y="2"/>
                  </a:cubicBezTo>
                  <a:cubicBezTo>
                    <a:pt x="7" y="0"/>
                    <a:pt x="10" y="1"/>
                    <a:pt x="11" y="4"/>
                  </a:cubicBezTo>
                  <a:cubicBezTo>
                    <a:pt x="20" y="19"/>
                    <a:pt x="20" y="19"/>
                    <a:pt x="20" y="19"/>
                  </a:cubicBezTo>
                  <a:cubicBezTo>
                    <a:pt x="22" y="22"/>
                    <a:pt x="21" y="26"/>
                    <a:pt x="18" y="27"/>
                  </a:cubicBezTo>
                  <a:cubicBezTo>
                    <a:pt x="17" y="28"/>
                    <a:pt x="17" y="28"/>
                    <a:pt x="16" y="2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8" name="Freeform 838"/>
            <p:cNvSpPr/>
            <p:nvPr/>
          </p:nvSpPr>
          <p:spPr bwMode="auto">
            <a:xfrm>
              <a:off x="4927689" y="5527580"/>
              <a:ext cx="72647" cy="54214"/>
            </a:xfrm>
            <a:custGeom>
              <a:avLst/>
              <a:gdLst>
                <a:gd name="T0" fmla="*/ 22 w 28"/>
                <a:gd name="T1" fmla="*/ 21 h 21"/>
                <a:gd name="T2" fmla="*/ 19 w 28"/>
                <a:gd name="T3" fmla="*/ 20 h 21"/>
                <a:gd name="T4" fmla="*/ 3 w 28"/>
                <a:gd name="T5" fmla="*/ 11 h 21"/>
                <a:gd name="T6" fmla="*/ 1 w 28"/>
                <a:gd name="T7" fmla="*/ 3 h 21"/>
                <a:gd name="T8" fmla="*/ 9 w 28"/>
                <a:gd name="T9" fmla="*/ 1 h 21"/>
                <a:gd name="T10" fmla="*/ 24 w 28"/>
                <a:gd name="T11" fmla="*/ 10 h 21"/>
                <a:gd name="T12" fmla="*/ 26 w 28"/>
                <a:gd name="T13" fmla="*/ 18 h 21"/>
                <a:gd name="T14" fmla="*/ 22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2" y="21"/>
                  </a:moveTo>
                  <a:cubicBezTo>
                    <a:pt x="21" y="21"/>
                    <a:pt x="20" y="20"/>
                    <a:pt x="19" y="20"/>
                  </a:cubicBezTo>
                  <a:cubicBezTo>
                    <a:pt x="3" y="11"/>
                    <a:pt x="3" y="11"/>
                    <a:pt x="3" y="11"/>
                  </a:cubicBezTo>
                  <a:cubicBezTo>
                    <a:pt x="1" y="9"/>
                    <a:pt x="0" y="6"/>
                    <a:pt x="1" y="3"/>
                  </a:cubicBezTo>
                  <a:cubicBezTo>
                    <a:pt x="3" y="1"/>
                    <a:pt x="6" y="0"/>
                    <a:pt x="9" y="1"/>
                  </a:cubicBezTo>
                  <a:cubicBezTo>
                    <a:pt x="24" y="10"/>
                    <a:pt x="24" y="10"/>
                    <a:pt x="24" y="10"/>
                  </a:cubicBezTo>
                  <a:cubicBezTo>
                    <a:pt x="27" y="12"/>
                    <a:pt x="28" y="15"/>
                    <a:pt x="26" y="18"/>
                  </a:cubicBezTo>
                  <a:cubicBezTo>
                    <a:pt x="25" y="20"/>
                    <a:pt x="24" y="21"/>
                    <a:pt x="22"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59" name="Freeform 839"/>
            <p:cNvSpPr/>
            <p:nvPr/>
          </p:nvSpPr>
          <p:spPr bwMode="auto">
            <a:xfrm>
              <a:off x="4895160" y="5645766"/>
              <a:ext cx="73731" cy="28191"/>
            </a:xfrm>
            <a:custGeom>
              <a:avLst/>
              <a:gdLst>
                <a:gd name="T0" fmla="*/ 23 w 29"/>
                <a:gd name="T1" fmla="*/ 11 h 11"/>
                <a:gd name="T2" fmla="*/ 6 w 29"/>
                <a:gd name="T3" fmla="*/ 11 h 11"/>
                <a:gd name="T4" fmla="*/ 0 w 29"/>
                <a:gd name="T5" fmla="*/ 5 h 11"/>
                <a:gd name="T6" fmla="*/ 6 w 29"/>
                <a:gd name="T7" fmla="*/ 0 h 11"/>
                <a:gd name="T8" fmla="*/ 23 w 29"/>
                <a:gd name="T9" fmla="*/ 0 h 11"/>
                <a:gd name="T10" fmla="*/ 29 w 29"/>
                <a:gd name="T11" fmla="*/ 5 h 11"/>
                <a:gd name="T12" fmla="*/ 23 w 2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3" y="11"/>
                  </a:moveTo>
                  <a:cubicBezTo>
                    <a:pt x="6" y="11"/>
                    <a:pt x="6" y="11"/>
                    <a:pt x="6" y="11"/>
                  </a:cubicBezTo>
                  <a:cubicBezTo>
                    <a:pt x="2" y="11"/>
                    <a:pt x="0" y="8"/>
                    <a:pt x="0" y="5"/>
                  </a:cubicBezTo>
                  <a:cubicBezTo>
                    <a:pt x="0" y="2"/>
                    <a:pt x="2" y="0"/>
                    <a:pt x="6" y="0"/>
                  </a:cubicBezTo>
                  <a:cubicBezTo>
                    <a:pt x="23" y="0"/>
                    <a:pt x="23" y="0"/>
                    <a:pt x="23" y="0"/>
                  </a:cubicBezTo>
                  <a:cubicBezTo>
                    <a:pt x="27" y="0"/>
                    <a:pt x="29" y="2"/>
                    <a:pt x="29" y="5"/>
                  </a:cubicBezTo>
                  <a:cubicBezTo>
                    <a:pt x="29" y="8"/>
                    <a:pt x="27" y="11"/>
                    <a:pt x="23" y="1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0" name="Freeform 840"/>
            <p:cNvSpPr/>
            <p:nvPr/>
          </p:nvSpPr>
          <p:spPr bwMode="auto">
            <a:xfrm>
              <a:off x="4920099" y="5737931"/>
              <a:ext cx="71563" cy="54214"/>
            </a:xfrm>
            <a:custGeom>
              <a:avLst/>
              <a:gdLst>
                <a:gd name="T0" fmla="*/ 6 w 28"/>
                <a:gd name="T1" fmla="*/ 21 h 21"/>
                <a:gd name="T2" fmla="*/ 2 w 28"/>
                <a:gd name="T3" fmla="*/ 18 h 21"/>
                <a:gd name="T4" fmla="*/ 4 w 28"/>
                <a:gd name="T5" fmla="*/ 11 h 21"/>
                <a:gd name="T6" fmla="*/ 19 w 28"/>
                <a:gd name="T7" fmla="*/ 2 h 21"/>
                <a:gd name="T8" fmla="*/ 27 w 28"/>
                <a:gd name="T9" fmla="*/ 4 h 21"/>
                <a:gd name="T10" fmla="*/ 25 w 28"/>
                <a:gd name="T11" fmla="*/ 11 h 21"/>
                <a:gd name="T12" fmla="*/ 9 w 28"/>
                <a:gd name="T13" fmla="*/ 20 h 21"/>
                <a:gd name="T14" fmla="*/ 6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6" y="21"/>
                  </a:moveTo>
                  <a:cubicBezTo>
                    <a:pt x="4" y="21"/>
                    <a:pt x="3" y="20"/>
                    <a:pt x="2" y="18"/>
                  </a:cubicBezTo>
                  <a:cubicBezTo>
                    <a:pt x="0" y="16"/>
                    <a:pt x="1" y="12"/>
                    <a:pt x="4" y="11"/>
                  </a:cubicBezTo>
                  <a:cubicBezTo>
                    <a:pt x="19" y="2"/>
                    <a:pt x="19" y="2"/>
                    <a:pt x="19" y="2"/>
                  </a:cubicBezTo>
                  <a:cubicBezTo>
                    <a:pt x="22" y="0"/>
                    <a:pt x="25" y="1"/>
                    <a:pt x="27" y="4"/>
                  </a:cubicBezTo>
                  <a:cubicBezTo>
                    <a:pt x="28" y="6"/>
                    <a:pt x="27" y="10"/>
                    <a:pt x="25" y="11"/>
                  </a:cubicBezTo>
                  <a:cubicBezTo>
                    <a:pt x="9" y="20"/>
                    <a:pt x="9" y="20"/>
                    <a:pt x="9" y="20"/>
                  </a:cubicBezTo>
                  <a:cubicBezTo>
                    <a:pt x="8" y="21"/>
                    <a:pt x="7" y="21"/>
                    <a:pt x="6"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1" name="Freeform 841"/>
            <p:cNvSpPr/>
            <p:nvPr/>
          </p:nvSpPr>
          <p:spPr bwMode="auto">
            <a:xfrm>
              <a:off x="5286587" y="5750942"/>
              <a:ext cx="72647" cy="53130"/>
            </a:xfrm>
            <a:custGeom>
              <a:avLst/>
              <a:gdLst>
                <a:gd name="T0" fmla="*/ 21 w 28"/>
                <a:gd name="T1" fmla="*/ 21 h 21"/>
                <a:gd name="T2" fmla="*/ 19 w 28"/>
                <a:gd name="T3" fmla="*/ 20 h 21"/>
                <a:gd name="T4" fmla="*/ 3 w 28"/>
                <a:gd name="T5" fmla="*/ 11 h 21"/>
                <a:gd name="T6" fmla="*/ 1 w 28"/>
                <a:gd name="T7" fmla="*/ 4 h 21"/>
                <a:gd name="T8" fmla="*/ 9 w 28"/>
                <a:gd name="T9" fmla="*/ 2 h 21"/>
                <a:gd name="T10" fmla="*/ 24 w 28"/>
                <a:gd name="T11" fmla="*/ 11 h 21"/>
                <a:gd name="T12" fmla="*/ 26 w 28"/>
                <a:gd name="T13" fmla="*/ 18 h 21"/>
                <a:gd name="T14" fmla="*/ 21 w 28"/>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1" y="21"/>
                  </a:moveTo>
                  <a:cubicBezTo>
                    <a:pt x="21" y="21"/>
                    <a:pt x="20" y="21"/>
                    <a:pt x="19" y="20"/>
                  </a:cubicBezTo>
                  <a:cubicBezTo>
                    <a:pt x="3" y="11"/>
                    <a:pt x="3" y="11"/>
                    <a:pt x="3" y="11"/>
                  </a:cubicBezTo>
                  <a:cubicBezTo>
                    <a:pt x="1" y="10"/>
                    <a:pt x="0" y="6"/>
                    <a:pt x="1" y="4"/>
                  </a:cubicBezTo>
                  <a:cubicBezTo>
                    <a:pt x="3" y="1"/>
                    <a:pt x="6" y="0"/>
                    <a:pt x="9" y="2"/>
                  </a:cubicBezTo>
                  <a:cubicBezTo>
                    <a:pt x="24" y="11"/>
                    <a:pt x="24" y="11"/>
                    <a:pt x="24" y="11"/>
                  </a:cubicBezTo>
                  <a:cubicBezTo>
                    <a:pt x="27" y="12"/>
                    <a:pt x="28" y="15"/>
                    <a:pt x="26" y="18"/>
                  </a:cubicBezTo>
                  <a:cubicBezTo>
                    <a:pt x="25" y="20"/>
                    <a:pt x="23" y="21"/>
                    <a:pt x="21"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2" name="Freeform 842"/>
            <p:cNvSpPr/>
            <p:nvPr/>
          </p:nvSpPr>
          <p:spPr bwMode="auto">
            <a:xfrm>
              <a:off x="5318031" y="5660946"/>
              <a:ext cx="73731" cy="28191"/>
            </a:xfrm>
            <a:custGeom>
              <a:avLst/>
              <a:gdLst>
                <a:gd name="T0" fmla="*/ 23 w 29"/>
                <a:gd name="T1" fmla="*/ 11 h 11"/>
                <a:gd name="T2" fmla="*/ 5 w 29"/>
                <a:gd name="T3" fmla="*/ 11 h 11"/>
                <a:gd name="T4" fmla="*/ 0 w 29"/>
                <a:gd name="T5" fmla="*/ 5 h 11"/>
                <a:gd name="T6" fmla="*/ 5 w 29"/>
                <a:gd name="T7" fmla="*/ 0 h 11"/>
                <a:gd name="T8" fmla="*/ 23 w 29"/>
                <a:gd name="T9" fmla="*/ 0 h 11"/>
                <a:gd name="T10" fmla="*/ 29 w 29"/>
                <a:gd name="T11" fmla="*/ 5 h 11"/>
                <a:gd name="T12" fmla="*/ 23 w 2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3" y="11"/>
                  </a:moveTo>
                  <a:cubicBezTo>
                    <a:pt x="5" y="11"/>
                    <a:pt x="5" y="11"/>
                    <a:pt x="5" y="11"/>
                  </a:cubicBezTo>
                  <a:cubicBezTo>
                    <a:pt x="2" y="11"/>
                    <a:pt x="0" y="8"/>
                    <a:pt x="0" y="5"/>
                  </a:cubicBezTo>
                  <a:cubicBezTo>
                    <a:pt x="0" y="2"/>
                    <a:pt x="2" y="0"/>
                    <a:pt x="5" y="0"/>
                  </a:cubicBezTo>
                  <a:cubicBezTo>
                    <a:pt x="23" y="0"/>
                    <a:pt x="23" y="0"/>
                    <a:pt x="23" y="0"/>
                  </a:cubicBezTo>
                  <a:cubicBezTo>
                    <a:pt x="26" y="0"/>
                    <a:pt x="29" y="2"/>
                    <a:pt x="29" y="5"/>
                  </a:cubicBezTo>
                  <a:cubicBezTo>
                    <a:pt x="29" y="8"/>
                    <a:pt x="26" y="11"/>
                    <a:pt x="23" y="1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3" name="Freeform 843"/>
            <p:cNvSpPr/>
            <p:nvPr/>
          </p:nvSpPr>
          <p:spPr bwMode="auto">
            <a:xfrm>
              <a:off x="5292008" y="5540591"/>
              <a:ext cx="74816" cy="54214"/>
            </a:xfrm>
            <a:custGeom>
              <a:avLst/>
              <a:gdLst>
                <a:gd name="T0" fmla="*/ 7 w 29"/>
                <a:gd name="T1" fmla="*/ 21 h 21"/>
                <a:gd name="T2" fmla="*/ 2 w 29"/>
                <a:gd name="T3" fmla="*/ 18 h 21"/>
                <a:gd name="T4" fmla="*/ 4 w 29"/>
                <a:gd name="T5" fmla="*/ 10 h 21"/>
                <a:gd name="T6" fmla="*/ 20 w 29"/>
                <a:gd name="T7" fmla="*/ 1 h 21"/>
                <a:gd name="T8" fmla="*/ 27 w 29"/>
                <a:gd name="T9" fmla="*/ 3 h 21"/>
                <a:gd name="T10" fmla="*/ 25 w 29"/>
                <a:gd name="T11" fmla="*/ 11 h 21"/>
                <a:gd name="T12" fmla="*/ 10 w 29"/>
                <a:gd name="T13" fmla="*/ 20 h 21"/>
                <a:gd name="T14" fmla="*/ 7 w 29"/>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7" y="21"/>
                  </a:moveTo>
                  <a:cubicBezTo>
                    <a:pt x="5" y="21"/>
                    <a:pt x="3" y="20"/>
                    <a:pt x="2" y="18"/>
                  </a:cubicBezTo>
                  <a:cubicBezTo>
                    <a:pt x="0" y="15"/>
                    <a:pt x="1" y="12"/>
                    <a:pt x="4" y="10"/>
                  </a:cubicBezTo>
                  <a:cubicBezTo>
                    <a:pt x="20" y="1"/>
                    <a:pt x="20" y="1"/>
                    <a:pt x="20" y="1"/>
                  </a:cubicBezTo>
                  <a:cubicBezTo>
                    <a:pt x="22" y="0"/>
                    <a:pt x="26" y="1"/>
                    <a:pt x="27" y="3"/>
                  </a:cubicBezTo>
                  <a:cubicBezTo>
                    <a:pt x="29" y="6"/>
                    <a:pt x="28" y="9"/>
                    <a:pt x="25" y="11"/>
                  </a:cubicBezTo>
                  <a:cubicBezTo>
                    <a:pt x="10" y="20"/>
                    <a:pt x="10" y="20"/>
                    <a:pt x="10" y="20"/>
                  </a:cubicBezTo>
                  <a:cubicBezTo>
                    <a:pt x="9" y="20"/>
                    <a:pt x="8" y="21"/>
                    <a:pt x="7" y="2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4" name="Freeform 844"/>
            <p:cNvSpPr/>
            <p:nvPr/>
          </p:nvSpPr>
          <p:spPr bwMode="auto">
            <a:xfrm>
              <a:off x="5228036" y="5450595"/>
              <a:ext cx="54214" cy="71563"/>
            </a:xfrm>
            <a:custGeom>
              <a:avLst/>
              <a:gdLst>
                <a:gd name="T0" fmla="*/ 6 w 21"/>
                <a:gd name="T1" fmla="*/ 28 h 28"/>
                <a:gd name="T2" fmla="*/ 3 w 21"/>
                <a:gd name="T3" fmla="*/ 27 h 28"/>
                <a:gd name="T4" fmla="*/ 1 w 21"/>
                <a:gd name="T5" fmla="*/ 19 h 28"/>
                <a:gd name="T6" fmla="*/ 10 w 21"/>
                <a:gd name="T7" fmla="*/ 4 h 28"/>
                <a:gd name="T8" fmla="*/ 18 w 21"/>
                <a:gd name="T9" fmla="*/ 2 h 28"/>
                <a:gd name="T10" fmla="*/ 20 w 21"/>
                <a:gd name="T11" fmla="*/ 9 h 28"/>
                <a:gd name="T12" fmla="*/ 11 w 21"/>
                <a:gd name="T13" fmla="*/ 25 h 28"/>
                <a:gd name="T14" fmla="*/ 6 w 21"/>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8">
                  <a:moveTo>
                    <a:pt x="6" y="28"/>
                  </a:moveTo>
                  <a:cubicBezTo>
                    <a:pt x="5" y="28"/>
                    <a:pt x="4" y="27"/>
                    <a:pt x="3" y="27"/>
                  </a:cubicBezTo>
                  <a:cubicBezTo>
                    <a:pt x="1" y="25"/>
                    <a:pt x="0" y="22"/>
                    <a:pt x="1" y="19"/>
                  </a:cubicBezTo>
                  <a:cubicBezTo>
                    <a:pt x="10" y="4"/>
                    <a:pt x="10" y="4"/>
                    <a:pt x="10" y="4"/>
                  </a:cubicBezTo>
                  <a:cubicBezTo>
                    <a:pt x="12" y="1"/>
                    <a:pt x="15" y="0"/>
                    <a:pt x="18" y="2"/>
                  </a:cubicBezTo>
                  <a:cubicBezTo>
                    <a:pt x="20" y="3"/>
                    <a:pt x="21" y="7"/>
                    <a:pt x="20" y="9"/>
                  </a:cubicBezTo>
                  <a:cubicBezTo>
                    <a:pt x="11" y="25"/>
                    <a:pt x="11" y="25"/>
                    <a:pt x="11" y="25"/>
                  </a:cubicBezTo>
                  <a:cubicBezTo>
                    <a:pt x="10" y="27"/>
                    <a:pt x="8" y="28"/>
                    <a:pt x="6" y="28"/>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5" name="Freeform 845"/>
            <p:cNvSpPr>
              <a:spLocks noEditPoints="1"/>
            </p:cNvSpPr>
            <p:nvPr/>
          </p:nvSpPr>
          <p:spPr bwMode="auto">
            <a:xfrm>
              <a:off x="5010094" y="5535169"/>
              <a:ext cx="264565" cy="320948"/>
            </a:xfrm>
            <a:custGeom>
              <a:avLst/>
              <a:gdLst>
                <a:gd name="T0" fmla="*/ 52 w 103"/>
                <a:gd name="T1" fmla="*/ 0 h 125"/>
                <a:gd name="T2" fmla="*/ 0 w 103"/>
                <a:gd name="T3" fmla="*/ 57 h 125"/>
                <a:gd name="T4" fmla="*/ 24 w 103"/>
                <a:gd name="T5" fmla="*/ 125 h 125"/>
                <a:gd name="T6" fmla="*/ 55 w 103"/>
                <a:gd name="T7" fmla="*/ 125 h 125"/>
                <a:gd name="T8" fmla="*/ 82 w 103"/>
                <a:gd name="T9" fmla="*/ 103 h 125"/>
                <a:gd name="T10" fmla="*/ 103 w 103"/>
                <a:gd name="T11" fmla="*/ 52 h 125"/>
                <a:gd name="T12" fmla="*/ 45 w 103"/>
                <a:gd name="T13" fmla="*/ 92 h 125"/>
                <a:gd name="T14" fmla="*/ 35 w 103"/>
                <a:gd name="T15" fmla="*/ 71 h 125"/>
                <a:gd name="T16" fmla="*/ 42 w 103"/>
                <a:gd name="T17" fmla="*/ 68 h 125"/>
                <a:gd name="T18" fmla="*/ 56 w 103"/>
                <a:gd name="T19" fmla="*/ 67 h 125"/>
                <a:gd name="T20" fmla="*/ 62 w 103"/>
                <a:gd name="T21" fmla="*/ 72 h 125"/>
                <a:gd name="T22" fmla="*/ 65 w 103"/>
                <a:gd name="T23" fmla="*/ 71 h 125"/>
                <a:gd name="T24" fmla="*/ 55 w 103"/>
                <a:gd name="T25" fmla="*/ 92 h 125"/>
                <a:gd name="T26" fmla="*/ 45 w 103"/>
                <a:gd name="T27" fmla="*/ 117 h 125"/>
                <a:gd name="T28" fmla="*/ 43 w 103"/>
                <a:gd name="T29" fmla="*/ 56 h 125"/>
                <a:gd name="T30" fmla="*/ 44 w 103"/>
                <a:gd name="T31" fmla="*/ 57 h 125"/>
                <a:gd name="T32" fmla="*/ 42 w 103"/>
                <a:gd name="T33" fmla="*/ 56 h 125"/>
                <a:gd name="T34" fmla="*/ 58 w 103"/>
                <a:gd name="T35" fmla="*/ 54 h 125"/>
                <a:gd name="T36" fmla="*/ 59 w 103"/>
                <a:gd name="T37" fmla="*/ 55 h 125"/>
                <a:gd name="T38" fmla="*/ 57 w 103"/>
                <a:gd name="T39" fmla="*/ 55 h 125"/>
                <a:gd name="T40" fmla="*/ 93 w 103"/>
                <a:gd name="T41" fmla="*/ 60 h 125"/>
                <a:gd name="T42" fmla="*/ 75 w 103"/>
                <a:gd name="T43" fmla="*/ 97 h 125"/>
                <a:gd name="T44" fmla="*/ 61 w 103"/>
                <a:gd name="T45" fmla="*/ 117 h 125"/>
                <a:gd name="T46" fmla="*/ 73 w 103"/>
                <a:gd name="T47" fmla="*/ 70 h 125"/>
                <a:gd name="T48" fmla="*/ 67 w 103"/>
                <a:gd name="T49" fmla="*/ 67 h 125"/>
                <a:gd name="T50" fmla="*/ 59 w 103"/>
                <a:gd name="T51" fmla="*/ 67 h 125"/>
                <a:gd name="T52" fmla="*/ 58 w 103"/>
                <a:gd name="T53" fmla="*/ 65 h 125"/>
                <a:gd name="T54" fmla="*/ 58 w 103"/>
                <a:gd name="T55" fmla="*/ 51 h 125"/>
                <a:gd name="T56" fmla="*/ 55 w 103"/>
                <a:gd name="T57" fmla="*/ 64 h 125"/>
                <a:gd name="T58" fmla="*/ 44 w 103"/>
                <a:gd name="T59" fmla="*/ 65 h 125"/>
                <a:gd name="T60" fmla="*/ 44 w 103"/>
                <a:gd name="T61" fmla="*/ 53 h 125"/>
                <a:gd name="T62" fmla="*/ 39 w 103"/>
                <a:gd name="T63" fmla="*/ 63 h 125"/>
                <a:gd name="T64" fmla="*/ 36 w 103"/>
                <a:gd name="T65" fmla="*/ 67 h 125"/>
                <a:gd name="T66" fmla="*/ 33 w 103"/>
                <a:gd name="T67" fmla="*/ 67 h 125"/>
                <a:gd name="T68" fmla="*/ 29 w 103"/>
                <a:gd name="T69" fmla="*/ 65 h 125"/>
                <a:gd name="T70" fmla="*/ 29 w 103"/>
                <a:gd name="T71" fmla="*/ 66 h 125"/>
                <a:gd name="T72" fmla="*/ 29 w 103"/>
                <a:gd name="T73" fmla="*/ 66 h 125"/>
                <a:gd name="T74" fmla="*/ 39 w 103"/>
                <a:gd name="T75" fmla="*/ 93 h 125"/>
                <a:gd name="T76" fmla="*/ 33 w 103"/>
                <a:gd name="T77" fmla="*/ 117 h 125"/>
                <a:gd name="T78" fmla="*/ 9 w 103"/>
                <a:gd name="T79" fmla="*/ 60 h 125"/>
                <a:gd name="T80" fmla="*/ 9 w 103"/>
                <a:gd name="T81" fmla="*/ 54 h 125"/>
                <a:gd name="T82" fmla="*/ 52 w 103"/>
                <a:gd name="T83" fmla="*/ 9 h 125"/>
                <a:gd name="T84" fmla="*/ 94 w 103"/>
                <a:gd name="T85" fmla="*/ 5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125">
                  <a:moveTo>
                    <a:pt x="103" y="52"/>
                  </a:moveTo>
                  <a:cubicBezTo>
                    <a:pt x="103" y="23"/>
                    <a:pt x="80" y="0"/>
                    <a:pt x="52" y="0"/>
                  </a:cubicBezTo>
                  <a:cubicBezTo>
                    <a:pt x="23" y="0"/>
                    <a:pt x="0" y="23"/>
                    <a:pt x="0" y="52"/>
                  </a:cubicBezTo>
                  <a:cubicBezTo>
                    <a:pt x="0" y="54"/>
                    <a:pt x="0" y="55"/>
                    <a:pt x="0" y="57"/>
                  </a:cubicBezTo>
                  <a:cubicBezTo>
                    <a:pt x="0" y="58"/>
                    <a:pt x="1" y="78"/>
                    <a:pt x="21" y="103"/>
                  </a:cubicBezTo>
                  <a:cubicBezTo>
                    <a:pt x="26" y="110"/>
                    <a:pt x="24" y="125"/>
                    <a:pt x="24" y="125"/>
                  </a:cubicBezTo>
                  <a:cubicBezTo>
                    <a:pt x="32" y="125"/>
                    <a:pt x="40" y="125"/>
                    <a:pt x="48" y="125"/>
                  </a:cubicBezTo>
                  <a:cubicBezTo>
                    <a:pt x="50" y="125"/>
                    <a:pt x="53" y="125"/>
                    <a:pt x="55" y="125"/>
                  </a:cubicBezTo>
                  <a:cubicBezTo>
                    <a:pt x="63" y="125"/>
                    <a:pt x="71" y="125"/>
                    <a:pt x="79" y="125"/>
                  </a:cubicBezTo>
                  <a:cubicBezTo>
                    <a:pt x="79" y="125"/>
                    <a:pt x="77" y="110"/>
                    <a:pt x="82" y="103"/>
                  </a:cubicBezTo>
                  <a:cubicBezTo>
                    <a:pt x="102" y="78"/>
                    <a:pt x="103" y="58"/>
                    <a:pt x="103" y="57"/>
                  </a:cubicBezTo>
                  <a:cubicBezTo>
                    <a:pt x="103" y="55"/>
                    <a:pt x="103" y="54"/>
                    <a:pt x="103" y="52"/>
                  </a:cubicBezTo>
                  <a:close/>
                  <a:moveTo>
                    <a:pt x="45" y="117"/>
                  </a:moveTo>
                  <a:cubicBezTo>
                    <a:pt x="45" y="92"/>
                    <a:pt x="45" y="92"/>
                    <a:pt x="45" y="92"/>
                  </a:cubicBezTo>
                  <a:cubicBezTo>
                    <a:pt x="45" y="91"/>
                    <a:pt x="45" y="91"/>
                    <a:pt x="45" y="90"/>
                  </a:cubicBezTo>
                  <a:cubicBezTo>
                    <a:pt x="35" y="71"/>
                    <a:pt x="35" y="71"/>
                    <a:pt x="35" y="71"/>
                  </a:cubicBezTo>
                  <a:cubicBezTo>
                    <a:pt x="36" y="71"/>
                    <a:pt x="36" y="71"/>
                    <a:pt x="37" y="70"/>
                  </a:cubicBezTo>
                  <a:cubicBezTo>
                    <a:pt x="39" y="70"/>
                    <a:pt x="40" y="69"/>
                    <a:pt x="42" y="68"/>
                  </a:cubicBezTo>
                  <a:cubicBezTo>
                    <a:pt x="43" y="70"/>
                    <a:pt x="45" y="71"/>
                    <a:pt x="47" y="71"/>
                  </a:cubicBezTo>
                  <a:cubicBezTo>
                    <a:pt x="50" y="72"/>
                    <a:pt x="53" y="70"/>
                    <a:pt x="56" y="67"/>
                  </a:cubicBezTo>
                  <a:cubicBezTo>
                    <a:pt x="56" y="68"/>
                    <a:pt x="57" y="68"/>
                    <a:pt x="57" y="68"/>
                  </a:cubicBezTo>
                  <a:cubicBezTo>
                    <a:pt x="58" y="71"/>
                    <a:pt x="60" y="72"/>
                    <a:pt x="62" y="72"/>
                  </a:cubicBezTo>
                  <a:cubicBezTo>
                    <a:pt x="62" y="72"/>
                    <a:pt x="63" y="72"/>
                    <a:pt x="63" y="72"/>
                  </a:cubicBezTo>
                  <a:cubicBezTo>
                    <a:pt x="63" y="72"/>
                    <a:pt x="64" y="71"/>
                    <a:pt x="65" y="71"/>
                  </a:cubicBezTo>
                  <a:cubicBezTo>
                    <a:pt x="55" y="90"/>
                    <a:pt x="55" y="90"/>
                    <a:pt x="55" y="90"/>
                  </a:cubicBezTo>
                  <a:cubicBezTo>
                    <a:pt x="55" y="91"/>
                    <a:pt x="55" y="91"/>
                    <a:pt x="55" y="92"/>
                  </a:cubicBezTo>
                  <a:cubicBezTo>
                    <a:pt x="55" y="117"/>
                    <a:pt x="55" y="117"/>
                    <a:pt x="55" y="117"/>
                  </a:cubicBezTo>
                  <a:lnTo>
                    <a:pt x="45" y="117"/>
                  </a:lnTo>
                  <a:close/>
                  <a:moveTo>
                    <a:pt x="42" y="56"/>
                  </a:moveTo>
                  <a:cubicBezTo>
                    <a:pt x="42" y="56"/>
                    <a:pt x="43" y="56"/>
                    <a:pt x="43" y="56"/>
                  </a:cubicBezTo>
                  <a:cubicBezTo>
                    <a:pt x="43" y="56"/>
                    <a:pt x="43" y="56"/>
                    <a:pt x="43" y="56"/>
                  </a:cubicBezTo>
                  <a:cubicBezTo>
                    <a:pt x="44" y="56"/>
                    <a:pt x="44" y="57"/>
                    <a:pt x="44" y="57"/>
                  </a:cubicBezTo>
                  <a:cubicBezTo>
                    <a:pt x="44" y="59"/>
                    <a:pt x="44" y="60"/>
                    <a:pt x="42" y="62"/>
                  </a:cubicBezTo>
                  <a:cubicBezTo>
                    <a:pt x="41" y="59"/>
                    <a:pt x="42" y="57"/>
                    <a:pt x="42" y="56"/>
                  </a:cubicBezTo>
                  <a:close/>
                  <a:moveTo>
                    <a:pt x="57" y="55"/>
                  </a:moveTo>
                  <a:cubicBezTo>
                    <a:pt x="58" y="54"/>
                    <a:pt x="58" y="54"/>
                    <a:pt x="58" y="54"/>
                  </a:cubicBezTo>
                  <a:cubicBezTo>
                    <a:pt x="58" y="54"/>
                    <a:pt x="58" y="54"/>
                    <a:pt x="58" y="54"/>
                  </a:cubicBezTo>
                  <a:cubicBezTo>
                    <a:pt x="59" y="54"/>
                    <a:pt x="59" y="55"/>
                    <a:pt x="59" y="55"/>
                  </a:cubicBezTo>
                  <a:cubicBezTo>
                    <a:pt x="59" y="55"/>
                    <a:pt x="59" y="58"/>
                    <a:pt x="57" y="61"/>
                  </a:cubicBezTo>
                  <a:cubicBezTo>
                    <a:pt x="57" y="59"/>
                    <a:pt x="57" y="56"/>
                    <a:pt x="57" y="55"/>
                  </a:cubicBezTo>
                  <a:close/>
                  <a:moveTo>
                    <a:pt x="94" y="54"/>
                  </a:moveTo>
                  <a:cubicBezTo>
                    <a:pt x="93" y="60"/>
                    <a:pt x="93" y="60"/>
                    <a:pt x="93" y="60"/>
                  </a:cubicBezTo>
                  <a:cubicBezTo>
                    <a:pt x="94" y="60"/>
                    <a:pt x="94" y="60"/>
                    <a:pt x="94" y="60"/>
                  </a:cubicBezTo>
                  <a:cubicBezTo>
                    <a:pt x="93" y="66"/>
                    <a:pt x="89" y="80"/>
                    <a:pt x="75" y="97"/>
                  </a:cubicBezTo>
                  <a:cubicBezTo>
                    <a:pt x="71" y="103"/>
                    <a:pt x="70" y="110"/>
                    <a:pt x="70" y="117"/>
                  </a:cubicBezTo>
                  <a:cubicBezTo>
                    <a:pt x="61" y="117"/>
                    <a:pt x="61" y="117"/>
                    <a:pt x="61" y="117"/>
                  </a:cubicBezTo>
                  <a:cubicBezTo>
                    <a:pt x="61" y="93"/>
                    <a:pt x="61" y="93"/>
                    <a:pt x="61" y="93"/>
                  </a:cubicBezTo>
                  <a:cubicBezTo>
                    <a:pt x="73" y="70"/>
                    <a:pt x="73" y="70"/>
                    <a:pt x="73" y="70"/>
                  </a:cubicBezTo>
                  <a:cubicBezTo>
                    <a:pt x="73" y="68"/>
                    <a:pt x="73" y="66"/>
                    <a:pt x="71" y="65"/>
                  </a:cubicBezTo>
                  <a:cubicBezTo>
                    <a:pt x="70" y="65"/>
                    <a:pt x="68" y="65"/>
                    <a:pt x="67" y="67"/>
                  </a:cubicBezTo>
                  <a:cubicBezTo>
                    <a:pt x="66" y="67"/>
                    <a:pt x="64" y="68"/>
                    <a:pt x="62" y="68"/>
                  </a:cubicBezTo>
                  <a:cubicBezTo>
                    <a:pt x="61" y="69"/>
                    <a:pt x="60" y="68"/>
                    <a:pt x="59" y="67"/>
                  </a:cubicBezTo>
                  <a:cubicBezTo>
                    <a:pt x="59" y="66"/>
                    <a:pt x="59" y="65"/>
                    <a:pt x="58" y="65"/>
                  </a:cubicBezTo>
                  <a:cubicBezTo>
                    <a:pt x="58" y="65"/>
                    <a:pt x="58" y="65"/>
                    <a:pt x="58" y="65"/>
                  </a:cubicBezTo>
                  <a:cubicBezTo>
                    <a:pt x="61" y="61"/>
                    <a:pt x="63" y="56"/>
                    <a:pt x="61" y="53"/>
                  </a:cubicBezTo>
                  <a:cubicBezTo>
                    <a:pt x="61" y="52"/>
                    <a:pt x="60" y="51"/>
                    <a:pt x="58" y="51"/>
                  </a:cubicBezTo>
                  <a:cubicBezTo>
                    <a:pt x="56" y="51"/>
                    <a:pt x="55" y="52"/>
                    <a:pt x="54" y="54"/>
                  </a:cubicBezTo>
                  <a:cubicBezTo>
                    <a:pt x="53" y="56"/>
                    <a:pt x="53" y="61"/>
                    <a:pt x="55" y="64"/>
                  </a:cubicBezTo>
                  <a:cubicBezTo>
                    <a:pt x="53" y="66"/>
                    <a:pt x="50" y="68"/>
                    <a:pt x="48" y="68"/>
                  </a:cubicBezTo>
                  <a:cubicBezTo>
                    <a:pt x="46" y="68"/>
                    <a:pt x="45" y="67"/>
                    <a:pt x="44" y="65"/>
                  </a:cubicBezTo>
                  <a:cubicBezTo>
                    <a:pt x="46" y="63"/>
                    <a:pt x="47" y="60"/>
                    <a:pt x="47" y="57"/>
                  </a:cubicBezTo>
                  <a:cubicBezTo>
                    <a:pt x="47" y="55"/>
                    <a:pt x="46" y="53"/>
                    <a:pt x="44" y="53"/>
                  </a:cubicBezTo>
                  <a:cubicBezTo>
                    <a:pt x="42" y="52"/>
                    <a:pt x="41" y="53"/>
                    <a:pt x="40" y="54"/>
                  </a:cubicBezTo>
                  <a:cubicBezTo>
                    <a:pt x="38" y="56"/>
                    <a:pt x="38" y="60"/>
                    <a:pt x="39" y="63"/>
                  </a:cubicBezTo>
                  <a:cubicBezTo>
                    <a:pt x="40" y="64"/>
                    <a:pt x="40" y="64"/>
                    <a:pt x="40" y="65"/>
                  </a:cubicBezTo>
                  <a:cubicBezTo>
                    <a:pt x="39" y="66"/>
                    <a:pt x="38" y="67"/>
                    <a:pt x="36" y="67"/>
                  </a:cubicBezTo>
                  <a:cubicBezTo>
                    <a:pt x="35" y="68"/>
                    <a:pt x="34" y="68"/>
                    <a:pt x="34" y="68"/>
                  </a:cubicBezTo>
                  <a:cubicBezTo>
                    <a:pt x="33" y="67"/>
                    <a:pt x="33" y="67"/>
                    <a:pt x="33" y="67"/>
                  </a:cubicBezTo>
                  <a:cubicBezTo>
                    <a:pt x="33" y="66"/>
                    <a:pt x="31" y="65"/>
                    <a:pt x="30" y="65"/>
                  </a:cubicBezTo>
                  <a:cubicBezTo>
                    <a:pt x="29" y="65"/>
                    <a:pt x="29" y="65"/>
                    <a:pt x="29" y="65"/>
                  </a:cubicBezTo>
                  <a:cubicBezTo>
                    <a:pt x="29" y="65"/>
                    <a:pt x="29" y="65"/>
                    <a:pt x="29" y="65"/>
                  </a:cubicBezTo>
                  <a:cubicBezTo>
                    <a:pt x="29" y="66"/>
                    <a:pt x="29" y="66"/>
                    <a:pt x="29" y="66"/>
                  </a:cubicBezTo>
                  <a:cubicBezTo>
                    <a:pt x="29" y="66"/>
                    <a:pt x="29" y="66"/>
                    <a:pt x="29" y="66"/>
                  </a:cubicBezTo>
                  <a:cubicBezTo>
                    <a:pt x="29" y="66"/>
                    <a:pt x="29" y="66"/>
                    <a:pt x="29" y="66"/>
                  </a:cubicBezTo>
                  <a:cubicBezTo>
                    <a:pt x="27" y="67"/>
                    <a:pt x="27" y="68"/>
                    <a:pt x="28" y="70"/>
                  </a:cubicBezTo>
                  <a:cubicBezTo>
                    <a:pt x="39" y="93"/>
                    <a:pt x="39" y="93"/>
                    <a:pt x="39" y="93"/>
                  </a:cubicBezTo>
                  <a:cubicBezTo>
                    <a:pt x="39" y="117"/>
                    <a:pt x="39" y="117"/>
                    <a:pt x="39" y="117"/>
                  </a:cubicBezTo>
                  <a:cubicBezTo>
                    <a:pt x="33" y="117"/>
                    <a:pt x="33" y="117"/>
                    <a:pt x="33" y="117"/>
                  </a:cubicBezTo>
                  <a:cubicBezTo>
                    <a:pt x="33" y="110"/>
                    <a:pt x="32" y="103"/>
                    <a:pt x="28" y="97"/>
                  </a:cubicBezTo>
                  <a:cubicBezTo>
                    <a:pt x="14" y="80"/>
                    <a:pt x="10" y="66"/>
                    <a:pt x="9" y="60"/>
                  </a:cubicBezTo>
                  <a:cubicBezTo>
                    <a:pt x="10" y="60"/>
                    <a:pt x="10" y="60"/>
                    <a:pt x="10" y="60"/>
                  </a:cubicBezTo>
                  <a:cubicBezTo>
                    <a:pt x="9" y="54"/>
                    <a:pt x="9" y="54"/>
                    <a:pt x="9" y="54"/>
                  </a:cubicBezTo>
                  <a:cubicBezTo>
                    <a:pt x="9" y="53"/>
                    <a:pt x="9" y="53"/>
                    <a:pt x="9" y="52"/>
                  </a:cubicBezTo>
                  <a:cubicBezTo>
                    <a:pt x="9" y="28"/>
                    <a:pt x="28" y="9"/>
                    <a:pt x="52" y="9"/>
                  </a:cubicBezTo>
                  <a:cubicBezTo>
                    <a:pt x="75" y="9"/>
                    <a:pt x="94" y="28"/>
                    <a:pt x="94" y="52"/>
                  </a:cubicBezTo>
                  <a:cubicBezTo>
                    <a:pt x="94" y="53"/>
                    <a:pt x="94" y="53"/>
                    <a:pt x="94" y="54"/>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6" name="Freeform 846"/>
            <p:cNvSpPr/>
            <p:nvPr/>
          </p:nvSpPr>
          <p:spPr bwMode="auto">
            <a:xfrm>
              <a:off x="5071899" y="5869129"/>
              <a:ext cx="140957" cy="79153"/>
            </a:xfrm>
            <a:custGeom>
              <a:avLst/>
              <a:gdLst>
                <a:gd name="T0" fmla="*/ 0 w 55"/>
                <a:gd name="T1" fmla="*/ 4 h 31"/>
                <a:gd name="T2" fmla="*/ 3 w 55"/>
                <a:gd name="T3" fmla="*/ 4 h 31"/>
                <a:gd name="T4" fmla="*/ 3 w 55"/>
                <a:gd name="T5" fmla="*/ 8 h 31"/>
                <a:gd name="T6" fmla="*/ 0 w 55"/>
                <a:gd name="T7" fmla="*/ 8 h 31"/>
                <a:gd name="T8" fmla="*/ 0 w 55"/>
                <a:gd name="T9" fmla="*/ 12 h 31"/>
                <a:gd name="T10" fmla="*/ 3 w 55"/>
                <a:gd name="T11" fmla="*/ 12 h 31"/>
                <a:gd name="T12" fmla="*/ 3 w 55"/>
                <a:gd name="T13" fmla="*/ 16 h 31"/>
                <a:gd name="T14" fmla="*/ 0 w 55"/>
                <a:gd name="T15" fmla="*/ 16 h 31"/>
                <a:gd name="T16" fmla="*/ 12 w 55"/>
                <a:gd name="T17" fmla="*/ 26 h 31"/>
                <a:gd name="T18" fmla="*/ 19 w 55"/>
                <a:gd name="T19" fmla="*/ 31 h 31"/>
                <a:gd name="T20" fmla="*/ 36 w 55"/>
                <a:gd name="T21" fmla="*/ 31 h 31"/>
                <a:gd name="T22" fmla="*/ 43 w 55"/>
                <a:gd name="T23" fmla="*/ 26 h 31"/>
                <a:gd name="T24" fmla="*/ 55 w 55"/>
                <a:gd name="T25" fmla="*/ 16 h 31"/>
                <a:gd name="T26" fmla="*/ 53 w 55"/>
                <a:gd name="T27" fmla="*/ 16 h 31"/>
                <a:gd name="T28" fmla="*/ 53 w 55"/>
                <a:gd name="T29" fmla="*/ 12 h 31"/>
                <a:gd name="T30" fmla="*/ 55 w 55"/>
                <a:gd name="T31" fmla="*/ 12 h 31"/>
                <a:gd name="T32" fmla="*/ 55 w 55"/>
                <a:gd name="T33" fmla="*/ 8 h 31"/>
                <a:gd name="T34" fmla="*/ 53 w 55"/>
                <a:gd name="T35" fmla="*/ 8 h 31"/>
                <a:gd name="T36" fmla="*/ 53 w 55"/>
                <a:gd name="T37" fmla="*/ 4 h 31"/>
                <a:gd name="T38" fmla="*/ 55 w 55"/>
                <a:gd name="T39" fmla="*/ 4 h 31"/>
                <a:gd name="T40" fmla="*/ 55 w 55"/>
                <a:gd name="T41" fmla="*/ 0 h 31"/>
                <a:gd name="T42" fmla="*/ 0 w 55"/>
                <a:gd name="T43" fmla="*/ 0 h 31"/>
                <a:gd name="T44" fmla="*/ 0 w 55"/>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31">
                  <a:moveTo>
                    <a:pt x="0" y="4"/>
                  </a:moveTo>
                  <a:cubicBezTo>
                    <a:pt x="3" y="4"/>
                    <a:pt x="3" y="4"/>
                    <a:pt x="3" y="4"/>
                  </a:cubicBezTo>
                  <a:cubicBezTo>
                    <a:pt x="3" y="8"/>
                    <a:pt x="3" y="8"/>
                    <a:pt x="3" y="8"/>
                  </a:cubicBezTo>
                  <a:cubicBezTo>
                    <a:pt x="0" y="8"/>
                    <a:pt x="0" y="8"/>
                    <a:pt x="0" y="8"/>
                  </a:cubicBezTo>
                  <a:cubicBezTo>
                    <a:pt x="0" y="12"/>
                    <a:pt x="0" y="12"/>
                    <a:pt x="0" y="12"/>
                  </a:cubicBezTo>
                  <a:cubicBezTo>
                    <a:pt x="3" y="12"/>
                    <a:pt x="3" y="12"/>
                    <a:pt x="3" y="12"/>
                  </a:cubicBezTo>
                  <a:cubicBezTo>
                    <a:pt x="3" y="16"/>
                    <a:pt x="3" y="16"/>
                    <a:pt x="3" y="16"/>
                  </a:cubicBezTo>
                  <a:cubicBezTo>
                    <a:pt x="0" y="16"/>
                    <a:pt x="0" y="16"/>
                    <a:pt x="0" y="16"/>
                  </a:cubicBezTo>
                  <a:cubicBezTo>
                    <a:pt x="1" y="21"/>
                    <a:pt x="6" y="26"/>
                    <a:pt x="12" y="26"/>
                  </a:cubicBezTo>
                  <a:cubicBezTo>
                    <a:pt x="13" y="29"/>
                    <a:pt x="16" y="31"/>
                    <a:pt x="19" y="31"/>
                  </a:cubicBezTo>
                  <a:cubicBezTo>
                    <a:pt x="36" y="31"/>
                    <a:pt x="36" y="31"/>
                    <a:pt x="36" y="31"/>
                  </a:cubicBezTo>
                  <a:cubicBezTo>
                    <a:pt x="39" y="31"/>
                    <a:pt x="42" y="29"/>
                    <a:pt x="43" y="26"/>
                  </a:cubicBezTo>
                  <a:cubicBezTo>
                    <a:pt x="49" y="26"/>
                    <a:pt x="54" y="21"/>
                    <a:pt x="55" y="16"/>
                  </a:cubicBezTo>
                  <a:cubicBezTo>
                    <a:pt x="53" y="16"/>
                    <a:pt x="53" y="16"/>
                    <a:pt x="53" y="16"/>
                  </a:cubicBezTo>
                  <a:cubicBezTo>
                    <a:pt x="53" y="12"/>
                    <a:pt x="53" y="12"/>
                    <a:pt x="53" y="12"/>
                  </a:cubicBezTo>
                  <a:cubicBezTo>
                    <a:pt x="55" y="12"/>
                    <a:pt x="55" y="12"/>
                    <a:pt x="55" y="12"/>
                  </a:cubicBezTo>
                  <a:cubicBezTo>
                    <a:pt x="55" y="8"/>
                    <a:pt x="55" y="8"/>
                    <a:pt x="55" y="8"/>
                  </a:cubicBezTo>
                  <a:cubicBezTo>
                    <a:pt x="53" y="8"/>
                    <a:pt x="53" y="8"/>
                    <a:pt x="53" y="8"/>
                  </a:cubicBezTo>
                  <a:cubicBezTo>
                    <a:pt x="53" y="4"/>
                    <a:pt x="53" y="4"/>
                    <a:pt x="53" y="4"/>
                  </a:cubicBezTo>
                  <a:cubicBezTo>
                    <a:pt x="55" y="4"/>
                    <a:pt x="55" y="4"/>
                    <a:pt x="55" y="4"/>
                  </a:cubicBezTo>
                  <a:cubicBezTo>
                    <a:pt x="55" y="0"/>
                    <a:pt x="55" y="0"/>
                    <a:pt x="55" y="0"/>
                  </a:cubicBezTo>
                  <a:cubicBezTo>
                    <a:pt x="0" y="0"/>
                    <a:pt x="0" y="0"/>
                    <a:pt x="0" y="0"/>
                  </a:cubicBezTo>
                  <a:lnTo>
                    <a:pt x="0" y="4"/>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167" name="组合 107"/>
          <p:cNvGrpSpPr/>
          <p:nvPr/>
        </p:nvGrpSpPr>
        <p:grpSpPr>
          <a:xfrm>
            <a:off x="8299974" y="4029868"/>
            <a:ext cx="306469" cy="292354"/>
            <a:chOff x="8145843" y="5425657"/>
            <a:chExt cx="494435" cy="471664"/>
          </a:xfrm>
          <a:solidFill>
            <a:schemeClr val="accent2"/>
          </a:solidFill>
        </p:grpSpPr>
        <p:sp>
          <p:nvSpPr>
            <p:cNvPr id="168" name="Freeform 850"/>
            <p:cNvSpPr/>
            <p:nvPr/>
          </p:nvSpPr>
          <p:spPr bwMode="auto">
            <a:xfrm>
              <a:off x="8294391" y="5425657"/>
              <a:ext cx="89996" cy="101923"/>
            </a:xfrm>
            <a:custGeom>
              <a:avLst/>
              <a:gdLst>
                <a:gd name="T0" fmla="*/ 9 w 35"/>
                <a:gd name="T1" fmla="*/ 35 h 40"/>
                <a:gd name="T2" fmla="*/ 5 w 35"/>
                <a:gd name="T3" fmla="*/ 13 h 40"/>
                <a:gd name="T4" fmla="*/ 27 w 35"/>
                <a:gd name="T5" fmla="*/ 4 h 40"/>
                <a:gd name="T6" fmla="*/ 30 w 35"/>
                <a:gd name="T7" fmla="*/ 27 h 40"/>
                <a:gd name="T8" fmla="*/ 9 w 35"/>
                <a:gd name="T9" fmla="*/ 35 h 40"/>
              </a:gdLst>
              <a:ahLst/>
              <a:cxnLst>
                <a:cxn ang="0">
                  <a:pos x="T0" y="T1"/>
                </a:cxn>
                <a:cxn ang="0">
                  <a:pos x="T2" y="T3"/>
                </a:cxn>
                <a:cxn ang="0">
                  <a:pos x="T4" y="T5"/>
                </a:cxn>
                <a:cxn ang="0">
                  <a:pos x="T6" y="T7"/>
                </a:cxn>
                <a:cxn ang="0">
                  <a:pos x="T8" y="T9"/>
                </a:cxn>
              </a:cxnLst>
              <a:rect l="0" t="0" r="r" b="b"/>
              <a:pathLst>
                <a:path w="35" h="40">
                  <a:moveTo>
                    <a:pt x="9" y="35"/>
                  </a:moveTo>
                  <a:cubicBezTo>
                    <a:pt x="2" y="31"/>
                    <a:pt x="0" y="21"/>
                    <a:pt x="5" y="13"/>
                  </a:cubicBezTo>
                  <a:cubicBezTo>
                    <a:pt x="10" y="4"/>
                    <a:pt x="20" y="0"/>
                    <a:pt x="27" y="4"/>
                  </a:cubicBezTo>
                  <a:cubicBezTo>
                    <a:pt x="34" y="8"/>
                    <a:pt x="35" y="19"/>
                    <a:pt x="30" y="27"/>
                  </a:cubicBezTo>
                  <a:cubicBezTo>
                    <a:pt x="25" y="36"/>
                    <a:pt x="16" y="40"/>
                    <a:pt x="9" y="35"/>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69" name="Freeform 851"/>
            <p:cNvSpPr/>
            <p:nvPr/>
          </p:nvSpPr>
          <p:spPr bwMode="auto">
            <a:xfrm>
              <a:off x="8145843" y="5499388"/>
              <a:ext cx="489012" cy="397933"/>
            </a:xfrm>
            <a:custGeom>
              <a:avLst/>
              <a:gdLst>
                <a:gd name="T0" fmla="*/ 3 w 191"/>
                <a:gd name="T1" fmla="*/ 12 h 155"/>
                <a:gd name="T2" fmla="*/ 4 w 191"/>
                <a:gd name="T3" fmla="*/ 12 h 155"/>
                <a:gd name="T4" fmla="*/ 10 w 191"/>
                <a:gd name="T5" fmla="*/ 10 h 155"/>
                <a:gd name="T6" fmla="*/ 35 w 191"/>
                <a:gd name="T7" fmla="*/ 1 h 155"/>
                <a:gd name="T8" fmla="*/ 58 w 191"/>
                <a:gd name="T9" fmla="*/ 6 h 155"/>
                <a:gd name="T10" fmla="*/ 52 w 191"/>
                <a:gd name="T11" fmla="*/ 9 h 155"/>
                <a:gd name="T12" fmla="*/ 50 w 191"/>
                <a:gd name="T13" fmla="*/ 19 h 155"/>
                <a:gd name="T14" fmla="*/ 60 w 191"/>
                <a:gd name="T15" fmla="*/ 14 h 155"/>
                <a:gd name="T16" fmla="*/ 64 w 191"/>
                <a:gd name="T17" fmla="*/ 7 h 155"/>
                <a:gd name="T18" fmla="*/ 65 w 191"/>
                <a:gd name="T19" fmla="*/ 15 h 155"/>
                <a:gd name="T20" fmla="*/ 53 w 191"/>
                <a:gd name="T21" fmla="*/ 41 h 155"/>
                <a:gd name="T22" fmla="*/ 65 w 191"/>
                <a:gd name="T23" fmla="*/ 20 h 155"/>
                <a:gd name="T24" fmla="*/ 70 w 191"/>
                <a:gd name="T25" fmla="*/ 19 h 155"/>
                <a:gd name="T26" fmla="*/ 75 w 191"/>
                <a:gd name="T27" fmla="*/ 50 h 155"/>
                <a:gd name="T28" fmla="*/ 95 w 191"/>
                <a:gd name="T29" fmla="*/ 63 h 155"/>
                <a:gd name="T30" fmla="*/ 130 w 191"/>
                <a:gd name="T31" fmla="*/ 35 h 155"/>
                <a:gd name="T32" fmla="*/ 191 w 191"/>
                <a:gd name="T33" fmla="*/ 79 h 155"/>
                <a:gd name="T34" fmla="*/ 183 w 191"/>
                <a:gd name="T35" fmla="*/ 81 h 155"/>
                <a:gd name="T36" fmla="*/ 92 w 191"/>
                <a:gd name="T37" fmla="*/ 81 h 155"/>
                <a:gd name="T38" fmla="*/ 77 w 191"/>
                <a:gd name="T39" fmla="*/ 79 h 155"/>
                <a:gd name="T40" fmla="*/ 71 w 191"/>
                <a:gd name="T41" fmla="*/ 71 h 155"/>
                <a:gd name="T42" fmla="*/ 61 w 191"/>
                <a:gd name="T43" fmla="*/ 63 h 155"/>
                <a:gd name="T44" fmla="*/ 61 w 191"/>
                <a:gd name="T45" fmla="*/ 63 h 155"/>
                <a:gd name="T46" fmla="*/ 61 w 191"/>
                <a:gd name="T47" fmla="*/ 63 h 155"/>
                <a:gd name="T48" fmla="*/ 57 w 191"/>
                <a:gd name="T49" fmla="*/ 57 h 155"/>
                <a:gd name="T50" fmla="*/ 57 w 191"/>
                <a:gd name="T51" fmla="*/ 55 h 155"/>
                <a:gd name="T52" fmla="*/ 56 w 191"/>
                <a:gd name="T53" fmla="*/ 50 h 155"/>
                <a:gd name="T54" fmla="*/ 60 w 191"/>
                <a:gd name="T55" fmla="*/ 94 h 155"/>
                <a:gd name="T56" fmla="*/ 46 w 191"/>
                <a:gd name="T57" fmla="*/ 155 h 155"/>
                <a:gd name="T58" fmla="*/ 41 w 191"/>
                <a:gd name="T59" fmla="*/ 105 h 155"/>
                <a:gd name="T60" fmla="*/ 40 w 191"/>
                <a:gd name="T61" fmla="*/ 104 h 155"/>
                <a:gd name="T62" fmla="*/ 32 w 191"/>
                <a:gd name="T63" fmla="*/ 87 h 155"/>
                <a:gd name="T64" fmla="*/ 5 w 191"/>
                <a:gd name="T65" fmla="*/ 152 h 155"/>
                <a:gd name="T66" fmla="*/ 2 w 191"/>
                <a:gd name="T67" fmla="*/ 66 h 155"/>
                <a:gd name="T68" fmla="*/ 15 w 191"/>
                <a:gd name="T69" fmla="*/ 40 h 155"/>
                <a:gd name="T70" fmla="*/ 1 w 191"/>
                <a:gd name="T71" fmla="*/ 29 h 155"/>
                <a:gd name="T72" fmla="*/ 0 w 191"/>
                <a:gd name="T73" fmla="*/ 28 h 155"/>
                <a:gd name="T74" fmla="*/ 3 w 191"/>
                <a:gd name="T75" fmla="*/ 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5">
                  <a:moveTo>
                    <a:pt x="3" y="12"/>
                  </a:moveTo>
                  <a:cubicBezTo>
                    <a:pt x="3" y="12"/>
                    <a:pt x="3" y="12"/>
                    <a:pt x="3" y="12"/>
                  </a:cubicBezTo>
                  <a:cubicBezTo>
                    <a:pt x="3" y="12"/>
                    <a:pt x="3" y="12"/>
                    <a:pt x="3" y="12"/>
                  </a:cubicBezTo>
                  <a:cubicBezTo>
                    <a:pt x="4" y="12"/>
                    <a:pt x="4" y="12"/>
                    <a:pt x="4" y="12"/>
                  </a:cubicBezTo>
                  <a:cubicBezTo>
                    <a:pt x="6" y="11"/>
                    <a:pt x="6" y="11"/>
                    <a:pt x="6" y="11"/>
                  </a:cubicBezTo>
                  <a:cubicBezTo>
                    <a:pt x="10" y="10"/>
                    <a:pt x="10" y="10"/>
                    <a:pt x="10" y="10"/>
                  </a:cubicBezTo>
                  <a:cubicBezTo>
                    <a:pt x="19" y="7"/>
                    <a:pt x="19" y="7"/>
                    <a:pt x="19" y="7"/>
                  </a:cubicBezTo>
                  <a:cubicBezTo>
                    <a:pt x="35" y="1"/>
                    <a:pt x="35" y="1"/>
                    <a:pt x="35" y="1"/>
                  </a:cubicBezTo>
                  <a:cubicBezTo>
                    <a:pt x="37" y="0"/>
                    <a:pt x="44" y="0"/>
                    <a:pt x="46" y="1"/>
                  </a:cubicBezTo>
                  <a:cubicBezTo>
                    <a:pt x="51" y="2"/>
                    <a:pt x="54" y="4"/>
                    <a:pt x="58" y="6"/>
                  </a:cubicBezTo>
                  <a:cubicBezTo>
                    <a:pt x="57" y="6"/>
                    <a:pt x="57" y="6"/>
                    <a:pt x="57" y="6"/>
                  </a:cubicBezTo>
                  <a:cubicBezTo>
                    <a:pt x="52" y="9"/>
                    <a:pt x="52" y="9"/>
                    <a:pt x="52" y="9"/>
                  </a:cubicBezTo>
                  <a:cubicBezTo>
                    <a:pt x="54" y="15"/>
                    <a:pt x="54" y="15"/>
                    <a:pt x="54" y="15"/>
                  </a:cubicBezTo>
                  <a:cubicBezTo>
                    <a:pt x="50" y="19"/>
                    <a:pt x="50" y="19"/>
                    <a:pt x="50" y="19"/>
                  </a:cubicBezTo>
                  <a:cubicBezTo>
                    <a:pt x="45" y="43"/>
                    <a:pt x="45" y="43"/>
                    <a:pt x="45" y="43"/>
                  </a:cubicBezTo>
                  <a:cubicBezTo>
                    <a:pt x="60" y="14"/>
                    <a:pt x="60" y="14"/>
                    <a:pt x="60" y="14"/>
                  </a:cubicBezTo>
                  <a:cubicBezTo>
                    <a:pt x="60" y="13"/>
                    <a:pt x="60" y="13"/>
                    <a:pt x="60" y="13"/>
                  </a:cubicBezTo>
                  <a:cubicBezTo>
                    <a:pt x="64" y="7"/>
                    <a:pt x="64" y="7"/>
                    <a:pt x="64" y="7"/>
                  </a:cubicBezTo>
                  <a:cubicBezTo>
                    <a:pt x="67" y="9"/>
                    <a:pt x="67" y="9"/>
                    <a:pt x="67" y="9"/>
                  </a:cubicBezTo>
                  <a:cubicBezTo>
                    <a:pt x="65" y="15"/>
                    <a:pt x="65" y="15"/>
                    <a:pt x="65" y="15"/>
                  </a:cubicBezTo>
                  <a:cubicBezTo>
                    <a:pt x="64" y="16"/>
                    <a:pt x="64" y="16"/>
                    <a:pt x="64" y="16"/>
                  </a:cubicBezTo>
                  <a:cubicBezTo>
                    <a:pt x="53" y="41"/>
                    <a:pt x="53" y="41"/>
                    <a:pt x="53" y="41"/>
                  </a:cubicBezTo>
                  <a:cubicBezTo>
                    <a:pt x="65" y="26"/>
                    <a:pt x="65" y="26"/>
                    <a:pt x="65" y="26"/>
                  </a:cubicBezTo>
                  <a:cubicBezTo>
                    <a:pt x="65" y="20"/>
                    <a:pt x="65" y="20"/>
                    <a:pt x="65" y="20"/>
                  </a:cubicBezTo>
                  <a:cubicBezTo>
                    <a:pt x="69" y="19"/>
                    <a:pt x="69" y="19"/>
                    <a:pt x="69" y="19"/>
                  </a:cubicBezTo>
                  <a:cubicBezTo>
                    <a:pt x="69" y="19"/>
                    <a:pt x="69" y="19"/>
                    <a:pt x="70" y="19"/>
                  </a:cubicBezTo>
                  <a:cubicBezTo>
                    <a:pt x="75" y="50"/>
                    <a:pt x="75" y="50"/>
                    <a:pt x="75" y="50"/>
                  </a:cubicBezTo>
                  <a:cubicBezTo>
                    <a:pt x="75" y="50"/>
                    <a:pt x="75" y="50"/>
                    <a:pt x="75" y="50"/>
                  </a:cubicBezTo>
                  <a:cubicBezTo>
                    <a:pt x="82" y="55"/>
                    <a:pt x="82" y="55"/>
                    <a:pt x="82" y="55"/>
                  </a:cubicBezTo>
                  <a:cubicBezTo>
                    <a:pt x="95" y="63"/>
                    <a:pt x="95" y="63"/>
                    <a:pt x="95" y="63"/>
                  </a:cubicBezTo>
                  <a:cubicBezTo>
                    <a:pt x="95" y="64"/>
                    <a:pt x="95" y="64"/>
                    <a:pt x="95" y="64"/>
                  </a:cubicBezTo>
                  <a:cubicBezTo>
                    <a:pt x="130" y="35"/>
                    <a:pt x="130" y="35"/>
                    <a:pt x="130" y="35"/>
                  </a:cubicBezTo>
                  <a:cubicBezTo>
                    <a:pt x="132" y="33"/>
                    <a:pt x="136" y="33"/>
                    <a:pt x="138" y="35"/>
                  </a:cubicBezTo>
                  <a:cubicBezTo>
                    <a:pt x="191" y="79"/>
                    <a:pt x="191" y="79"/>
                    <a:pt x="191" y="79"/>
                  </a:cubicBezTo>
                  <a:cubicBezTo>
                    <a:pt x="190" y="80"/>
                    <a:pt x="189" y="81"/>
                    <a:pt x="187" y="81"/>
                  </a:cubicBezTo>
                  <a:cubicBezTo>
                    <a:pt x="183" y="81"/>
                    <a:pt x="183" y="81"/>
                    <a:pt x="183" y="81"/>
                  </a:cubicBezTo>
                  <a:cubicBezTo>
                    <a:pt x="94" y="67"/>
                    <a:pt x="94" y="67"/>
                    <a:pt x="94" y="67"/>
                  </a:cubicBezTo>
                  <a:cubicBezTo>
                    <a:pt x="92" y="81"/>
                    <a:pt x="92" y="81"/>
                    <a:pt x="92" y="81"/>
                  </a:cubicBezTo>
                  <a:cubicBezTo>
                    <a:pt x="80" y="81"/>
                    <a:pt x="80" y="81"/>
                    <a:pt x="80" y="81"/>
                  </a:cubicBezTo>
                  <a:cubicBezTo>
                    <a:pt x="79" y="81"/>
                    <a:pt x="78" y="80"/>
                    <a:pt x="77" y="79"/>
                  </a:cubicBezTo>
                  <a:cubicBezTo>
                    <a:pt x="79" y="77"/>
                    <a:pt x="79" y="77"/>
                    <a:pt x="79" y="77"/>
                  </a:cubicBezTo>
                  <a:cubicBezTo>
                    <a:pt x="71" y="71"/>
                    <a:pt x="71" y="71"/>
                    <a:pt x="71" y="71"/>
                  </a:cubicBezTo>
                  <a:cubicBezTo>
                    <a:pt x="65" y="66"/>
                    <a:pt x="65" y="66"/>
                    <a:pt x="65" y="66"/>
                  </a:cubicBezTo>
                  <a:cubicBezTo>
                    <a:pt x="61" y="63"/>
                    <a:pt x="61" y="63"/>
                    <a:pt x="61" y="63"/>
                  </a:cubicBezTo>
                  <a:cubicBezTo>
                    <a:pt x="61" y="63"/>
                    <a:pt x="61" y="63"/>
                    <a:pt x="61" y="63"/>
                  </a:cubicBezTo>
                  <a:cubicBezTo>
                    <a:pt x="61" y="63"/>
                    <a:pt x="61" y="63"/>
                    <a:pt x="61" y="63"/>
                  </a:cubicBezTo>
                  <a:cubicBezTo>
                    <a:pt x="61" y="63"/>
                    <a:pt x="61" y="63"/>
                    <a:pt x="61" y="63"/>
                  </a:cubicBezTo>
                  <a:cubicBezTo>
                    <a:pt x="61" y="63"/>
                    <a:pt x="61" y="63"/>
                    <a:pt x="61" y="63"/>
                  </a:cubicBezTo>
                  <a:cubicBezTo>
                    <a:pt x="53" y="50"/>
                    <a:pt x="59" y="59"/>
                    <a:pt x="57" y="57"/>
                  </a:cubicBezTo>
                  <a:cubicBezTo>
                    <a:pt x="57" y="57"/>
                    <a:pt x="57" y="57"/>
                    <a:pt x="57" y="57"/>
                  </a:cubicBezTo>
                  <a:cubicBezTo>
                    <a:pt x="57" y="56"/>
                    <a:pt x="57" y="56"/>
                    <a:pt x="57" y="56"/>
                  </a:cubicBezTo>
                  <a:cubicBezTo>
                    <a:pt x="57" y="55"/>
                    <a:pt x="57" y="55"/>
                    <a:pt x="57" y="55"/>
                  </a:cubicBezTo>
                  <a:cubicBezTo>
                    <a:pt x="57" y="53"/>
                    <a:pt x="57" y="53"/>
                    <a:pt x="57" y="53"/>
                  </a:cubicBezTo>
                  <a:cubicBezTo>
                    <a:pt x="56" y="50"/>
                    <a:pt x="56" y="50"/>
                    <a:pt x="56" y="50"/>
                  </a:cubicBezTo>
                  <a:cubicBezTo>
                    <a:pt x="54" y="56"/>
                    <a:pt x="51" y="63"/>
                    <a:pt x="49" y="71"/>
                  </a:cubicBezTo>
                  <a:cubicBezTo>
                    <a:pt x="51" y="76"/>
                    <a:pt x="55" y="85"/>
                    <a:pt x="60" y="94"/>
                  </a:cubicBezTo>
                  <a:cubicBezTo>
                    <a:pt x="65" y="120"/>
                    <a:pt x="64" y="137"/>
                    <a:pt x="65" y="154"/>
                  </a:cubicBezTo>
                  <a:cubicBezTo>
                    <a:pt x="46" y="155"/>
                    <a:pt x="46" y="155"/>
                    <a:pt x="46" y="155"/>
                  </a:cubicBezTo>
                  <a:cubicBezTo>
                    <a:pt x="41" y="111"/>
                    <a:pt x="41" y="111"/>
                    <a:pt x="41" y="111"/>
                  </a:cubicBezTo>
                  <a:cubicBezTo>
                    <a:pt x="41" y="105"/>
                    <a:pt x="41" y="105"/>
                    <a:pt x="41" y="105"/>
                  </a:cubicBezTo>
                  <a:cubicBezTo>
                    <a:pt x="41" y="105"/>
                    <a:pt x="41" y="105"/>
                    <a:pt x="41" y="105"/>
                  </a:cubicBezTo>
                  <a:cubicBezTo>
                    <a:pt x="40" y="104"/>
                    <a:pt x="40" y="104"/>
                    <a:pt x="40" y="104"/>
                  </a:cubicBezTo>
                  <a:cubicBezTo>
                    <a:pt x="35" y="94"/>
                    <a:pt x="35" y="94"/>
                    <a:pt x="35" y="94"/>
                  </a:cubicBezTo>
                  <a:cubicBezTo>
                    <a:pt x="32" y="87"/>
                    <a:pt x="32" y="87"/>
                    <a:pt x="32" y="87"/>
                  </a:cubicBezTo>
                  <a:cubicBezTo>
                    <a:pt x="31" y="106"/>
                    <a:pt x="28" y="136"/>
                    <a:pt x="25" y="154"/>
                  </a:cubicBezTo>
                  <a:cubicBezTo>
                    <a:pt x="5" y="152"/>
                    <a:pt x="5" y="152"/>
                    <a:pt x="5" y="152"/>
                  </a:cubicBezTo>
                  <a:cubicBezTo>
                    <a:pt x="8" y="124"/>
                    <a:pt x="10" y="98"/>
                    <a:pt x="11" y="70"/>
                  </a:cubicBezTo>
                  <a:cubicBezTo>
                    <a:pt x="8" y="69"/>
                    <a:pt x="5" y="67"/>
                    <a:pt x="2" y="66"/>
                  </a:cubicBezTo>
                  <a:cubicBezTo>
                    <a:pt x="2" y="66"/>
                    <a:pt x="2" y="66"/>
                    <a:pt x="2" y="66"/>
                  </a:cubicBezTo>
                  <a:cubicBezTo>
                    <a:pt x="6" y="57"/>
                    <a:pt x="11" y="49"/>
                    <a:pt x="15" y="40"/>
                  </a:cubicBezTo>
                  <a:cubicBezTo>
                    <a:pt x="1" y="29"/>
                    <a:pt x="1" y="29"/>
                    <a:pt x="1" y="29"/>
                  </a:cubicBezTo>
                  <a:cubicBezTo>
                    <a:pt x="1" y="29"/>
                    <a:pt x="1" y="29"/>
                    <a:pt x="1" y="29"/>
                  </a:cubicBezTo>
                  <a:cubicBezTo>
                    <a:pt x="0" y="28"/>
                    <a:pt x="0" y="28"/>
                    <a:pt x="0" y="28"/>
                  </a:cubicBezTo>
                  <a:cubicBezTo>
                    <a:pt x="0" y="28"/>
                    <a:pt x="0" y="28"/>
                    <a:pt x="0" y="28"/>
                  </a:cubicBezTo>
                  <a:cubicBezTo>
                    <a:pt x="0" y="28"/>
                    <a:pt x="0" y="28"/>
                    <a:pt x="0" y="28"/>
                  </a:cubicBezTo>
                  <a:cubicBezTo>
                    <a:pt x="0" y="28"/>
                    <a:pt x="3" y="8"/>
                    <a:pt x="3" y="12"/>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0" name="Freeform 852"/>
            <p:cNvSpPr>
              <a:spLocks noEditPoints="1"/>
            </p:cNvSpPr>
            <p:nvPr/>
          </p:nvSpPr>
          <p:spPr bwMode="auto">
            <a:xfrm>
              <a:off x="8337762" y="5711908"/>
              <a:ext cx="302516" cy="176739"/>
            </a:xfrm>
            <a:custGeom>
              <a:avLst/>
              <a:gdLst>
                <a:gd name="T0" fmla="*/ 63 w 118"/>
                <a:gd name="T1" fmla="*/ 46 h 69"/>
                <a:gd name="T2" fmla="*/ 118 w 118"/>
                <a:gd name="T3" fmla="*/ 0 h 69"/>
                <a:gd name="T4" fmla="*/ 118 w 118"/>
                <a:gd name="T5" fmla="*/ 63 h 69"/>
                <a:gd name="T6" fmla="*/ 112 w 118"/>
                <a:gd name="T7" fmla="*/ 69 h 69"/>
                <a:gd name="T8" fmla="*/ 5 w 118"/>
                <a:gd name="T9" fmla="*/ 69 h 69"/>
                <a:gd name="T10" fmla="*/ 0 w 118"/>
                <a:gd name="T11" fmla="*/ 63 h 69"/>
                <a:gd name="T12" fmla="*/ 0 w 118"/>
                <a:gd name="T13" fmla="*/ 0 h 69"/>
                <a:gd name="T14" fmla="*/ 55 w 118"/>
                <a:gd name="T15" fmla="*/ 46 h 69"/>
                <a:gd name="T16" fmla="*/ 63 w 118"/>
                <a:gd name="T17" fmla="*/ 46 h 69"/>
                <a:gd name="T18" fmla="*/ 84 w 118"/>
                <a:gd name="T19" fmla="*/ 39 h 69"/>
                <a:gd name="T20" fmla="*/ 110 w 118"/>
                <a:gd name="T21" fmla="*/ 64 h 69"/>
                <a:gd name="T22" fmla="*/ 111 w 118"/>
                <a:gd name="T23" fmla="*/ 64 h 69"/>
                <a:gd name="T24" fmla="*/ 113 w 118"/>
                <a:gd name="T25" fmla="*/ 64 h 69"/>
                <a:gd name="T26" fmla="*/ 113 w 118"/>
                <a:gd name="T27" fmla="*/ 61 h 69"/>
                <a:gd name="T28" fmla="*/ 87 w 118"/>
                <a:gd name="T29" fmla="*/ 36 h 69"/>
                <a:gd name="T30" fmla="*/ 84 w 118"/>
                <a:gd name="T31" fmla="*/ 37 h 69"/>
                <a:gd name="T32" fmla="*/ 84 w 118"/>
                <a:gd name="T33" fmla="*/ 39 h 69"/>
                <a:gd name="T34" fmla="*/ 34 w 118"/>
                <a:gd name="T35" fmla="*/ 37 h 69"/>
                <a:gd name="T36" fmla="*/ 31 w 118"/>
                <a:gd name="T37" fmla="*/ 36 h 69"/>
                <a:gd name="T38" fmla="*/ 5 w 118"/>
                <a:gd name="T39" fmla="*/ 61 h 69"/>
                <a:gd name="T40" fmla="*/ 5 w 118"/>
                <a:gd name="T41" fmla="*/ 64 h 69"/>
                <a:gd name="T42" fmla="*/ 6 w 118"/>
                <a:gd name="T43" fmla="*/ 64 h 69"/>
                <a:gd name="T44" fmla="*/ 8 w 118"/>
                <a:gd name="T45" fmla="*/ 64 h 69"/>
                <a:gd name="T46" fmla="*/ 34 w 118"/>
                <a:gd name="T47" fmla="*/ 39 h 69"/>
                <a:gd name="T48" fmla="*/ 34 w 118"/>
                <a:gd name="T49"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9">
                  <a:moveTo>
                    <a:pt x="63" y="46"/>
                  </a:moveTo>
                  <a:cubicBezTo>
                    <a:pt x="118" y="0"/>
                    <a:pt x="118" y="0"/>
                    <a:pt x="118" y="0"/>
                  </a:cubicBezTo>
                  <a:cubicBezTo>
                    <a:pt x="118" y="63"/>
                    <a:pt x="118" y="63"/>
                    <a:pt x="118" y="63"/>
                  </a:cubicBezTo>
                  <a:cubicBezTo>
                    <a:pt x="118" y="66"/>
                    <a:pt x="116" y="69"/>
                    <a:pt x="112" y="69"/>
                  </a:cubicBezTo>
                  <a:cubicBezTo>
                    <a:pt x="5" y="69"/>
                    <a:pt x="5" y="69"/>
                    <a:pt x="5" y="69"/>
                  </a:cubicBezTo>
                  <a:cubicBezTo>
                    <a:pt x="2" y="69"/>
                    <a:pt x="0" y="66"/>
                    <a:pt x="0" y="63"/>
                  </a:cubicBezTo>
                  <a:cubicBezTo>
                    <a:pt x="0" y="0"/>
                    <a:pt x="0" y="0"/>
                    <a:pt x="0" y="0"/>
                  </a:cubicBezTo>
                  <a:cubicBezTo>
                    <a:pt x="55" y="46"/>
                    <a:pt x="55" y="46"/>
                    <a:pt x="55" y="46"/>
                  </a:cubicBezTo>
                  <a:cubicBezTo>
                    <a:pt x="57" y="47"/>
                    <a:pt x="61" y="47"/>
                    <a:pt x="63" y="46"/>
                  </a:cubicBezTo>
                  <a:close/>
                  <a:moveTo>
                    <a:pt x="84" y="39"/>
                  </a:moveTo>
                  <a:cubicBezTo>
                    <a:pt x="110" y="64"/>
                    <a:pt x="110" y="64"/>
                    <a:pt x="110" y="64"/>
                  </a:cubicBezTo>
                  <a:cubicBezTo>
                    <a:pt x="110" y="64"/>
                    <a:pt x="111" y="64"/>
                    <a:pt x="111" y="64"/>
                  </a:cubicBezTo>
                  <a:cubicBezTo>
                    <a:pt x="112" y="64"/>
                    <a:pt x="112" y="64"/>
                    <a:pt x="113" y="64"/>
                  </a:cubicBezTo>
                  <a:cubicBezTo>
                    <a:pt x="113" y="63"/>
                    <a:pt x="113" y="62"/>
                    <a:pt x="113" y="61"/>
                  </a:cubicBezTo>
                  <a:cubicBezTo>
                    <a:pt x="87" y="36"/>
                    <a:pt x="87" y="36"/>
                    <a:pt x="87" y="36"/>
                  </a:cubicBezTo>
                  <a:cubicBezTo>
                    <a:pt x="86" y="36"/>
                    <a:pt x="85" y="36"/>
                    <a:pt x="84" y="37"/>
                  </a:cubicBezTo>
                  <a:cubicBezTo>
                    <a:pt x="84" y="37"/>
                    <a:pt x="84" y="38"/>
                    <a:pt x="84" y="39"/>
                  </a:cubicBezTo>
                  <a:close/>
                  <a:moveTo>
                    <a:pt x="34" y="37"/>
                  </a:moveTo>
                  <a:cubicBezTo>
                    <a:pt x="33" y="36"/>
                    <a:pt x="32" y="36"/>
                    <a:pt x="31" y="36"/>
                  </a:cubicBezTo>
                  <a:cubicBezTo>
                    <a:pt x="5" y="61"/>
                    <a:pt x="5" y="61"/>
                    <a:pt x="5" y="61"/>
                  </a:cubicBezTo>
                  <a:cubicBezTo>
                    <a:pt x="4" y="62"/>
                    <a:pt x="4" y="63"/>
                    <a:pt x="5" y="64"/>
                  </a:cubicBezTo>
                  <a:cubicBezTo>
                    <a:pt x="5" y="64"/>
                    <a:pt x="6" y="64"/>
                    <a:pt x="6" y="64"/>
                  </a:cubicBezTo>
                  <a:cubicBezTo>
                    <a:pt x="7" y="64"/>
                    <a:pt x="7" y="64"/>
                    <a:pt x="8" y="64"/>
                  </a:cubicBezTo>
                  <a:cubicBezTo>
                    <a:pt x="34" y="39"/>
                    <a:pt x="34" y="39"/>
                    <a:pt x="34" y="39"/>
                  </a:cubicBezTo>
                  <a:cubicBezTo>
                    <a:pt x="34" y="38"/>
                    <a:pt x="34" y="37"/>
                    <a:pt x="34" y="37"/>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1" name="Freeform 853"/>
            <p:cNvSpPr/>
            <p:nvPr/>
          </p:nvSpPr>
          <p:spPr bwMode="auto">
            <a:xfrm>
              <a:off x="8414746" y="5709740"/>
              <a:ext cx="169148" cy="43371"/>
            </a:xfrm>
            <a:custGeom>
              <a:avLst/>
              <a:gdLst>
                <a:gd name="T0" fmla="*/ 4 w 66"/>
                <a:gd name="T1" fmla="*/ 1 h 17"/>
                <a:gd name="T2" fmla="*/ 63 w 66"/>
                <a:gd name="T3" fmla="*/ 11 h 17"/>
                <a:gd name="T4" fmla="*/ 66 w 66"/>
                <a:gd name="T5" fmla="*/ 15 h 17"/>
                <a:gd name="T6" fmla="*/ 62 w 66"/>
                <a:gd name="T7" fmla="*/ 17 h 17"/>
                <a:gd name="T8" fmla="*/ 62 w 66"/>
                <a:gd name="T9" fmla="*/ 17 h 17"/>
                <a:gd name="T10" fmla="*/ 2 w 66"/>
                <a:gd name="T11" fmla="*/ 7 h 17"/>
                <a:gd name="T12" fmla="*/ 0 w 66"/>
                <a:gd name="T13" fmla="*/ 3 h 17"/>
                <a:gd name="T14" fmla="*/ 4 w 66"/>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4" y="1"/>
                  </a:moveTo>
                  <a:cubicBezTo>
                    <a:pt x="63" y="11"/>
                    <a:pt x="63" y="11"/>
                    <a:pt x="63" y="11"/>
                  </a:cubicBezTo>
                  <a:cubicBezTo>
                    <a:pt x="65" y="11"/>
                    <a:pt x="66" y="13"/>
                    <a:pt x="66" y="15"/>
                  </a:cubicBezTo>
                  <a:cubicBezTo>
                    <a:pt x="65" y="16"/>
                    <a:pt x="64" y="17"/>
                    <a:pt x="62" y="17"/>
                  </a:cubicBezTo>
                  <a:cubicBezTo>
                    <a:pt x="62" y="17"/>
                    <a:pt x="62" y="17"/>
                    <a:pt x="62" y="17"/>
                  </a:cubicBezTo>
                  <a:cubicBezTo>
                    <a:pt x="2" y="7"/>
                    <a:pt x="2" y="7"/>
                    <a:pt x="2" y="7"/>
                  </a:cubicBezTo>
                  <a:cubicBezTo>
                    <a:pt x="1" y="7"/>
                    <a:pt x="0" y="5"/>
                    <a:pt x="0" y="3"/>
                  </a:cubicBezTo>
                  <a:cubicBezTo>
                    <a:pt x="0" y="2"/>
                    <a:pt x="2" y="0"/>
                    <a:pt x="4" y="1"/>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2" name="Freeform 854"/>
            <p:cNvSpPr/>
            <p:nvPr/>
          </p:nvSpPr>
          <p:spPr bwMode="auto">
            <a:xfrm>
              <a:off x="8407156" y="5743352"/>
              <a:ext cx="135536" cy="35782"/>
            </a:xfrm>
            <a:custGeom>
              <a:avLst/>
              <a:gdLst>
                <a:gd name="T0" fmla="*/ 1 w 53"/>
                <a:gd name="T1" fmla="*/ 3 h 14"/>
                <a:gd name="T2" fmla="*/ 4 w 53"/>
                <a:gd name="T3" fmla="*/ 0 h 14"/>
                <a:gd name="T4" fmla="*/ 50 w 53"/>
                <a:gd name="T5" fmla="*/ 8 h 14"/>
                <a:gd name="T6" fmla="*/ 53 w 53"/>
                <a:gd name="T7" fmla="*/ 12 h 14"/>
                <a:gd name="T8" fmla="*/ 50 w 53"/>
                <a:gd name="T9" fmla="*/ 14 h 14"/>
                <a:gd name="T10" fmla="*/ 49 w 53"/>
                <a:gd name="T11" fmla="*/ 14 h 14"/>
                <a:gd name="T12" fmla="*/ 3 w 53"/>
                <a:gd name="T13" fmla="*/ 7 h 14"/>
                <a:gd name="T14" fmla="*/ 1 w 53"/>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1" y="3"/>
                  </a:moveTo>
                  <a:cubicBezTo>
                    <a:pt x="1" y="1"/>
                    <a:pt x="2" y="0"/>
                    <a:pt x="4" y="0"/>
                  </a:cubicBezTo>
                  <a:cubicBezTo>
                    <a:pt x="50" y="8"/>
                    <a:pt x="50" y="8"/>
                    <a:pt x="50" y="8"/>
                  </a:cubicBezTo>
                  <a:cubicBezTo>
                    <a:pt x="52" y="8"/>
                    <a:pt x="53" y="10"/>
                    <a:pt x="53" y="12"/>
                  </a:cubicBezTo>
                  <a:cubicBezTo>
                    <a:pt x="53" y="13"/>
                    <a:pt x="51" y="14"/>
                    <a:pt x="50" y="14"/>
                  </a:cubicBezTo>
                  <a:cubicBezTo>
                    <a:pt x="50" y="14"/>
                    <a:pt x="49" y="14"/>
                    <a:pt x="49" y="14"/>
                  </a:cubicBezTo>
                  <a:cubicBezTo>
                    <a:pt x="3" y="7"/>
                    <a:pt x="3" y="7"/>
                    <a:pt x="3" y="7"/>
                  </a:cubicBezTo>
                  <a:cubicBezTo>
                    <a:pt x="1" y="6"/>
                    <a:pt x="0" y="5"/>
                    <a:pt x="1" y="3"/>
                  </a:cubicBez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sp>
          <p:nvSpPr>
            <p:cNvPr id="173" name="Freeform 855"/>
            <p:cNvSpPr/>
            <p:nvPr/>
          </p:nvSpPr>
          <p:spPr bwMode="auto">
            <a:xfrm>
              <a:off x="8450527" y="5784555"/>
              <a:ext cx="61805" cy="22770"/>
            </a:xfrm>
            <a:custGeom>
              <a:avLst/>
              <a:gdLst>
                <a:gd name="T0" fmla="*/ 21 w 24"/>
                <a:gd name="T1" fmla="*/ 3 h 9"/>
                <a:gd name="T2" fmla="*/ 24 w 24"/>
                <a:gd name="T3" fmla="*/ 6 h 9"/>
                <a:gd name="T4" fmla="*/ 21 w 24"/>
                <a:gd name="T5" fmla="*/ 9 h 9"/>
                <a:gd name="T6" fmla="*/ 20 w 24"/>
                <a:gd name="T7" fmla="*/ 9 h 9"/>
                <a:gd name="T8" fmla="*/ 3 w 24"/>
                <a:gd name="T9" fmla="*/ 6 h 9"/>
                <a:gd name="T10" fmla="*/ 0 w 24"/>
                <a:gd name="T11" fmla="*/ 3 h 9"/>
                <a:gd name="T12" fmla="*/ 4 w 24"/>
                <a:gd name="T13" fmla="*/ 0 h 9"/>
                <a:gd name="T14" fmla="*/ 21 w 2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1" y="3"/>
                  </a:moveTo>
                  <a:cubicBezTo>
                    <a:pt x="23" y="3"/>
                    <a:pt x="24" y="5"/>
                    <a:pt x="24" y="6"/>
                  </a:cubicBezTo>
                  <a:cubicBezTo>
                    <a:pt x="24" y="8"/>
                    <a:pt x="22" y="9"/>
                    <a:pt x="21" y="9"/>
                  </a:cubicBezTo>
                  <a:cubicBezTo>
                    <a:pt x="21" y="9"/>
                    <a:pt x="21" y="9"/>
                    <a:pt x="20" y="9"/>
                  </a:cubicBezTo>
                  <a:cubicBezTo>
                    <a:pt x="3" y="6"/>
                    <a:pt x="3" y="6"/>
                    <a:pt x="3" y="6"/>
                  </a:cubicBezTo>
                  <a:cubicBezTo>
                    <a:pt x="1" y="6"/>
                    <a:pt x="0" y="4"/>
                    <a:pt x="0" y="3"/>
                  </a:cubicBezTo>
                  <a:cubicBezTo>
                    <a:pt x="0" y="1"/>
                    <a:pt x="2" y="0"/>
                    <a:pt x="4" y="0"/>
                  </a:cubicBezTo>
                  <a:lnTo>
                    <a:pt x="21" y="3"/>
                  </a:lnTo>
                  <a:close/>
                </a:path>
              </a:pathLst>
            </a:custGeom>
            <a:grpFill/>
            <a:ln>
              <a:noFill/>
            </a:ln>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000000"/>
                </a:solidFill>
                <a:effectLst/>
                <a:uLnTx/>
                <a:uFillTx/>
                <a:latin typeface="+mj-ea"/>
                <a:ea typeface="+mj-ea"/>
                <a:cs typeface="+mn-cs"/>
              </a:endParaRPr>
            </a:p>
          </p:txBody>
        </p:sp>
      </p:grpSp>
      <p:sp>
        <p:nvSpPr>
          <p:cNvPr id="174" name="文本框 114"/>
          <p:cNvSpPr txBox="1"/>
          <p:nvPr/>
        </p:nvSpPr>
        <p:spPr>
          <a:xfrm>
            <a:off x="3070276" y="286687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语音I/O</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175" name="文本框 115"/>
          <p:cNvSpPr txBox="1"/>
          <p:nvPr/>
        </p:nvSpPr>
        <p:spPr>
          <a:xfrm>
            <a:off x="30623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APP</a:t>
            </a:r>
            <a:endParaRPr kumimoji="0" lang="en-US" alt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6" name="文本框 116"/>
          <p:cNvSpPr txBox="1"/>
          <p:nvPr/>
        </p:nvSpPr>
        <p:spPr>
          <a:xfrm>
            <a:off x="5446763" y="286687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网站在线</a:t>
            </a:r>
            <a:endPar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7" name="文本框 117"/>
          <p:cNvSpPr txBox="1"/>
          <p:nvPr/>
        </p:nvSpPr>
        <p:spPr>
          <a:xfrm>
            <a:off x="54245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论坛</a:t>
            </a:r>
            <a:r>
              <a:rPr kumimoji="0" lang="zh-CN" altLang="en-US" sz="1400" b="1" i="0" u="none" strike="noStrike" kern="1200" cap="none" spc="0" normalizeH="0" baseline="0" noProof="0" dirty="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百科</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8" name="文本框 118"/>
          <p:cNvSpPr txBox="1"/>
          <p:nvPr/>
        </p:nvSpPr>
        <p:spPr>
          <a:xfrm>
            <a:off x="7786738" y="2831953"/>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微信</a:t>
            </a:r>
            <a:endParaRPr kumimoji="0" lang="zh-CN"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79" name="文本框 119"/>
          <p:cNvSpPr txBox="1"/>
          <p:nvPr/>
        </p:nvSpPr>
        <p:spPr>
          <a:xfrm>
            <a:off x="7786738" y="4384528"/>
            <a:ext cx="1339850" cy="319088"/>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音频视频</a:t>
            </a:r>
            <a:endParaRPr kumimoji="0" lang="zh-CN" altLang="en-US" sz="1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cxnSp>
        <p:nvCxnSpPr>
          <p:cNvPr id="180" name="直接连接符 179"/>
          <p:cNvCxnSpPr/>
          <p:nvPr/>
        </p:nvCxnSpPr>
        <p:spPr>
          <a:xfrm>
            <a:off x="34227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34227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57849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57849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8147101" y="3152628"/>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8147101" y="4705203"/>
            <a:ext cx="619125"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87" name="直接连接符 18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8"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189" name="直接连接符 18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0"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1" name="直接连接符 19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2"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p:cTn id="10" dur="2000" fill="hold"/>
                                        <p:tgtEl>
                                          <p:spTgt spid="39"/>
                                        </p:tgtEl>
                                        <p:attrNameLst>
                                          <p:attrName>ppt_w</p:attrName>
                                        </p:attrNameLst>
                                      </p:cBhvr>
                                      <p:tavLst>
                                        <p:tav tm="0">
                                          <p:val>
                                            <p:fltVal val="0"/>
                                          </p:val>
                                        </p:tav>
                                        <p:tav tm="100000">
                                          <p:val>
                                            <p:strVal val="#ppt_w"/>
                                          </p:val>
                                        </p:tav>
                                      </p:tavLst>
                                    </p:anim>
                                    <p:anim calcmode="lin" valueType="num">
                                      <p:cBhvr>
                                        <p:cTn id="11" dur="2000" fill="hold"/>
                                        <p:tgtEl>
                                          <p:spTgt spid="39"/>
                                        </p:tgtEl>
                                        <p:attrNameLst>
                                          <p:attrName>ppt_h</p:attrName>
                                        </p:attrNameLst>
                                      </p:cBhvr>
                                      <p:tavLst>
                                        <p:tav tm="0">
                                          <p:val>
                                            <p:fltVal val="0"/>
                                          </p:val>
                                        </p:tav>
                                        <p:tav tm="100000">
                                          <p:val>
                                            <p:strVal val="#ppt_h"/>
                                          </p:val>
                                        </p:tav>
                                      </p:tavLst>
                                    </p:anim>
                                    <p:animEffect transition="in" filter="fade">
                                      <p:cBhvr>
                                        <p:cTn id="12" dur="2000"/>
                                        <p:tgtEl>
                                          <p:spTgt spid="39"/>
                                        </p:tgtEl>
                                      </p:cBhvr>
                                    </p:animEffect>
                                  </p:childTnLst>
                                </p:cTn>
                              </p:par>
                              <p:par>
                                <p:cTn id="13" presetID="53" presetClass="entr" presetSubtype="16"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2000" fill="hold"/>
                                        <p:tgtEl>
                                          <p:spTgt spid="42"/>
                                        </p:tgtEl>
                                        <p:attrNameLst>
                                          <p:attrName>ppt_w</p:attrName>
                                        </p:attrNameLst>
                                      </p:cBhvr>
                                      <p:tavLst>
                                        <p:tav tm="0">
                                          <p:val>
                                            <p:fltVal val="0"/>
                                          </p:val>
                                        </p:tav>
                                        <p:tav tm="100000">
                                          <p:val>
                                            <p:strVal val="#ppt_w"/>
                                          </p:val>
                                        </p:tav>
                                      </p:tavLst>
                                    </p:anim>
                                    <p:anim calcmode="lin" valueType="num">
                                      <p:cBhvr>
                                        <p:cTn id="16" dur="2000" fill="hold"/>
                                        <p:tgtEl>
                                          <p:spTgt spid="42"/>
                                        </p:tgtEl>
                                        <p:attrNameLst>
                                          <p:attrName>ppt_h</p:attrName>
                                        </p:attrNameLst>
                                      </p:cBhvr>
                                      <p:tavLst>
                                        <p:tav tm="0">
                                          <p:val>
                                            <p:fltVal val="0"/>
                                          </p:val>
                                        </p:tav>
                                        <p:tav tm="100000">
                                          <p:val>
                                            <p:strVal val="#ppt_h"/>
                                          </p:val>
                                        </p:tav>
                                      </p:tavLst>
                                    </p:anim>
                                    <p:animEffect transition="in" filter="fade">
                                      <p:cBhvr>
                                        <p:cTn id="17" dur="2000"/>
                                        <p:tgtEl>
                                          <p:spTgt spid="42"/>
                                        </p:tgtEl>
                                      </p:cBhvr>
                                    </p:animEffect>
                                  </p:childTnLst>
                                </p:cTn>
                              </p:par>
                              <p:par>
                                <p:cTn id="18" presetID="53" presetClass="entr" presetSubtype="16"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2000" fill="hold"/>
                                        <p:tgtEl>
                                          <p:spTgt spid="49"/>
                                        </p:tgtEl>
                                        <p:attrNameLst>
                                          <p:attrName>ppt_w</p:attrName>
                                        </p:attrNameLst>
                                      </p:cBhvr>
                                      <p:tavLst>
                                        <p:tav tm="0">
                                          <p:val>
                                            <p:fltVal val="0"/>
                                          </p:val>
                                        </p:tav>
                                        <p:tav tm="100000">
                                          <p:val>
                                            <p:strVal val="#ppt_w"/>
                                          </p:val>
                                        </p:tav>
                                      </p:tavLst>
                                    </p:anim>
                                    <p:anim calcmode="lin" valueType="num">
                                      <p:cBhvr>
                                        <p:cTn id="21" dur="2000" fill="hold"/>
                                        <p:tgtEl>
                                          <p:spTgt spid="49"/>
                                        </p:tgtEl>
                                        <p:attrNameLst>
                                          <p:attrName>ppt_h</p:attrName>
                                        </p:attrNameLst>
                                      </p:cBhvr>
                                      <p:tavLst>
                                        <p:tav tm="0">
                                          <p:val>
                                            <p:fltVal val="0"/>
                                          </p:val>
                                        </p:tav>
                                        <p:tav tm="100000">
                                          <p:val>
                                            <p:strVal val="#ppt_h"/>
                                          </p:val>
                                        </p:tav>
                                      </p:tavLst>
                                    </p:anim>
                                    <p:animEffect transition="in" filter="fade">
                                      <p:cBhvr>
                                        <p:cTn id="22" dur="2000"/>
                                        <p:tgtEl>
                                          <p:spTgt spid="49"/>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2000" fill="hold"/>
                                        <p:tgtEl>
                                          <p:spTgt spid="52"/>
                                        </p:tgtEl>
                                        <p:attrNameLst>
                                          <p:attrName>ppt_w</p:attrName>
                                        </p:attrNameLst>
                                      </p:cBhvr>
                                      <p:tavLst>
                                        <p:tav tm="0">
                                          <p:val>
                                            <p:fltVal val="0"/>
                                          </p:val>
                                        </p:tav>
                                        <p:tav tm="100000">
                                          <p:val>
                                            <p:strVal val="#ppt_w"/>
                                          </p:val>
                                        </p:tav>
                                      </p:tavLst>
                                    </p:anim>
                                    <p:anim calcmode="lin" valueType="num">
                                      <p:cBhvr>
                                        <p:cTn id="26" dur="2000" fill="hold"/>
                                        <p:tgtEl>
                                          <p:spTgt spid="52"/>
                                        </p:tgtEl>
                                        <p:attrNameLst>
                                          <p:attrName>ppt_h</p:attrName>
                                        </p:attrNameLst>
                                      </p:cBhvr>
                                      <p:tavLst>
                                        <p:tav tm="0">
                                          <p:val>
                                            <p:fltVal val="0"/>
                                          </p:val>
                                        </p:tav>
                                        <p:tav tm="100000">
                                          <p:val>
                                            <p:strVal val="#ppt_h"/>
                                          </p:val>
                                        </p:tav>
                                      </p:tavLst>
                                    </p:anim>
                                    <p:animEffect transition="in" filter="fade">
                                      <p:cBhvr>
                                        <p:cTn id="27" dur="2000"/>
                                        <p:tgtEl>
                                          <p:spTgt spid="52"/>
                                        </p:tgtEl>
                                      </p:cBhvr>
                                    </p:animEffect>
                                  </p:childTnLst>
                                </p:cTn>
                              </p:par>
                              <p:par>
                                <p:cTn id="28" presetID="53" presetClass="entr" presetSubtype="16"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2000" fill="hold"/>
                                        <p:tgtEl>
                                          <p:spTgt spid="55"/>
                                        </p:tgtEl>
                                        <p:attrNameLst>
                                          <p:attrName>ppt_w</p:attrName>
                                        </p:attrNameLst>
                                      </p:cBhvr>
                                      <p:tavLst>
                                        <p:tav tm="0">
                                          <p:val>
                                            <p:fltVal val="0"/>
                                          </p:val>
                                        </p:tav>
                                        <p:tav tm="100000">
                                          <p:val>
                                            <p:strVal val="#ppt_w"/>
                                          </p:val>
                                        </p:tav>
                                      </p:tavLst>
                                    </p:anim>
                                    <p:anim calcmode="lin" valueType="num">
                                      <p:cBhvr>
                                        <p:cTn id="31" dur="2000" fill="hold"/>
                                        <p:tgtEl>
                                          <p:spTgt spid="55"/>
                                        </p:tgtEl>
                                        <p:attrNameLst>
                                          <p:attrName>ppt_h</p:attrName>
                                        </p:attrNameLst>
                                      </p:cBhvr>
                                      <p:tavLst>
                                        <p:tav tm="0">
                                          <p:val>
                                            <p:fltVal val="0"/>
                                          </p:val>
                                        </p:tav>
                                        <p:tav tm="100000">
                                          <p:val>
                                            <p:strVal val="#ppt_h"/>
                                          </p:val>
                                        </p:tav>
                                      </p:tavLst>
                                    </p:anim>
                                    <p:animEffect transition="in" filter="fade">
                                      <p:cBhvr>
                                        <p:cTn id="32" dur="2000"/>
                                        <p:tgtEl>
                                          <p:spTgt spid="55"/>
                                        </p:tgtEl>
                                      </p:cBhvr>
                                    </p:animEffect>
                                  </p:childTnLst>
                                </p:cTn>
                              </p:par>
                              <p:par>
                                <p:cTn id="33" presetID="53" presetClass="entr" presetSubtype="16"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2000" fill="hold"/>
                                        <p:tgtEl>
                                          <p:spTgt spid="58"/>
                                        </p:tgtEl>
                                        <p:attrNameLst>
                                          <p:attrName>ppt_w</p:attrName>
                                        </p:attrNameLst>
                                      </p:cBhvr>
                                      <p:tavLst>
                                        <p:tav tm="0">
                                          <p:val>
                                            <p:fltVal val="0"/>
                                          </p:val>
                                        </p:tav>
                                        <p:tav tm="100000">
                                          <p:val>
                                            <p:strVal val="#ppt_w"/>
                                          </p:val>
                                        </p:tav>
                                      </p:tavLst>
                                    </p:anim>
                                    <p:anim calcmode="lin" valueType="num">
                                      <p:cBhvr>
                                        <p:cTn id="36" dur="2000" fill="hold"/>
                                        <p:tgtEl>
                                          <p:spTgt spid="58"/>
                                        </p:tgtEl>
                                        <p:attrNameLst>
                                          <p:attrName>ppt_h</p:attrName>
                                        </p:attrNameLst>
                                      </p:cBhvr>
                                      <p:tavLst>
                                        <p:tav tm="0">
                                          <p:val>
                                            <p:fltVal val="0"/>
                                          </p:val>
                                        </p:tav>
                                        <p:tav tm="100000">
                                          <p:val>
                                            <p:strVal val="#ppt_h"/>
                                          </p:val>
                                        </p:tav>
                                      </p:tavLst>
                                    </p:anim>
                                    <p:animEffect transition="in" filter="fade">
                                      <p:cBhvr>
                                        <p:cTn id="37" dur="2000"/>
                                        <p:tgtEl>
                                          <p:spTgt spid="58"/>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500" fill="hold"/>
                                        <p:tgtEl>
                                          <p:spTgt spid="61"/>
                                        </p:tgtEl>
                                        <p:attrNameLst>
                                          <p:attrName>ppt_x</p:attrName>
                                        </p:attrNameLst>
                                      </p:cBhvr>
                                      <p:tavLst>
                                        <p:tav tm="0">
                                          <p:val>
                                            <p:strVal val="#ppt_x"/>
                                          </p:val>
                                        </p:tav>
                                        <p:tav tm="100000">
                                          <p:val>
                                            <p:strVal val="#ppt_x"/>
                                          </p:val>
                                        </p:tav>
                                      </p:tavLst>
                                    </p:anim>
                                    <p:anim calcmode="lin" valueType="num">
                                      <p:cBhvr>
                                        <p:cTn id="42" dur="500" fill="hold"/>
                                        <p:tgtEl>
                                          <p:spTgt spid="61"/>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p:cTn id="45" dur="1000" fill="hold"/>
                                        <p:tgtEl>
                                          <p:spTgt spid="174"/>
                                        </p:tgtEl>
                                        <p:attrNameLst>
                                          <p:attrName>ppt_w</p:attrName>
                                        </p:attrNameLst>
                                      </p:cBhvr>
                                      <p:tavLst>
                                        <p:tav tm="0">
                                          <p:val>
                                            <p:fltVal val="0"/>
                                          </p:val>
                                        </p:tav>
                                        <p:tav tm="100000">
                                          <p:val>
                                            <p:strVal val="#ppt_w"/>
                                          </p:val>
                                        </p:tav>
                                      </p:tavLst>
                                    </p:anim>
                                    <p:anim calcmode="lin" valueType="num">
                                      <p:cBhvr>
                                        <p:cTn id="46" dur="1000" fill="hold"/>
                                        <p:tgtEl>
                                          <p:spTgt spid="174"/>
                                        </p:tgtEl>
                                        <p:attrNameLst>
                                          <p:attrName>ppt_h</p:attrName>
                                        </p:attrNameLst>
                                      </p:cBhvr>
                                      <p:tavLst>
                                        <p:tav tm="0">
                                          <p:val>
                                            <p:fltVal val="0"/>
                                          </p:val>
                                        </p:tav>
                                        <p:tav tm="100000">
                                          <p:val>
                                            <p:strVal val="#ppt_h"/>
                                          </p:val>
                                        </p:tav>
                                      </p:tavLst>
                                    </p:anim>
                                    <p:animEffect transition="in" filter="fade">
                                      <p:cBhvr>
                                        <p:cTn id="47" dur="1000"/>
                                        <p:tgtEl>
                                          <p:spTgt spid="174"/>
                                        </p:tgtEl>
                                      </p:cBhvr>
                                    </p:animEffect>
                                  </p:childTnLst>
                                </p:cTn>
                              </p:par>
                              <p:par>
                                <p:cTn id="48" presetID="16" presetClass="entr" presetSubtype="21" fill="hold" nodeType="withEffect">
                                  <p:stCondLst>
                                    <p:cond delay="0"/>
                                  </p:stCondLst>
                                  <p:childTnLst>
                                    <p:set>
                                      <p:cBhvr>
                                        <p:cTn id="49" dur="1" fill="hold">
                                          <p:stCondLst>
                                            <p:cond delay="0"/>
                                          </p:stCondLst>
                                        </p:cTn>
                                        <p:tgtEl>
                                          <p:spTgt spid="180"/>
                                        </p:tgtEl>
                                        <p:attrNameLst>
                                          <p:attrName>style.visibility</p:attrName>
                                        </p:attrNameLst>
                                      </p:cBhvr>
                                      <p:to>
                                        <p:strVal val="visible"/>
                                      </p:to>
                                    </p:set>
                                    <p:animEffect transition="in" filter="barn(inVertical)">
                                      <p:cBhvr>
                                        <p:cTn id="50" dur="500"/>
                                        <p:tgtEl>
                                          <p:spTgt spid="180"/>
                                        </p:tgtEl>
                                      </p:cBhvr>
                                    </p:animEffect>
                                  </p:childTnLst>
                                </p:cTn>
                              </p:par>
                              <p:par>
                                <p:cTn id="51" presetID="2" presetClass="entr" presetSubtype="4" fill="hold" nodeType="withEffect">
                                  <p:stCondLst>
                                    <p:cond delay="0"/>
                                  </p:stCondLst>
                                  <p:childTnLst>
                                    <p:set>
                                      <p:cBhvr>
                                        <p:cTn id="52" dur="1" fill="hold">
                                          <p:stCondLst>
                                            <p:cond delay="0"/>
                                          </p:stCondLst>
                                        </p:cTn>
                                        <p:tgtEl>
                                          <p:spTgt spid="145"/>
                                        </p:tgtEl>
                                        <p:attrNameLst>
                                          <p:attrName>style.visibility</p:attrName>
                                        </p:attrNameLst>
                                      </p:cBhvr>
                                      <p:to>
                                        <p:strVal val="visible"/>
                                      </p:to>
                                    </p:set>
                                    <p:anim calcmode="lin" valueType="num">
                                      <p:cBhvr>
                                        <p:cTn id="53" dur="500" fill="hold"/>
                                        <p:tgtEl>
                                          <p:spTgt spid="145"/>
                                        </p:tgtEl>
                                        <p:attrNameLst>
                                          <p:attrName>ppt_x</p:attrName>
                                        </p:attrNameLst>
                                      </p:cBhvr>
                                      <p:tavLst>
                                        <p:tav tm="0">
                                          <p:val>
                                            <p:strVal val="#ppt_x"/>
                                          </p:val>
                                        </p:tav>
                                        <p:tav tm="100000">
                                          <p:val>
                                            <p:strVal val="#ppt_x"/>
                                          </p:val>
                                        </p:tav>
                                      </p:tavLst>
                                    </p:anim>
                                    <p:anim calcmode="lin" valueType="num">
                                      <p:cBhvr>
                                        <p:cTn id="54" dur="500" fill="hold"/>
                                        <p:tgtEl>
                                          <p:spTgt spid="145"/>
                                        </p:tgtEl>
                                        <p:attrNameLst>
                                          <p:attrName>ppt_y</p:attrName>
                                        </p:attrNameLst>
                                      </p:cBhvr>
                                      <p:tavLst>
                                        <p:tav tm="0">
                                          <p:val>
                                            <p:strVal val="1+#ppt_h/2"/>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76"/>
                                        </p:tgtEl>
                                        <p:attrNameLst>
                                          <p:attrName>style.visibility</p:attrName>
                                        </p:attrNameLst>
                                      </p:cBhvr>
                                      <p:to>
                                        <p:strVal val="visible"/>
                                      </p:to>
                                    </p:set>
                                    <p:anim calcmode="lin" valueType="num">
                                      <p:cBhvr>
                                        <p:cTn id="57" dur="1000" fill="hold"/>
                                        <p:tgtEl>
                                          <p:spTgt spid="176"/>
                                        </p:tgtEl>
                                        <p:attrNameLst>
                                          <p:attrName>ppt_w</p:attrName>
                                        </p:attrNameLst>
                                      </p:cBhvr>
                                      <p:tavLst>
                                        <p:tav tm="0">
                                          <p:val>
                                            <p:fltVal val="0"/>
                                          </p:val>
                                        </p:tav>
                                        <p:tav tm="100000">
                                          <p:val>
                                            <p:strVal val="#ppt_w"/>
                                          </p:val>
                                        </p:tav>
                                      </p:tavLst>
                                    </p:anim>
                                    <p:anim calcmode="lin" valueType="num">
                                      <p:cBhvr>
                                        <p:cTn id="58" dur="1000" fill="hold"/>
                                        <p:tgtEl>
                                          <p:spTgt spid="176"/>
                                        </p:tgtEl>
                                        <p:attrNameLst>
                                          <p:attrName>ppt_h</p:attrName>
                                        </p:attrNameLst>
                                      </p:cBhvr>
                                      <p:tavLst>
                                        <p:tav tm="0">
                                          <p:val>
                                            <p:fltVal val="0"/>
                                          </p:val>
                                        </p:tav>
                                        <p:tav tm="100000">
                                          <p:val>
                                            <p:strVal val="#ppt_h"/>
                                          </p:val>
                                        </p:tav>
                                      </p:tavLst>
                                    </p:anim>
                                    <p:animEffect transition="in" filter="fade">
                                      <p:cBhvr>
                                        <p:cTn id="59" dur="1000"/>
                                        <p:tgtEl>
                                          <p:spTgt spid="176"/>
                                        </p:tgtEl>
                                      </p:cBhvr>
                                    </p:animEffect>
                                  </p:childTnLst>
                                </p:cTn>
                              </p:par>
                              <p:par>
                                <p:cTn id="60" presetID="16" presetClass="entr" presetSubtype="21" fill="hold" nodeType="withEffect">
                                  <p:stCondLst>
                                    <p:cond delay="0"/>
                                  </p:stCondLst>
                                  <p:childTnLst>
                                    <p:set>
                                      <p:cBhvr>
                                        <p:cTn id="61" dur="1" fill="hold">
                                          <p:stCondLst>
                                            <p:cond delay="0"/>
                                          </p:stCondLst>
                                        </p:cTn>
                                        <p:tgtEl>
                                          <p:spTgt spid="182"/>
                                        </p:tgtEl>
                                        <p:attrNameLst>
                                          <p:attrName>style.visibility</p:attrName>
                                        </p:attrNameLst>
                                      </p:cBhvr>
                                      <p:to>
                                        <p:strVal val="visible"/>
                                      </p:to>
                                    </p:set>
                                    <p:animEffect transition="in" filter="barn(inVertical)">
                                      <p:cBhvr>
                                        <p:cTn id="62" dur="500"/>
                                        <p:tgtEl>
                                          <p:spTgt spid="182"/>
                                        </p:tgtEl>
                                      </p:cBhvr>
                                    </p:animEffect>
                                  </p:childTnLst>
                                </p:cTn>
                              </p:par>
                              <p:par>
                                <p:cTn id="63" presetID="2" presetClass="entr" presetSubtype="4" fill="hold" nodeType="withEffect">
                                  <p:stCondLst>
                                    <p:cond delay="0"/>
                                  </p:stCondLst>
                                  <p:childTnLst>
                                    <p:set>
                                      <p:cBhvr>
                                        <p:cTn id="64" dur="1" fill="hold">
                                          <p:stCondLst>
                                            <p:cond delay="0"/>
                                          </p:stCondLst>
                                        </p:cTn>
                                        <p:tgtEl>
                                          <p:spTgt spid="151"/>
                                        </p:tgtEl>
                                        <p:attrNameLst>
                                          <p:attrName>style.visibility</p:attrName>
                                        </p:attrNameLst>
                                      </p:cBhvr>
                                      <p:to>
                                        <p:strVal val="visible"/>
                                      </p:to>
                                    </p:set>
                                    <p:anim calcmode="lin" valueType="num">
                                      <p:cBhvr>
                                        <p:cTn id="65" dur="500" fill="hold"/>
                                        <p:tgtEl>
                                          <p:spTgt spid="151"/>
                                        </p:tgtEl>
                                        <p:attrNameLst>
                                          <p:attrName>ppt_x</p:attrName>
                                        </p:attrNameLst>
                                      </p:cBhvr>
                                      <p:tavLst>
                                        <p:tav tm="0">
                                          <p:val>
                                            <p:strVal val="#ppt_x"/>
                                          </p:val>
                                        </p:tav>
                                        <p:tav tm="100000">
                                          <p:val>
                                            <p:strVal val="#ppt_x"/>
                                          </p:val>
                                        </p:tav>
                                      </p:tavLst>
                                    </p:anim>
                                    <p:anim calcmode="lin" valueType="num">
                                      <p:cBhvr>
                                        <p:cTn id="66" dur="500" fill="hold"/>
                                        <p:tgtEl>
                                          <p:spTgt spid="151"/>
                                        </p:tgtEl>
                                        <p:attrNameLst>
                                          <p:attrName>ppt_y</p:attrName>
                                        </p:attrNameLst>
                                      </p:cBhvr>
                                      <p:tavLst>
                                        <p:tav tm="0">
                                          <p:val>
                                            <p:strVal val="1+#ppt_h/2"/>
                                          </p:val>
                                        </p:tav>
                                        <p:tav tm="100000">
                                          <p:val>
                                            <p:strVal val="#ppt_y"/>
                                          </p:val>
                                        </p:tav>
                                      </p:tavLst>
                                    </p:anim>
                                  </p:childTnLst>
                                </p:cTn>
                              </p:par>
                              <p:par>
                                <p:cTn id="67" presetID="53" presetClass="entr" presetSubtype="16" fill="hold" grpId="0" nodeType="withEffect">
                                  <p:stCondLst>
                                    <p:cond delay="0"/>
                                  </p:stCondLst>
                                  <p:childTnLst>
                                    <p:set>
                                      <p:cBhvr>
                                        <p:cTn id="68" dur="1" fill="hold">
                                          <p:stCondLst>
                                            <p:cond delay="0"/>
                                          </p:stCondLst>
                                        </p:cTn>
                                        <p:tgtEl>
                                          <p:spTgt spid="178"/>
                                        </p:tgtEl>
                                        <p:attrNameLst>
                                          <p:attrName>style.visibility</p:attrName>
                                        </p:attrNameLst>
                                      </p:cBhvr>
                                      <p:to>
                                        <p:strVal val="visible"/>
                                      </p:to>
                                    </p:set>
                                    <p:anim calcmode="lin" valueType="num">
                                      <p:cBhvr>
                                        <p:cTn id="69" dur="1000" fill="hold"/>
                                        <p:tgtEl>
                                          <p:spTgt spid="178"/>
                                        </p:tgtEl>
                                        <p:attrNameLst>
                                          <p:attrName>ppt_w</p:attrName>
                                        </p:attrNameLst>
                                      </p:cBhvr>
                                      <p:tavLst>
                                        <p:tav tm="0">
                                          <p:val>
                                            <p:fltVal val="0"/>
                                          </p:val>
                                        </p:tav>
                                        <p:tav tm="100000">
                                          <p:val>
                                            <p:strVal val="#ppt_w"/>
                                          </p:val>
                                        </p:tav>
                                      </p:tavLst>
                                    </p:anim>
                                    <p:anim calcmode="lin" valueType="num">
                                      <p:cBhvr>
                                        <p:cTn id="70" dur="1000" fill="hold"/>
                                        <p:tgtEl>
                                          <p:spTgt spid="178"/>
                                        </p:tgtEl>
                                        <p:attrNameLst>
                                          <p:attrName>ppt_h</p:attrName>
                                        </p:attrNameLst>
                                      </p:cBhvr>
                                      <p:tavLst>
                                        <p:tav tm="0">
                                          <p:val>
                                            <p:fltVal val="0"/>
                                          </p:val>
                                        </p:tav>
                                        <p:tav tm="100000">
                                          <p:val>
                                            <p:strVal val="#ppt_h"/>
                                          </p:val>
                                        </p:tav>
                                      </p:tavLst>
                                    </p:anim>
                                    <p:animEffect transition="in" filter="fade">
                                      <p:cBhvr>
                                        <p:cTn id="71" dur="1000"/>
                                        <p:tgtEl>
                                          <p:spTgt spid="178"/>
                                        </p:tgtEl>
                                      </p:cBhvr>
                                    </p:animEffect>
                                  </p:childTnLst>
                                </p:cTn>
                              </p:par>
                              <p:par>
                                <p:cTn id="72" presetID="16" presetClass="entr" presetSubtype="21" fill="hold"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barn(inVertical)">
                                      <p:cBhvr>
                                        <p:cTn id="74" dur="500"/>
                                        <p:tgtEl>
                                          <p:spTgt spid="184"/>
                                        </p:tgtEl>
                                      </p:cBhvr>
                                    </p:animEffect>
                                  </p:childTnLst>
                                </p:cTn>
                              </p:par>
                              <p:par>
                                <p:cTn id="75" presetID="2" presetClass="entr" presetSubtype="4" fill="hold" nodeType="withEffect">
                                  <p:stCondLst>
                                    <p:cond delay="0"/>
                                  </p:stCondLst>
                                  <p:childTnLst>
                                    <p:set>
                                      <p:cBhvr>
                                        <p:cTn id="76" dur="1" fill="hold">
                                          <p:stCondLst>
                                            <p:cond delay="0"/>
                                          </p:stCondLst>
                                        </p:cTn>
                                        <p:tgtEl>
                                          <p:spTgt spid="154"/>
                                        </p:tgtEl>
                                        <p:attrNameLst>
                                          <p:attrName>style.visibility</p:attrName>
                                        </p:attrNameLst>
                                      </p:cBhvr>
                                      <p:to>
                                        <p:strVal val="visible"/>
                                      </p:to>
                                    </p:set>
                                    <p:anim calcmode="lin" valueType="num">
                                      <p:cBhvr>
                                        <p:cTn id="77" dur="500" fill="hold"/>
                                        <p:tgtEl>
                                          <p:spTgt spid="154"/>
                                        </p:tgtEl>
                                        <p:attrNameLst>
                                          <p:attrName>ppt_x</p:attrName>
                                        </p:attrNameLst>
                                      </p:cBhvr>
                                      <p:tavLst>
                                        <p:tav tm="0">
                                          <p:val>
                                            <p:strVal val="#ppt_x"/>
                                          </p:val>
                                        </p:tav>
                                        <p:tav tm="100000">
                                          <p:val>
                                            <p:strVal val="#ppt_x"/>
                                          </p:val>
                                        </p:tav>
                                      </p:tavLst>
                                    </p:anim>
                                    <p:anim calcmode="lin" valueType="num">
                                      <p:cBhvr>
                                        <p:cTn id="78" dur="500" fill="hold"/>
                                        <p:tgtEl>
                                          <p:spTgt spid="154"/>
                                        </p:tgtEl>
                                        <p:attrNameLst>
                                          <p:attrName>ppt_y</p:attrName>
                                        </p:attrNameLst>
                                      </p:cBhvr>
                                      <p:tavLst>
                                        <p:tav tm="0">
                                          <p:val>
                                            <p:strVal val="1+#ppt_h/2"/>
                                          </p:val>
                                        </p:tav>
                                        <p:tav tm="100000">
                                          <p:val>
                                            <p:strVal val="#ppt_y"/>
                                          </p:val>
                                        </p:tav>
                                      </p:tavLst>
                                    </p:anim>
                                  </p:childTnLst>
                                </p:cTn>
                              </p:par>
                              <p:par>
                                <p:cTn id="79" presetID="53" presetClass="entr" presetSubtype="16" fill="hold" grpId="0" nodeType="withEffect">
                                  <p:stCondLst>
                                    <p:cond delay="0"/>
                                  </p:stCondLst>
                                  <p:childTnLst>
                                    <p:set>
                                      <p:cBhvr>
                                        <p:cTn id="80" dur="1" fill="hold">
                                          <p:stCondLst>
                                            <p:cond delay="0"/>
                                          </p:stCondLst>
                                        </p:cTn>
                                        <p:tgtEl>
                                          <p:spTgt spid="175"/>
                                        </p:tgtEl>
                                        <p:attrNameLst>
                                          <p:attrName>style.visibility</p:attrName>
                                        </p:attrNameLst>
                                      </p:cBhvr>
                                      <p:to>
                                        <p:strVal val="visible"/>
                                      </p:to>
                                    </p:set>
                                    <p:anim calcmode="lin" valueType="num">
                                      <p:cBhvr>
                                        <p:cTn id="81" dur="1000" fill="hold"/>
                                        <p:tgtEl>
                                          <p:spTgt spid="175"/>
                                        </p:tgtEl>
                                        <p:attrNameLst>
                                          <p:attrName>ppt_w</p:attrName>
                                        </p:attrNameLst>
                                      </p:cBhvr>
                                      <p:tavLst>
                                        <p:tav tm="0">
                                          <p:val>
                                            <p:fltVal val="0"/>
                                          </p:val>
                                        </p:tav>
                                        <p:tav tm="100000">
                                          <p:val>
                                            <p:strVal val="#ppt_w"/>
                                          </p:val>
                                        </p:tav>
                                      </p:tavLst>
                                    </p:anim>
                                    <p:anim calcmode="lin" valueType="num">
                                      <p:cBhvr>
                                        <p:cTn id="82" dur="1000" fill="hold"/>
                                        <p:tgtEl>
                                          <p:spTgt spid="175"/>
                                        </p:tgtEl>
                                        <p:attrNameLst>
                                          <p:attrName>ppt_h</p:attrName>
                                        </p:attrNameLst>
                                      </p:cBhvr>
                                      <p:tavLst>
                                        <p:tav tm="0">
                                          <p:val>
                                            <p:fltVal val="0"/>
                                          </p:val>
                                        </p:tav>
                                        <p:tav tm="100000">
                                          <p:val>
                                            <p:strVal val="#ppt_h"/>
                                          </p:val>
                                        </p:tav>
                                      </p:tavLst>
                                    </p:anim>
                                    <p:animEffect transition="in" filter="fade">
                                      <p:cBhvr>
                                        <p:cTn id="83" dur="1000"/>
                                        <p:tgtEl>
                                          <p:spTgt spid="175"/>
                                        </p:tgtEl>
                                      </p:cBhvr>
                                    </p:animEffect>
                                  </p:childTnLst>
                                </p:cTn>
                              </p:par>
                              <p:par>
                                <p:cTn id="84" presetID="16" presetClass="entr" presetSubtype="21" fill="hold" nodeType="withEffect">
                                  <p:stCondLst>
                                    <p:cond delay="0"/>
                                  </p:stCondLst>
                                  <p:childTnLst>
                                    <p:set>
                                      <p:cBhvr>
                                        <p:cTn id="85" dur="1" fill="hold">
                                          <p:stCondLst>
                                            <p:cond delay="0"/>
                                          </p:stCondLst>
                                        </p:cTn>
                                        <p:tgtEl>
                                          <p:spTgt spid="181"/>
                                        </p:tgtEl>
                                        <p:attrNameLst>
                                          <p:attrName>style.visibility</p:attrName>
                                        </p:attrNameLst>
                                      </p:cBhvr>
                                      <p:to>
                                        <p:strVal val="visible"/>
                                      </p:to>
                                    </p:set>
                                    <p:animEffect transition="in" filter="barn(inVertical)">
                                      <p:cBhvr>
                                        <p:cTn id="86" dur="500"/>
                                        <p:tgtEl>
                                          <p:spTgt spid="181"/>
                                        </p:tgtEl>
                                      </p:cBhvr>
                                    </p:animEffect>
                                  </p:childTnLst>
                                </p:cTn>
                              </p:par>
                              <p:par>
                                <p:cTn id="87" presetID="2" presetClass="entr" presetSubtype="4" fill="hold" nodeType="withEffect">
                                  <p:stCondLst>
                                    <p:cond delay="0"/>
                                  </p:stCondLst>
                                  <p:childTnLst>
                                    <p:set>
                                      <p:cBhvr>
                                        <p:cTn id="88" dur="1" fill="hold">
                                          <p:stCondLst>
                                            <p:cond delay="0"/>
                                          </p:stCondLst>
                                        </p:cTn>
                                        <p:tgtEl>
                                          <p:spTgt spid="155"/>
                                        </p:tgtEl>
                                        <p:attrNameLst>
                                          <p:attrName>style.visibility</p:attrName>
                                        </p:attrNameLst>
                                      </p:cBhvr>
                                      <p:to>
                                        <p:strVal val="visible"/>
                                      </p:to>
                                    </p:set>
                                    <p:anim calcmode="lin" valueType="num">
                                      <p:cBhvr>
                                        <p:cTn id="89" dur="500" fill="hold"/>
                                        <p:tgtEl>
                                          <p:spTgt spid="155"/>
                                        </p:tgtEl>
                                        <p:attrNameLst>
                                          <p:attrName>ppt_x</p:attrName>
                                        </p:attrNameLst>
                                      </p:cBhvr>
                                      <p:tavLst>
                                        <p:tav tm="0">
                                          <p:val>
                                            <p:strVal val="#ppt_x"/>
                                          </p:val>
                                        </p:tav>
                                        <p:tav tm="100000">
                                          <p:val>
                                            <p:strVal val="#ppt_x"/>
                                          </p:val>
                                        </p:tav>
                                      </p:tavLst>
                                    </p:anim>
                                    <p:anim calcmode="lin" valueType="num">
                                      <p:cBhvr>
                                        <p:cTn id="90" dur="500" fill="hold"/>
                                        <p:tgtEl>
                                          <p:spTgt spid="155"/>
                                        </p:tgtEl>
                                        <p:attrNameLst>
                                          <p:attrName>ppt_y</p:attrName>
                                        </p:attrNameLst>
                                      </p:cBhvr>
                                      <p:tavLst>
                                        <p:tav tm="0">
                                          <p:val>
                                            <p:strVal val="1+#ppt_h/2"/>
                                          </p:val>
                                        </p:tav>
                                        <p:tav tm="100000">
                                          <p:val>
                                            <p:strVal val="#ppt_y"/>
                                          </p:val>
                                        </p:tav>
                                      </p:tavLst>
                                    </p:anim>
                                  </p:childTnLst>
                                </p:cTn>
                              </p:par>
                              <p:par>
                                <p:cTn id="91" presetID="53" presetClass="entr" presetSubtype="16" fill="hold" grpId="0" nodeType="withEffect">
                                  <p:stCondLst>
                                    <p:cond delay="0"/>
                                  </p:stCondLst>
                                  <p:childTnLst>
                                    <p:set>
                                      <p:cBhvr>
                                        <p:cTn id="92" dur="1" fill="hold">
                                          <p:stCondLst>
                                            <p:cond delay="0"/>
                                          </p:stCondLst>
                                        </p:cTn>
                                        <p:tgtEl>
                                          <p:spTgt spid="177"/>
                                        </p:tgtEl>
                                        <p:attrNameLst>
                                          <p:attrName>style.visibility</p:attrName>
                                        </p:attrNameLst>
                                      </p:cBhvr>
                                      <p:to>
                                        <p:strVal val="visible"/>
                                      </p:to>
                                    </p:set>
                                    <p:anim calcmode="lin" valueType="num">
                                      <p:cBhvr>
                                        <p:cTn id="93" dur="1000" fill="hold"/>
                                        <p:tgtEl>
                                          <p:spTgt spid="177"/>
                                        </p:tgtEl>
                                        <p:attrNameLst>
                                          <p:attrName>ppt_w</p:attrName>
                                        </p:attrNameLst>
                                      </p:cBhvr>
                                      <p:tavLst>
                                        <p:tav tm="0">
                                          <p:val>
                                            <p:fltVal val="0"/>
                                          </p:val>
                                        </p:tav>
                                        <p:tav tm="100000">
                                          <p:val>
                                            <p:strVal val="#ppt_w"/>
                                          </p:val>
                                        </p:tav>
                                      </p:tavLst>
                                    </p:anim>
                                    <p:anim calcmode="lin" valueType="num">
                                      <p:cBhvr>
                                        <p:cTn id="94" dur="1000" fill="hold"/>
                                        <p:tgtEl>
                                          <p:spTgt spid="177"/>
                                        </p:tgtEl>
                                        <p:attrNameLst>
                                          <p:attrName>ppt_h</p:attrName>
                                        </p:attrNameLst>
                                      </p:cBhvr>
                                      <p:tavLst>
                                        <p:tav tm="0">
                                          <p:val>
                                            <p:fltVal val="0"/>
                                          </p:val>
                                        </p:tav>
                                        <p:tav tm="100000">
                                          <p:val>
                                            <p:strVal val="#ppt_h"/>
                                          </p:val>
                                        </p:tav>
                                      </p:tavLst>
                                    </p:anim>
                                    <p:animEffect transition="in" filter="fade">
                                      <p:cBhvr>
                                        <p:cTn id="95" dur="1000"/>
                                        <p:tgtEl>
                                          <p:spTgt spid="177"/>
                                        </p:tgtEl>
                                      </p:cBhvr>
                                    </p:animEffect>
                                  </p:childTnLst>
                                </p:cTn>
                              </p:par>
                              <p:par>
                                <p:cTn id="96" presetID="16" presetClass="entr" presetSubtype="21" fill="hold" nodeType="withEffect">
                                  <p:stCondLst>
                                    <p:cond delay="0"/>
                                  </p:stCondLst>
                                  <p:childTnLst>
                                    <p:set>
                                      <p:cBhvr>
                                        <p:cTn id="97" dur="1" fill="hold">
                                          <p:stCondLst>
                                            <p:cond delay="0"/>
                                          </p:stCondLst>
                                        </p:cTn>
                                        <p:tgtEl>
                                          <p:spTgt spid="183"/>
                                        </p:tgtEl>
                                        <p:attrNameLst>
                                          <p:attrName>style.visibility</p:attrName>
                                        </p:attrNameLst>
                                      </p:cBhvr>
                                      <p:to>
                                        <p:strVal val="visible"/>
                                      </p:to>
                                    </p:set>
                                    <p:animEffect transition="in" filter="barn(inVertical)">
                                      <p:cBhvr>
                                        <p:cTn id="98" dur="500"/>
                                        <p:tgtEl>
                                          <p:spTgt spid="183"/>
                                        </p:tgtEl>
                                      </p:cBhvr>
                                    </p:animEffect>
                                  </p:childTnLst>
                                </p:cTn>
                              </p:par>
                              <p:par>
                                <p:cTn id="99" presetID="2" presetClass="entr" presetSubtype="4" fill="hold" nodeType="withEffect">
                                  <p:stCondLst>
                                    <p:cond delay="0"/>
                                  </p:stCondLst>
                                  <p:childTnLst>
                                    <p:set>
                                      <p:cBhvr>
                                        <p:cTn id="100" dur="1" fill="hold">
                                          <p:stCondLst>
                                            <p:cond delay="0"/>
                                          </p:stCondLst>
                                        </p:cTn>
                                        <p:tgtEl>
                                          <p:spTgt spid="167"/>
                                        </p:tgtEl>
                                        <p:attrNameLst>
                                          <p:attrName>style.visibility</p:attrName>
                                        </p:attrNameLst>
                                      </p:cBhvr>
                                      <p:to>
                                        <p:strVal val="visible"/>
                                      </p:to>
                                    </p:set>
                                    <p:anim calcmode="lin" valueType="num">
                                      <p:cBhvr>
                                        <p:cTn id="101" dur="500" fill="hold"/>
                                        <p:tgtEl>
                                          <p:spTgt spid="167"/>
                                        </p:tgtEl>
                                        <p:attrNameLst>
                                          <p:attrName>ppt_x</p:attrName>
                                        </p:attrNameLst>
                                      </p:cBhvr>
                                      <p:tavLst>
                                        <p:tav tm="0">
                                          <p:val>
                                            <p:strVal val="#ppt_x"/>
                                          </p:val>
                                        </p:tav>
                                        <p:tav tm="100000">
                                          <p:val>
                                            <p:strVal val="#ppt_x"/>
                                          </p:val>
                                        </p:tav>
                                      </p:tavLst>
                                    </p:anim>
                                    <p:anim calcmode="lin" valueType="num">
                                      <p:cBhvr>
                                        <p:cTn id="102" dur="500" fill="hold"/>
                                        <p:tgtEl>
                                          <p:spTgt spid="167"/>
                                        </p:tgtEl>
                                        <p:attrNameLst>
                                          <p:attrName>ppt_y</p:attrName>
                                        </p:attrNameLst>
                                      </p:cBhvr>
                                      <p:tavLst>
                                        <p:tav tm="0">
                                          <p:val>
                                            <p:strVal val="1+#ppt_h/2"/>
                                          </p:val>
                                        </p:tav>
                                        <p:tav tm="100000">
                                          <p:val>
                                            <p:strVal val="#ppt_y"/>
                                          </p:val>
                                        </p:tav>
                                      </p:tavLst>
                                    </p:anim>
                                  </p:childTnLst>
                                </p:cTn>
                              </p:par>
                              <p:par>
                                <p:cTn id="103" presetID="53" presetClass="entr" presetSubtype="16" fill="hold" grpId="0" nodeType="withEffect">
                                  <p:stCondLst>
                                    <p:cond delay="0"/>
                                  </p:stCondLst>
                                  <p:childTnLst>
                                    <p:set>
                                      <p:cBhvr>
                                        <p:cTn id="104" dur="1" fill="hold">
                                          <p:stCondLst>
                                            <p:cond delay="0"/>
                                          </p:stCondLst>
                                        </p:cTn>
                                        <p:tgtEl>
                                          <p:spTgt spid="179"/>
                                        </p:tgtEl>
                                        <p:attrNameLst>
                                          <p:attrName>style.visibility</p:attrName>
                                        </p:attrNameLst>
                                      </p:cBhvr>
                                      <p:to>
                                        <p:strVal val="visible"/>
                                      </p:to>
                                    </p:set>
                                    <p:anim calcmode="lin" valueType="num">
                                      <p:cBhvr>
                                        <p:cTn id="105" dur="1000" fill="hold"/>
                                        <p:tgtEl>
                                          <p:spTgt spid="179"/>
                                        </p:tgtEl>
                                        <p:attrNameLst>
                                          <p:attrName>ppt_w</p:attrName>
                                        </p:attrNameLst>
                                      </p:cBhvr>
                                      <p:tavLst>
                                        <p:tav tm="0">
                                          <p:val>
                                            <p:fltVal val="0"/>
                                          </p:val>
                                        </p:tav>
                                        <p:tav tm="100000">
                                          <p:val>
                                            <p:strVal val="#ppt_w"/>
                                          </p:val>
                                        </p:tav>
                                      </p:tavLst>
                                    </p:anim>
                                    <p:anim calcmode="lin" valueType="num">
                                      <p:cBhvr>
                                        <p:cTn id="106" dur="1000" fill="hold"/>
                                        <p:tgtEl>
                                          <p:spTgt spid="179"/>
                                        </p:tgtEl>
                                        <p:attrNameLst>
                                          <p:attrName>ppt_h</p:attrName>
                                        </p:attrNameLst>
                                      </p:cBhvr>
                                      <p:tavLst>
                                        <p:tav tm="0">
                                          <p:val>
                                            <p:fltVal val="0"/>
                                          </p:val>
                                        </p:tav>
                                        <p:tav tm="100000">
                                          <p:val>
                                            <p:strVal val="#ppt_h"/>
                                          </p:val>
                                        </p:tav>
                                      </p:tavLst>
                                    </p:anim>
                                    <p:animEffect transition="in" filter="fade">
                                      <p:cBhvr>
                                        <p:cTn id="107" dur="1000"/>
                                        <p:tgtEl>
                                          <p:spTgt spid="179"/>
                                        </p:tgtEl>
                                      </p:cBhvr>
                                    </p:animEffect>
                                  </p:childTnLst>
                                </p:cTn>
                              </p:par>
                              <p:par>
                                <p:cTn id="108" presetID="16" presetClass="entr" presetSubtype="21" fill="hold" nodeType="withEffect">
                                  <p:stCondLst>
                                    <p:cond delay="0"/>
                                  </p:stCondLst>
                                  <p:childTnLst>
                                    <p:set>
                                      <p:cBhvr>
                                        <p:cTn id="109" dur="1" fill="hold">
                                          <p:stCondLst>
                                            <p:cond delay="0"/>
                                          </p:stCondLst>
                                        </p:cTn>
                                        <p:tgtEl>
                                          <p:spTgt spid="185"/>
                                        </p:tgtEl>
                                        <p:attrNameLst>
                                          <p:attrName>style.visibility</p:attrName>
                                        </p:attrNameLst>
                                      </p:cBhvr>
                                      <p:to>
                                        <p:strVal val="visible"/>
                                      </p:to>
                                    </p:set>
                                    <p:animEffect transition="in" filter="barn(inVertical)">
                                      <p:cBhvr>
                                        <p:cTn id="110"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4" grpId="0"/>
      <p:bldP spid="175" grpId="0"/>
      <p:bldP spid="176" grpId="0"/>
      <p:bldP spid="177" grpId="0"/>
      <p:bldP spid="178" grpId="0"/>
      <p:bldP spid="1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07721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催收</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51" name="图示 50"/>
          <p:cNvGraphicFramePr/>
          <p:nvPr/>
        </p:nvGraphicFramePr>
        <p:xfrm>
          <a:off x="-673546" y="1556792"/>
          <a:ext cx="6353202" cy="44669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2" name="组合 61"/>
          <p:cNvGrpSpPr/>
          <p:nvPr/>
        </p:nvGrpSpPr>
        <p:grpSpPr>
          <a:xfrm>
            <a:off x="4941212" y="1614538"/>
            <a:ext cx="8786842" cy="2714644"/>
            <a:chOff x="357158" y="1857364"/>
            <a:chExt cx="8786842" cy="3152786"/>
          </a:xfrm>
        </p:grpSpPr>
        <p:sp>
          <p:nvSpPr>
            <p:cNvPr id="53" name="AutoShape 28"/>
            <p:cNvSpPr>
              <a:spLocks noChangeArrowheads="1"/>
            </p:cNvSpPr>
            <p:nvPr/>
          </p:nvSpPr>
          <p:spPr bwMode="auto">
            <a:xfrm>
              <a:off x="428596" y="2000240"/>
              <a:ext cx="1643074" cy="307777"/>
            </a:xfrm>
            <a:prstGeom prst="homePlate">
              <a:avLst>
                <a:gd name="adj" fmla="val 56037"/>
              </a:avLst>
            </a:prstGeom>
            <a:solidFill>
              <a:srgbClr val="83BBDD"/>
            </a:solidFill>
            <a:ln w="9525" algn="ctr">
              <a:solidFill>
                <a:schemeClr val="tx2">
                  <a:lumMod val="25000"/>
                  <a:lumOff val="75000"/>
                </a:schemeClr>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M1</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4" name="Rectangle 30"/>
            <p:cNvSpPr>
              <a:spLocks noChangeArrowheads="1"/>
            </p:cNvSpPr>
            <p:nvPr/>
          </p:nvSpPr>
          <p:spPr bwMode="auto">
            <a:xfrm>
              <a:off x="4071926" y="4481513"/>
              <a:ext cx="2808288" cy="528637"/>
            </a:xfrm>
            <a:prstGeom prst="rect">
              <a:avLst/>
            </a:prstGeom>
            <a:noFill/>
            <a:ln w="9525" algn="ctr">
              <a:noFill/>
              <a:miter lim="800000"/>
            </a:ln>
            <a:effectLst/>
          </p:spPr>
          <p:txBody>
            <a:bodyPr/>
            <a:lstStyle/>
            <a:p>
              <a:pPr>
                <a:spcBef>
                  <a:spcPct val="50000"/>
                </a:spcBef>
                <a:buClr>
                  <a:srgbClr val="FF0000"/>
                </a:buClr>
                <a:buSzPct val="75000"/>
                <a:buFont typeface="Wingdings" panose="05000000000000000000" pitchFamily="2" charset="2"/>
                <a:buNone/>
              </a:pPr>
              <a:endParaRPr lang="zh-CN" altLang="en-US" sz="1400" b="1" dirty="0">
                <a:latin typeface="微软雅黑" panose="020B0503020204020204" pitchFamily="34" charset="-122"/>
                <a:ea typeface="微软雅黑" panose="020B0503020204020204" pitchFamily="34" charset="-122"/>
              </a:endParaRPr>
            </a:p>
          </p:txBody>
        </p:sp>
        <p:sp>
          <p:nvSpPr>
            <p:cNvPr id="55" name="AutoShape 31"/>
            <p:cNvSpPr>
              <a:spLocks noChangeArrowheads="1"/>
            </p:cNvSpPr>
            <p:nvPr/>
          </p:nvSpPr>
          <p:spPr bwMode="auto">
            <a:xfrm>
              <a:off x="357158" y="3214686"/>
              <a:ext cx="1714512" cy="307777"/>
            </a:xfrm>
            <a:prstGeom prst="homePlate">
              <a:avLst>
                <a:gd name="adj" fmla="val 56037"/>
              </a:avLst>
            </a:prstGeom>
            <a:solidFill>
              <a:srgbClr val="83BBDD"/>
            </a:solidFill>
            <a:ln w="9525" algn="ctr">
              <a:solidFill>
                <a:schemeClr val="bg1"/>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M2-M3</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2214514" y="1857364"/>
              <a:ext cx="6929486" cy="85788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服务目标：</a:t>
              </a:r>
              <a:r>
                <a:rPr lang="zh-CN" altLang="en-US" sz="1400" dirty="0">
                  <a:latin typeface="微软雅黑" panose="020B0503020204020204" pitchFamily="34" charset="-122"/>
                  <a:ea typeface="微软雅黑" panose="020B0503020204020204" pitchFamily="34" charset="-122"/>
                </a:rPr>
                <a:t>账务提醒为主，关注客户感受，杜绝投诉；</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风险防控：</a:t>
              </a:r>
              <a:r>
                <a:rPr lang="zh-CN" altLang="en-US" sz="1400" dirty="0">
                  <a:latin typeface="微软雅黑" panose="020B0503020204020204" pitchFamily="34" charset="-122"/>
                  <a:ea typeface="微软雅黑" panose="020B0503020204020204" pitchFamily="34" charset="-122"/>
                </a:rPr>
                <a:t>排查欺诈风险，掌握客户信息，筛选客户质量；</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zh-CN" altLang="en-US" sz="1400" dirty="0">
                  <a:latin typeface="微软雅黑" panose="020B0503020204020204" pitchFamily="34" charset="-122"/>
                  <a:ea typeface="微软雅黑" panose="020B0503020204020204" pitchFamily="34" charset="-122"/>
                </a:rPr>
                <a:t>综合全面，关注过程。</a:t>
              </a:r>
              <a:endParaRPr lang="zh-CN" altLang="en-US" sz="1400" dirty="0">
                <a:latin typeface="微软雅黑" panose="020B0503020204020204" pitchFamily="34" charset="-122"/>
                <a:ea typeface="微软雅黑" panose="020B0503020204020204" pitchFamily="34" charset="-122"/>
              </a:endParaRPr>
            </a:p>
          </p:txBody>
        </p:sp>
        <p:sp>
          <p:nvSpPr>
            <p:cNvPr id="57" name="矩形 56"/>
            <p:cNvSpPr/>
            <p:nvPr/>
          </p:nvSpPr>
          <p:spPr>
            <a:xfrm>
              <a:off x="2214546" y="3000372"/>
              <a:ext cx="4606232" cy="85788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服务目的：</a:t>
              </a:r>
              <a:r>
                <a:rPr lang="zh-CN" altLang="en-US" sz="1400" dirty="0">
                  <a:latin typeface="微软雅黑" panose="020B0503020204020204" pitchFamily="34" charset="-122"/>
                  <a:ea typeface="微软雅黑" panose="020B0503020204020204" pitchFamily="34" charset="-122"/>
                </a:rPr>
                <a:t>以欠款催缴为目的，降低资产不良率；</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催缴过程：</a:t>
              </a:r>
              <a:r>
                <a:rPr lang="zh-CN" altLang="en-US" sz="1400" dirty="0">
                  <a:latin typeface="微软雅黑" panose="020B0503020204020204" pitchFamily="34" charset="-122"/>
                  <a:ea typeface="微软雅黑" panose="020B0503020204020204" pitchFamily="34" charset="-122"/>
                </a:rPr>
                <a:t>人工跟催，强调话术及施压力度；</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en-US" altLang="zh-CN" sz="1400" dirty="0">
                  <a:latin typeface="微软雅黑" panose="020B0503020204020204" pitchFamily="34" charset="-122"/>
                  <a:ea typeface="微软雅黑" panose="020B0503020204020204" pitchFamily="34" charset="-122"/>
                </a:rPr>
                <a:t>CYCLE</a:t>
              </a:r>
              <a:r>
                <a:rPr lang="zh-CN" altLang="en-US" sz="1400" dirty="0">
                  <a:latin typeface="微软雅黑" panose="020B0503020204020204" pitchFamily="34" charset="-122"/>
                  <a:ea typeface="微软雅黑" panose="020B0503020204020204" pitchFamily="34" charset="-122"/>
                </a:rPr>
                <a:t>回款金额比例及账户比例。</a:t>
              </a:r>
              <a:endParaRPr lang="zh-CN" altLang="en-US" sz="1400" dirty="0">
                <a:latin typeface="微软雅黑" panose="020B0503020204020204" pitchFamily="34" charset="-122"/>
                <a:ea typeface="微软雅黑" panose="020B0503020204020204" pitchFamily="34" charset="-122"/>
              </a:endParaRPr>
            </a:p>
          </p:txBody>
        </p:sp>
      </p:grpSp>
      <p:sp>
        <p:nvSpPr>
          <p:cNvPr id="62" name="AutoShape 31"/>
          <p:cNvSpPr>
            <a:spLocks noChangeArrowheads="1"/>
          </p:cNvSpPr>
          <p:nvPr/>
        </p:nvSpPr>
        <p:spPr bwMode="auto">
          <a:xfrm>
            <a:off x="4943078" y="3666955"/>
            <a:ext cx="1714512" cy="307777"/>
          </a:xfrm>
          <a:prstGeom prst="homePlate">
            <a:avLst>
              <a:gd name="adj" fmla="val 56037"/>
            </a:avLst>
          </a:prstGeom>
          <a:solidFill>
            <a:srgbClr val="83BBDD"/>
          </a:solidFill>
          <a:ln w="9525" algn="ctr">
            <a:solidFill>
              <a:schemeClr val="bg1"/>
            </a:solidFill>
            <a:miter lim="800000"/>
          </a:ln>
          <a:effectLst/>
        </p:spPr>
        <p:txBody>
          <a:bodyPr wrap="square">
            <a:spAutoFit/>
          </a:bodyPr>
          <a:lstStyle/>
          <a:p>
            <a:pPr algn="ctr">
              <a:spcBef>
                <a:spcPct val="50000"/>
              </a:spcBef>
              <a:buClr>
                <a:srgbClr val="FF0000"/>
              </a:buClr>
              <a:buSzPct val="75000"/>
              <a:buFont typeface="Wingdings" panose="05000000000000000000" pitchFamily="2" charset="2"/>
              <a:buNone/>
            </a:pPr>
            <a:r>
              <a:rPr lang="en-US" altLang="zh-CN" sz="1400" dirty="0">
                <a:solidFill>
                  <a:schemeClr val="bg1"/>
                </a:solidFill>
                <a:latin typeface="微软雅黑" panose="020B0503020204020204" pitchFamily="34" charset="-122"/>
                <a:ea typeface="微软雅黑" panose="020B0503020204020204" pitchFamily="34" charset="-122"/>
              </a:rPr>
              <a:t>M</a:t>
            </a:r>
            <a:r>
              <a:rPr lang="en-US" altLang="en-US" sz="1400" dirty="0">
                <a:solidFill>
                  <a:schemeClr val="bg1"/>
                </a:solidFill>
                <a:latin typeface="微软雅黑" panose="020B0503020204020204" pitchFamily="34" charset="-122"/>
                <a:ea typeface="微软雅黑" panose="020B0503020204020204" pitchFamily="34" charset="-122"/>
              </a:rPr>
              <a:t>4以上</a:t>
            </a:r>
            <a:r>
              <a:rPr lang="zh-CN" altLang="en-US" sz="1400" dirty="0">
                <a:solidFill>
                  <a:schemeClr val="bg1"/>
                </a:solidFill>
                <a:latin typeface="微软雅黑" panose="020B0503020204020204" pitchFamily="34" charset="-122"/>
                <a:ea typeface="微软雅黑" panose="020B0503020204020204" pitchFamily="34" charset="-122"/>
              </a:rPr>
              <a:t>账龄</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3" name="矩形 62"/>
          <p:cNvSpPr/>
          <p:nvPr/>
        </p:nvSpPr>
        <p:spPr>
          <a:xfrm>
            <a:off x="6800466" y="3482424"/>
            <a:ext cx="4663802" cy="954107"/>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服务目的：</a:t>
            </a:r>
            <a:r>
              <a:rPr lang="zh-CN" altLang="en-US" sz="1400" dirty="0">
                <a:latin typeface="微软雅黑" panose="020B0503020204020204" pitchFamily="34" charset="-122"/>
                <a:ea typeface="微软雅黑" panose="020B0503020204020204" pitchFamily="34" charset="-122"/>
              </a:rPr>
              <a:t>以欠款催缴为目的，降低资产不良率；</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催缴过程：</a:t>
            </a:r>
            <a:r>
              <a:rPr lang="zh-CN" altLang="en-US" sz="1400" dirty="0">
                <a:latin typeface="微软雅黑" panose="020B0503020204020204" pitchFamily="34" charset="-122"/>
                <a:ea typeface="微软雅黑" panose="020B0503020204020204" pitchFamily="34" charset="-122"/>
              </a:rPr>
              <a:t>人工跟催，强调话术及施压力度，</a:t>
            </a:r>
            <a:r>
              <a:rPr lang="en-US" altLang="en-US" sz="1400" dirty="0">
                <a:latin typeface="微软雅黑" panose="020B0503020204020204" pitchFamily="34" charset="-122"/>
                <a:ea typeface="微软雅黑" panose="020B0503020204020204" pitchFamily="34" charset="-122"/>
              </a:rPr>
              <a:t>加大跟催力度，360度合理合法搜索欠款人信息</a:t>
            </a:r>
            <a:r>
              <a:rPr lang="zh-CN" altLang="en-US"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外包考核：</a:t>
            </a:r>
            <a:r>
              <a:rPr lang="en-US" altLang="zh-CN" sz="1400" dirty="0">
                <a:latin typeface="微软雅黑" panose="020B0503020204020204" pitchFamily="34" charset="-122"/>
                <a:ea typeface="微软雅黑" panose="020B0503020204020204" pitchFamily="34" charset="-122"/>
              </a:rPr>
              <a:t>CYCLE</a:t>
            </a:r>
            <a:r>
              <a:rPr lang="zh-CN" altLang="en-US" sz="1400" dirty="0">
                <a:latin typeface="微软雅黑" panose="020B0503020204020204" pitchFamily="34" charset="-122"/>
                <a:ea typeface="微软雅黑" panose="020B0503020204020204" pitchFamily="34" charset="-122"/>
              </a:rPr>
              <a:t>回款金额比例及账户比例。</a:t>
            </a:r>
            <a:endParaRPr lang="zh-CN" altLang="en-US" sz="1400" dirty="0">
              <a:latin typeface="微软雅黑" panose="020B0503020204020204" pitchFamily="34" charset="-122"/>
              <a:ea typeface="微软雅黑" panose="020B0503020204020204" pitchFamily="34" charset="-122"/>
            </a:endParaRPr>
          </a:p>
        </p:txBody>
      </p:sp>
      <p:sp>
        <p:nvSpPr>
          <p:cNvPr id="2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零售金融服务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aphicFrame>
        <p:nvGraphicFramePr>
          <p:cNvPr id="52" name="图示 51"/>
          <p:cNvGraphicFramePr/>
          <p:nvPr/>
        </p:nvGraphicFramePr>
        <p:xfrm>
          <a:off x="239318" y="1412776"/>
          <a:ext cx="11951095" cy="510311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3" name="弧形 52"/>
          <p:cNvSpPr/>
          <p:nvPr/>
        </p:nvSpPr>
        <p:spPr>
          <a:xfrm rot="369224">
            <a:off x="3626432" y="1274227"/>
            <a:ext cx="4413491" cy="5228630"/>
          </a:xfrm>
          <a:prstGeom prst="arc">
            <a:avLst>
              <a:gd name="adj1" fmla="val 16200000"/>
              <a:gd name="adj2" fmla="val 16141530"/>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2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国际业务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7504" y="1700808"/>
            <a:ext cx="7067822" cy="3600400"/>
            <a:chOff x="-5791" y="1115611"/>
            <a:chExt cx="4248474" cy="3240362"/>
          </a:xfrm>
        </p:grpSpPr>
        <p:sp>
          <p:nvSpPr>
            <p:cNvPr id="15" name="箭头: 右 78"/>
            <p:cNvSpPr/>
            <p:nvPr/>
          </p:nvSpPr>
          <p:spPr>
            <a:xfrm>
              <a:off x="3065646" y="3229097"/>
              <a:ext cx="393610" cy="80284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78"/>
            <p:cNvSpPr/>
            <p:nvPr/>
          </p:nvSpPr>
          <p:spPr>
            <a:xfrm>
              <a:off x="3065646" y="1483590"/>
              <a:ext cx="377394" cy="80284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83"/>
            <p:cNvGrpSpPr/>
            <p:nvPr/>
          </p:nvGrpSpPr>
          <p:grpSpPr>
            <a:xfrm>
              <a:off x="-5791" y="1115611"/>
              <a:ext cx="4248474" cy="3240362"/>
              <a:chOff x="-5791" y="1115611"/>
              <a:chExt cx="4248474" cy="3240362"/>
            </a:xfrm>
          </p:grpSpPr>
          <p:sp>
            <p:nvSpPr>
              <p:cNvPr id="19" name="箭头: 右 77"/>
              <p:cNvSpPr/>
              <p:nvPr/>
            </p:nvSpPr>
            <p:spPr>
              <a:xfrm>
                <a:off x="1877776" y="1893376"/>
                <a:ext cx="403913" cy="14737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81"/>
              <p:cNvSpPr/>
              <p:nvPr/>
            </p:nvSpPr>
            <p:spPr>
              <a:xfrm>
                <a:off x="853026" y="1687446"/>
                <a:ext cx="478612" cy="218044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1" name="组合 82"/>
              <p:cNvGrpSpPr/>
              <p:nvPr/>
            </p:nvGrpSpPr>
            <p:grpSpPr>
              <a:xfrm>
                <a:off x="-5791" y="1115611"/>
                <a:ext cx="4248474" cy="3240362"/>
                <a:chOff x="-5791" y="1115611"/>
                <a:chExt cx="4248474" cy="3240362"/>
              </a:xfrm>
            </p:grpSpPr>
            <p:sp>
              <p:nvSpPr>
                <p:cNvPr id="22" name="文本框 12"/>
                <p:cNvSpPr txBox="1"/>
                <p:nvPr/>
              </p:nvSpPr>
              <p:spPr>
                <a:xfrm rot="16200000">
                  <a:off x="2910533" y="1727677"/>
                  <a:ext cx="1944215" cy="720084"/>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普通话</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粤语</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日语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韩语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英语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阿拉伯语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kern="1200" dirty="0">
                      <a:solidFill>
                        <a:schemeClr val="bg1"/>
                      </a:solidFill>
                      <a:latin typeface="微软雅黑" panose="020B0503020204020204" pitchFamily="34" charset="-122"/>
                      <a:ea typeface="微软雅黑" panose="020B0503020204020204" pitchFamily="34" charset="-122"/>
                    </a:rPr>
                    <a:t>马来</a:t>
                  </a:r>
                  <a:r>
                    <a:rPr lang="zh-CN" altLang="en-US" sz="1200" kern="1200" dirty="0" smtClean="0">
                      <a:solidFill>
                        <a:schemeClr val="bg1"/>
                      </a:solidFill>
                      <a:latin typeface="微软雅黑" panose="020B0503020204020204" pitchFamily="34" charset="-122"/>
                      <a:ea typeface="微软雅黑" panose="020B0503020204020204" pitchFamily="34" charset="-122"/>
                    </a:rPr>
                    <a:t>语</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印尼</a:t>
                  </a:r>
                  <a:r>
                    <a:rPr lang="zh-CN" altLang="en-US" sz="1200" dirty="0" smtClean="0">
                      <a:solidFill>
                        <a:schemeClr val="bg1"/>
                      </a:solidFill>
                      <a:latin typeface="微软雅黑" panose="020B0503020204020204" pitchFamily="34" charset="-122"/>
                      <a:ea typeface="微软雅黑" panose="020B0503020204020204" pitchFamily="34" charset="-122"/>
                    </a:rPr>
                    <a:t>语</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200" kern="1200" dirty="0" smtClean="0">
                      <a:solidFill>
                        <a:schemeClr val="bg1"/>
                      </a:solidFill>
                      <a:latin typeface="微软雅黑" panose="020B0503020204020204" pitchFamily="34" charset="-122"/>
                      <a:ea typeface="微软雅黑" panose="020B0503020204020204" pitchFamily="34" charset="-122"/>
                    </a:rPr>
                    <a:t>……</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nvGrpSpPr>
                <p:cNvPr id="23" name="组合 43"/>
                <p:cNvGrpSpPr/>
                <p:nvPr/>
              </p:nvGrpSpPr>
              <p:grpSpPr>
                <a:xfrm>
                  <a:off x="2319183" y="1203693"/>
                  <a:ext cx="708027" cy="1447758"/>
                  <a:chOff x="1420852" y="6"/>
                  <a:chExt cx="772162" cy="4064000"/>
                </a:xfrm>
              </p:grpSpPr>
              <p:sp>
                <p:nvSpPr>
                  <p:cNvPr id="39" name="矩形 38"/>
                  <p:cNvSpPr/>
                  <p:nvPr/>
                </p:nvSpPr>
                <p:spPr>
                  <a:xfrm rot="16200000">
                    <a:off x="-225068" y="1645926"/>
                    <a:ext cx="4064000" cy="7721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文本框 45"/>
                  <p:cNvSpPr txBox="1"/>
                  <p:nvPr/>
                </p:nvSpPr>
                <p:spPr>
                  <a:xfrm rot="16200000">
                    <a:off x="291686" y="1690454"/>
                    <a:ext cx="3030496" cy="772160"/>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400" dirty="0">
                        <a:solidFill>
                          <a:schemeClr val="bg1"/>
                        </a:solidFill>
                        <a:latin typeface="微软雅黑" panose="020B0503020204020204" pitchFamily="34" charset="-122"/>
                        <a:ea typeface="微软雅黑" panose="020B0503020204020204" pitchFamily="34" charset="-122"/>
                      </a:rPr>
                      <a:t>多</a:t>
                    </a:r>
                    <a:r>
                      <a:rPr lang="zh-CN" altLang="en-US" sz="1400" dirty="0" smtClean="0">
                        <a:solidFill>
                          <a:schemeClr val="bg1"/>
                        </a:solidFill>
                        <a:latin typeface="微软雅黑" panose="020B0503020204020204" pitchFamily="34" charset="-122"/>
                        <a:ea typeface="微软雅黑" panose="020B0503020204020204" pitchFamily="34" charset="-122"/>
                      </a:rPr>
                      <a:t>语种</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全</a:t>
                    </a:r>
                    <a:r>
                      <a:rPr lang="zh-CN" altLang="en-US" sz="1400" b="1" kern="1200" dirty="0" smtClean="0">
                        <a:solidFill>
                          <a:schemeClr val="bg1"/>
                        </a:solidFill>
                        <a:latin typeface="微软雅黑" panose="020B0503020204020204" pitchFamily="34" charset="-122"/>
                        <a:ea typeface="微软雅黑" panose="020B0503020204020204" pitchFamily="34" charset="-122"/>
                      </a:rPr>
                      <a:t>媒体</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dirty="0">
                        <a:solidFill>
                          <a:schemeClr val="bg1"/>
                        </a:solidFill>
                        <a:latin typeface="微软雅黑" panose="020B0503020204020204" pitchFamily="34" charset="-122"/>
                        <a:ea typeface="微软雅黑" panose="020B0503020204020204" pitchFamily="34" charset="-122"/>
                      </a:rPr>
                      <a:t>客服</a:t>
                    </a:r>
                    <a:endParaRPr lang="zh-CN" altLang="en-US" sz="1400" b="1" kern="12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49"/>
                <p:cNvGrpSpPr/>
                <p:nvPr/>
              </p:nvGrpSpPr>
              <p:grpSpPr>
                <a:xfrm>
                  <a:off x="2319292" y="2642005"/>
                  <a:ext cx="707916" cy="1713968"/>
                  <a:chOff x="1420896" y="0"/>
                  <a:chExt cx="772160" cy="4064000"/>
                </a:xfrm>
              </p:grpSpPr>
              <p:sp>
                <p:nvSpPr>
                  <p:cNvPr id="37" name="矩形 36"/>
                  <p:cNvSpPr/>
                  <p:nvPr/>
                </p:nvSpPr>
                <p:spPr>
                  <a:xfrm rot="16200000">
                    <a:off x="-225024" y="1645920"/>
                    <a:ext cx="4064000" cy="7721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文本框 51"/>
                  <p:cNvSpPr txBox="1"/>
                  <p:nvPr/>
                </p:nvSpPr>
                <p:spPr>
                  <a:xfrm rot="16200000">
                    <a:off x="451321" y="1639309"/>
                    <a:ext cx="2711310" cy="772160"/>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400" b="1" dirty="0">
                        <a:solidFill>
                          <a:schemeClr val="bg1"/>
                        </a:solidFill>
                        <a:latin typeface="微软雅黑" panose="020B0503020204020204" pitchFamily="34" charset="-122"/>
                        <a:ea typeface="微软雅黑" panose="020B0503020204020204" pitchFamily="34" charset="-122"/>
                      </a:rPr>
                      <a:t>离</a:t>
                    </a:r>
                    <a:r>
                      <a:rPr lang="zh-CN" altLang="en-US" sz="1400" b="1" dirty="0" smtClean="0">
                        <a:solidFill>
                          <a:schemeClr val="bg1"/>
                        </a:solidFill>
                        <a:latin typeface="微软雅黑" panose="020B0503020204020204" pitchFamily="34" charset="-122"/>
                        <a:ea typeface="微软雅黑" panose="020B0503020204020204" pitchFamily="34" charset="-122"/>
                      </a:rPr>
                      <a:t>岸或</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400" b="1" kern="1200" dirty="0">
                        <a:solidFill>
                          <a:schemeClr val="bg1"/>
                        </a:solidFill>
                        <a:latin typeface="微软雅黑" panose="020B0503020204020204" pitchFamily="34" charset="-122"/>
                        <a:ea typeface="微软雅黑" panose="020B0503020204020204" pitchFamily="34" charset="-122"/>
                      </a:rPr>
                      <a:t>在</a:t>
                    </a:r>
                    <a:r>
                      <a:rPr lang="zh-CN" altLang="en-US" sz="1400" b="1" kern="1200" dirty="0" smtClean="0">
                        <a:solidFill>
                          <a:schemeClr val="bg1"/>
                        </a:solidFill>
                        <a:latin typeface="微软雅黑" panose="020B0503020204020204" pitchFamily="34" charset="-122"/>
                        <a:ea typeface="微软雅黑" panose="020B0503020204020204" pitchFamily="34" charset="-122"/>
                      </a:rPr>
                      <a:t>岸</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400" b="1" dirty="0" smtClean="0">
                        <a:solidFill>
                          <a:schemeClr val="bg1"/>
                        </a:solidFill>
                        <a:latin typeface="微软雅黑" panose="020B0503020204020204" pitchFamily="34" charset="-122"/>
                        <a:ea typeface="微软雅黑" panose="020B0503020204020204" pitchFamily="34" charset="-122"/>
                      </a:rPr>
                      <a:t>BPO</a:t>
                    </a:r>
                    <a:r>
                      <a:rPr lang="zh-CN" altLang="en-US" sz="1400" b="1" dirty="0" smtClean="0">
                        <a:solidFill>
                          <a:schemeClr val="bg1"/>
                        </a:solidFill>
                        <a:latin typeface="微软雅黑" panose="020B0503020204020204" pitchFamily="34" charset="-122"/>
                        <a:ea typeface="微软雅黑" panose="020B0503020204020204" pitchFamily="34" charset="-122"/>
                      </a:rPr>
                      <a:t>和</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400" b="1" kern="1200" dirty="0" smtClean="0">
                        <a:solidFill>
                          <a:schemeClr val="bg1"/>
                        </a:solidFill>
                        <a:latin typeface="微软雅黑" panose="020B0503020204020204" pitchFamily="34" charset="-122"/>
                        <a:ea typeface="微软雅黑" panose="020B0503020204020204" pitchFamily="34" charset="-122"/>
                      </a:rPr>
                      <a:t>ITO</a:t>
                    </a:r>
                    <a:endParaRPr lang="zh-CN" altLang="en-US" sz="1400" b="1" kern="12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791" y="1213485"/>
                  <a:ext cx="3478045" cy="3136398"/>
                  <a:chOff x="1027410" y="0"/>
                  <a:chExt cx="3527365" cy="4064000"/>
                </a:xfrm>
              </p:grpSpPr>
              <p:sp>
                <p:nvSpPr>
                  <p:cNvPr id="30" name="矩形 29"/>
                  <p:cNvSpPr/>
                  <p:nvPr/>
                </p:nvSpPr>
                <p:spPr>
                  <a:xfrm rot="16200000">
                    <a:off x="-636196" y="1663607"/>
                    <a:ext cx="4064000" cy="736786"/>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文本框 26"/>
                  <p:cNvSpPr txBox="1"/>
                  <p:nvPr/>
                </p:nvSpPr>
                <p:spPr>
                  <a:xfrm rot="16200000">
                    <a:off x="320783" y="1215821"/>
                    <a:ext cx="2150041" cy="736787"/>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2800" kern="1200" dirty="0" smtClean="0">
                        <a:solidFill>
                          <a:schemeClr val="bg1"/>
                        </a:solidFill>
                        <a:latin typeface="微软雅黑" panose="020B0503020204020204" pitchFamily="34" charset="-122"/>
                        <a:ea typeface="微软雅黑" panose="020B0503020204020204" pitchFamily="34" charset="-122"/>
                      </a:rPr>
                      <a:t>和君</a:t>
                    </a:r>
                    <a:endParaRPr lang="en-US" altLang="zh-CN" sz="2800"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2800" kern="1200" dirty="0" smtClean="0">
                        <a:solidFill>
                          <a:schemeClr val="bg1"/>
                        </a:solidFill>
                        <a:latin typeface="微软雅黑" panose="020B0503020204020204" pitchFamily="34" charset="-122"/>
                        <a:ea typeface="微软雅黑" panose="020B0503020204020204" pitchFamily="34" charset="-122"/>
                      </a:rPr>
                      <a:t>国际</a:t>
                    </a:r>
                    <a:endParaRPr lang="en-US" altLang="zh-CN" sz="2800" kern="1200" dirty="0" smtClean="0">
                      <a:solidFill>
                        <a:schemeClr val="bg1"/>
                      </a:solidFill>
                      <a:latin typeface="微软雅黑" panose="020B0503020204020204" pitchFamily="34" charset="-122"/>
                      <a:ea typeface="微软雅黑" panose="020B0503020204020204" pitchFamily="34" charset="-122"/>
                    </a:endParaRPr>
                  </a:p>
                </p:txBody>
              </p:sp>
              <p:sp>
                <p:nvSpPr>
                  <p:cNvPr id="33" name="文本框 26"/>
                  <p:cNvSpPr txBox="1"/>
                  <p:nvPr/>
                </p:nvSpPr>
                <p:spPr>
                  <a:xfrm>
                    <a:off x="1898403" y="1586086"/>
                    <a:ext cx="412372" cy="962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dirty="0" smtClean="0">
                        <a:solidFill>
                          <a:schemeClr val="bg1"/>
                        </a:solidFill>
                        <a:latin typeface="微软雅黑" panose="020B0503020204020204" pitchFamily="34" charset="-122"/>
                        <a:ea typeface="微软雅黑" panose="020B0503020204020204" pitchFamily="34" charset="-122"/>
                      </a:rPr>
                      <a:t>客户</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群体</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4" name="文本框 26"/>
                  <p:cNvSpPr txBox="1"/>
                  <p:nvPr/>
                </p:nvSpPr>
                <p:spPr>
                  <a:xfrm>
                    <a:off x="2934955" y="1696663"/>
                    <a:ext cx="412373" cy="343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提供</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5" name="文本框 26"/>
                  <p:cNvSpPr txBox="1"/>
                  <p:nvPr/>
                </p:nvSpPr>
                <p:spPr>
                  <a:xfrm>
                    <a:off x="4129219" y="709357"/>
                    <a:ext cx="412373" cy="343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语种</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sp>
                <p:nvSpPr>
                  <p:cNvPr id="36" name="文本框 26"/>
                  <p:cNvSpPr txBox="1"/>
                  <p:nvPr/>
                </p:nvSpPr>
                <p:spPr>
                  <a:xfrm>
                    <a:off x="4142402" y="2972895"/>
                    <a:ext cx="412373" cy="34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defTabSz="2089150">
                      <a:lnSpc>
                        <a:spcPct val="90000"/>
                      </a:lnSpc>
                      <a:spcBef>
                        <a:spcPct val="0"/>
                      </a:spcBef>
                      <a:spcAft>
                        <a:spcPct val="35000"/>
                      </a:spcAft>
                      <a:buNone/>
                    </a:pPr>
                    <a:r>
                      <a:rPr lang="zh-CN" altLang="en-US" sz="1200" kern="1200" dirty="0" smtClean="0">
                        <a:solidFill>
                          <a:schemeClr val="bg1"/>
                        </a:solidFill>
                        <a:latin typeface="微软雅黑" panose="020B0503020204020204" pitchFamily="34" charset="-122"/>
                        <a:ea typeface="微软雅黑" panose="020B0503020204020204" pitchFamily="34" charset="-122"/>
                      </a:rPr>
                      <a:t>服务</a:t>
                    </a:r>
                    <a:endParaRPr lang="en-US" altLang="zh-CN" sz="1200" kern="1200" dirty="0" smtClean="0">
                      <a:solidFill>
                        <a:schemeClr val="bg1"/>
                      </a:solidFill>
                      <a:latin typeface="微软雅黑" panose="020B0503020204020204" pitchFamily="34" charset="-122"/>
                      <a:ea typeface="微软雅黑" panose="020B0503020204020204" pitchFamily="34" charset="-122"/>
                    </a:endParaRPr>
                  </a:p>
                </p:txBody>
              </p:sp>
            </p:grpSp>
            <p:grpSp>
              <p:nvGrpSpPr>
                <p:cNvPr id="26" name="组合 69"/>
                <p:cNvGrpSpPr/>
                <p:nvPr/>
              </p:nvGrpSpPr>
              <p:grpSpPr>
                <a:xfrm>
                  <a:off x="1403647" y="1219575"/>
                  <a:ext cx="399429" cy="3136398"/>
                  <a:chOff x="1403647" y="1219575"/>
                  <a:chExt cx="399429" cy="3136398"/>
                </a:xfrm>
              </p:grpSpPr>
              <p:sp>
                <p:nvSpPr>
                  <p:cNvPr id="28" name="矩形 27"/>
                  <p:cNvSpPr/>
                  <p:nvPr/>
                </p:nvSpPr>
                <p:spPr>
                  <a:xfrm rot="16200000">
                    <a:off x="35163" y="2588059"/>
                    <a:ext cx="3136398" cy="399429"/>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文本框 26"/>
                  <p:cNvSpPr txBox="1"/>
                  <p:nvPr/>
                </p:nvSpPr>
                <p:spPr>
                  <a:xfrm rot="16200000">
                    <a:off x="163200" y="2572084"/>
                    <a:ext cx="2880320" cy="39942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defPPr>
                      <a:defRPr lang="zh-CN"/>
                    </a:defPPr>
                    <a:lvl1pPr lvl="0" indent="0" algn="ctr" defTabSz="2089150">
                      <a:lnSpc>
                        <a:spcPct val="90000"/>
                      </a:lnSpc>
                      <a:spcBef>
                        <a:spcPct val="0"/>
                      </a:spcBef>
                      <a:spcAft>
                        <a:spcPct val="35000"/>
                      </a:spcAft>
                      <a:buNone/>
                      <a:defRPr sz="2800">
                        <a:solidFill>
                          <a:schemeClr val="bg1"/>
                        </a:solidFill>
                        <a:latin typeface="微软雅黑" panose="020B0503020204020204" pitchFamily="34" charset="-122"/>
                        <a:ea typeface="微软雅黑" panose="020B0503020204020204" pitchFamily="34" charset="-122"/>
                      </a:defRPr>
                    </a:lvl1pPr>
                  </a:lstStyle>
                  <a:p>
                    <a:pPr>
                      <a:lnSpc>
                        <a:spcPct val="60000"/>
                      </a:lnSpc>
                    </a:pPr>
                    <a:endParaRPr lang="en-US" altLang="zh-CN" sz="2000" b="1" dirty="0" smtClean="0"/>
                  </a:p>
                  <a:p>
                    <a:pPr>
                      <a:lnSpc>
                        <a:spcPct val="60000"/>
                      </a:lnSpc>
                    </a:pPr>
                    <a:r>
                      <a:rPr lang="zh-CN" altLang="en-US" sz="2000" b="1" dirty="0" smtClean="0"/>
                      <a:t>跨</a:t>
                    </a:r>
                    <a:endParaRPr lang="en-US" altLang="zh-CN" sz="2000" b="1" dirty="0" smtClean="0"/>
                  </a:p>
                  <a:p>
                    <a:pPr>
                      <a:lnSpc>
                        <a:spcPct val="60000"/>
                      </a:lnSpc>
                    </a:pPr>
                    <a:r>
                      <a:rPr lang="zh-CN" altLang="en-US" sz="2000" b="1" dirty="0" smtClean="0"/>
                      <a:t>国</a:t>
                    </a:r>
                    <a:endParaRPr lang="en-US" altLang="zh-CN" sz="2000" b="1" dirty="0" smtClean="0"/>
                  </a:p>
                  <a:p>
                    <a:pPr>
                      <a:lnSpc>
                        <a:spcPct val="60000"/>
                      </a:lnSpc>
                    </a:pPr>
                    <a:r>
                      <a:rPr lang="zh-CN" altLang="en-US" sz="2000" b="1" dirty="0" smtClean="0"/>
                      <a:t>企</a:t>
                    </a:r>
                    <a:endParaRPr lang="en-US" altLang="zh-CN" sz="2000" b="1" dirty="0" smtClean="0"/>
                  </a:p>
                  <a:p>
                    <a:pPr>
                      <a:lnSpc>
                        <a:spcPct val="60000"/>
                      </a:lnSpc>
                    </a:pPr>
                    <a:r>
                      <a:rPr lang="zh-CN" altLang="en-US" sz="2000" b="1" dirty="0" smtClean="0"/>
                      <a:t>业</a:t>
                    </a:r>
                    <a:endParaRPr lang="en-US" altLang="zh-CN" sz="2000" b="1" dirty="0" smtClean="0"/>
                  </a:p>
                  <a:p>
                    <a:pPr>
                      <a:lnSpc>
                        <a:spcPct val="60000"/>
                      </a:lnSpc>
                    </a:pPr>
                    <a:r>
                      <a:rPr lang="zh-CN" altLang="en-US" sz="2000" b="1" dirty="0" smtClean="0"/>
                      <a:t>客</a:t>
                    </a:r>
                    <a:endParaRPr lang="en-US" altLang="zh-CN" sz="2000" b="1" dirty="0" smtClean="0"/>
                  </a:p>
                  <a:p>
                    <a:pPr>
                      <a:lnSpc>
                        <a:spcPct val="60000"/>
                      </a:lnSpc>
                    </a:pPr>
                    <a:r>
                      <a:rPr lang="zh-CN" altLang="en-US" sz="2000" b="1" dirty="0" smtClean="0"/>
                      <a:t>户</a:t>
                    </a:r>
                    <a:endParaRPr lang="zh-CN" altLang="en-US" sz="2000" b="1" dirty="0"/>
                  </a:p>
                </p:txBody>
              </p:sp>
            </p:grpSp>
            <p:sp>
              <p:nvSpPr>
                <p:cNvPr id="27" name="文本框 12"/>
                <p:cNvSpPr txBox="1"/>
                <p:nvPr/>
              </p:nvSpPr>
              <p:spPr>
                <a:xfrm rot="16200000">
                  <a:off x="3270572" y="3383863"/>
                  <a:ext cx="1224135" cy="720082"/>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催</a:t>
                  </a:r>
                  <a:r>
                    <a:rPr lang="zh-CN" altLang="en-US" sz="1200" dirty="0" smtClean="0">
                      <a:solidFill>
                        <a:schemeClr val="bg1"/>
                      </a:solidFill>
                      <a:latin typeface="微软雅黑" panose="020B0503020204020204" pitchFamily="34" charset="-122"/>
                      <a:ea typeface="微软雅黑" panose="020B0503020204020204" pitchFamily="34" charset="-122"/>
                    </a:rPr>
                    <a:t>收服务</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电话</a:t>
                  </a:r>
                  <a:r>
                    <a:rPr lang="zh-CN" altLang="en-US" sz="1200" dirty="0" smtClean="0">
                      <a:solidFill>
                        <a:schemeClr val="bg1"/>
                      </a:solidFill>
                      <a:latin typeface="微软雅黑" panose="020B0503020204020204" pitchFamily="34" charset="-122"/>
                      <a:ea typeface="微软雅黑" panose="020B0503020204020204" pitchFamily="34" charset="-122"/>
                    </a:rPr>
                    <a:t>营销</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sz="1200" dirty="0">
                      <a:solidFill>
                        <a:schemeClr val="bg1"/>
                      </a:solidFill>
                      <a:latin typeface="微软雅黑" panose="020B0503020204020204" pitchFamily="34" charset="-122"/>
                      <a:ea typeface="微软雅黑" panose="020B0503020204020204" pitchFamily="34" charset="-122"/>
                    </a:rPr>
                    <a:t>市场</a:t>
                  </a:r>
                  <a:r>
                    <a:rPr lang="zh-CN" altLang="en-US" sz="1200" dirty="0" smtClean="0">
                      <a:solidFill>
                        <a:schemeClr val="bg1"/>
                      </a:solidFill>
                      <a:latin typeface="微软雅黑" panose="020B0503020204020204" pitchFamily="34" charset="-122"/>
                      <a:ea typeface="微软雅黑" panose="020B0503020204020204" pitchFamily="34" charset="-122"/>
                    </a:rPr>
                    <a:t>调研</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en-US" altLang="zh-CN" sz="1200" kern="1200" dirty="0" smtClean="0">
                      <a:solidFill>
                        <a:schemeClr val="bg1"/>
                      </a:solidFill>
                      <a:latin typeface="微软雅黑" panose="020B0503020204020204" pitchFamily="34" charset="-122"/>
                      <a:ea typeface="微软雅黑" panose="020B0503020204020204" pitchFamily="34" charset="-122"/>
                    </a:rPr>
                    <a:t>……</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grpSp>
      </p:grpSp>
      <p:grpSp>
        <p:nvGrpSpPr>
          <p:cNvPr id="41" name="组合 40"/>
          <p:cNvGrpSpPr/>
          <p:nvPr/>
        </p:nvGrpSpPr>
        <p:grpSpPr>
          <a:xfrm>
            <a:off x="7366306" y="1700808"/>
            <a:ext cx="4201508" cy="3600400"/>
            <a:chOff x="1547664" y="1203693"/>
            <a:chExt cx="4392486" cy="3152280"/>
          </a:xfrm>
        </p:grpSpPr>
        <p:sp>
          <p:nvSpPr>
            <p:cNvPr id="42" name="箭头: 右 81"/>
            <p:cNvSpPr/>
            <p:nvPr/>
          </p:nvSpPr>
          <p:spPr>
            <a:xfrm>
              <a:off x="3203846" y="1687446"/>
              <a:ext cx="648072" cy="218044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3" name="组合 82"/>
            <p:cNvGrpSpPr/>
            <p:nvPr/>
          </p:nvGrpSpPr>
          <p:grpSpPr>
            <a:xfrm>
              <a:off x="1547664" y="1203693"/>
              <a:ext cx="4392486" cy="3152280"/>
              <a:chOff x="1547664" y="1203693"/>
              <a:chExt cx="4392486" cy="3152280"/>
            </a:xfrm>
          </p:grpSpPr>
          <p:sp>
            <p:nvSpPr>
              <p:cNvPr id="44" name="文本框 12"/>
              <p:cNvSpPr txBox="1"/>
              <p:nvPr/>
            </p:nvSpPr>
            <p:spPr>
              <a:xfrm rot="16200000">
                <a:off x="3399844" y="1809576"/>
                <a:ext cx="3136398" cy="1944214"/>
              </a:xfrm>
              <a:prstGeom prst="rect">
                <a:avLst/>
              </a:prstGeom>
              <a:solidFill>
                <a:srgbClr val="00B0F0"/>
              </a:solidFill>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ctr" anchorCtr="0">
                <a:noAutofit/>
              </a:bodyPr>
              <a:lstStyle/>
              <a:p>
                <a:pPr lvl="0" algn="ctr" defTabSz="2089150">
                  <a:lnSpc>
                    <a:spcPct val="90000"/>
                  </a:lnSpc>
                  <a:spcBef>
                    <a:spcPct val="0"/>
                  </a:spcBef>
                  <a:spcAft>
                    <a:spcPct val="35000"/>
                  </a:spcAft>
                </a:pPr>
                <a:r>
                  <a:rPr lang="en-US" altLang="zh-CN" sz="1600" spc="-10" dirty="0" smtClean="0">
                    <a:latin typeface="微软雅黑" panose="020B0503020204020204" pitchFamily="34" charset="-122"/>
                    <a:ea typeface="微软雅黑" panose="020B0503020204020204" pitchFamily="34" charset="-122"/>
                  </a:rPr>
                  <a:t>2020</a:t>
                </a:r>
                <a:r>
                  <a:rPr lang="zh-CN" altLang="en-US" sz="1600" spc="-10" dirty="0" smtClean="0">
                    <a:latin typeface="微软雅黑" panose="020B0503020204020204" pitchFamily="34" charset="-122"/>
                    <a:ea typeface="微软雅黑" panose="020B0503020204020204" pitchFamily="34" charset="-122"/>
                  </a:rPr>
                  <a:t>年底</a:t>
                </a:r>
                <a:endParaRPr lang="en-US" altLang="zh-CN" sz="16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600" spc="-10" dirty="0" smtClean="0">
                    <a:latin typeface="微软雅黑" panose="020B0503020204020204" pitchFamily="34" charset="-122"/>
                    <a:ea typeface="微软雅黑" panose="020B0503020204020204" pitchFamily="34" charset="-122"/>
                  </a:rPr>
                  <a:t>为</a:t>
                </a:r>
                <a:r>
                  <a:rPr lang="zh-CN" altLang="en-US" sz="1600" spc="-10" dirty="0">
                    <a:latin typeface="微软雅黑" panose="020B0503020204020204" pitchFamily="34" charset="-122"/>
                    <a:ea typeface="微软雅黑" panose="020B0503020204020204" pitchFamily="34" charset="-122"/>
                  </a:rPr>
                  <a:t>至少</a:t>
                </a:r>
                <a:r>
                  <a:rPr lang="en-US" altLang="zh-CN" sz="1600" b="1" spc="-10" dirty="0">
                    <a:latin typeface="微软雅黑" panose="020B0503020204020204" pitchFamily="34" charset="-122"/>
                    <a:ea typeface="微软雅黑" panose="020B0503020204020204" pitchFamily="34" charset="-122"/>
                  </a:rPr>
                  <a:t>50</a:t>
                </a:r>
                <a:r>
                  <a:rPr lang="zh-CN" altLang="en-US" sz="1600" b="1" spc="-10" dirty="0" smtClean="0">
                    <a:latin typeface="微软雅黑" panose="020B0503020204020204" pitchFamily="34" charset="-122"/>
                    <a:ea typeface="微软雅黑" panose="020B0503020204020204" pitchFamily="34" charset="-122"/>
                  </a:rPr>
                  <a:t>家</a:t>
                </a:r>
                <a:endParaRPr lang="en-US" altLang="zh-CN" sz="16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600" b="1" spc="-10" dirty="0" smtClean="0">
                    <a:latin typeface="微软雅黑" panose="020B0503020204020204" pitchFamily="34" charset="-122"/>
                    <a:ea typeface="微软雅黑" panose="020B0503020204020204" pitchFamily="34" charset="-122"/>
                  </a:rPr>
                  <a:t>世界</a:t>
                </a:r>
                <a:r>
                  <a:rPr lang="en-US" altLang="zh-CN" sz="1600" b="1" spc="-10" dirty="0">
                    <a:latin typeface="微软雅黑" panose="020B0503020204020204" pitchFamily="34" charset="-122"/>
                    <a:ea typeface="微软雅黑" panose="020B0503020204020204" pitchFamily="34" charset="-122"/>
                  </a:rPr>
                  <a:t>500</a:t>
                </a:r>
                <a:r>
                  <a:rPr lang="zh-CN" altLang="en-US" sz="1600" b="1" spc="-10" dirty="0">
                    <a:latin typeface="微软雅黑" panose="020B0503020204020204" pitchFamily="34" charset="-122"/>
                    <a:ea typeface="微软雅黑" panose="020B0503020204020204" pitchFamily="34" charset="-122"/>
                  </a:rPr>
                  <a:t>强</a:t>
                </a:r>
                <a:r>
                  <a:rPr lang="zh-CN" altLang="en-US" sz="1600" spc="-10" dirty="0" smtClean="0">
                    <a:latin typeface="微软雅黑" panose="020B0503020204020204" pitchFamily="34" charset="-122"/>
                    <a:ea typeface="微软雅黑" panose="020B0503020204020204" pitchFamily="34" charset="-122"/>
                  </a:rPr>
                  <a:t>提供服务</a:t>
                </a:r>
                <a:endParaRPr lang="en-US" altLang="zh-CN" sz="1600" b="1" spc="-10" dirty="0">
                  <a:latin typeface="微软雅黑" panose="020B0503020204020204" pitchFamily="34" charset="-122"/>
                  <a:ea typeface="微软雅黑" panose="020B0503020204020204" pitchFamily="34" charset="-122"/>
                </a:endParaRPr>
              </a:p>
            </p:txBody>
          </p:sp>
          <p:grpSp>
            <p:nvGrpSpPr>
              <p:cNvPr id="45" name="组合 43"/>
              <p:cNvGrpSpPr/>
              <p:nvPr/>
            </p:nvGrpSpPr>
            <p:grpSpPr>
              <a:xfrm>
                <a:off x="1547669" y="1203693"/>
                <a:ext cx="1479545" cy="1447758"/>
                <a:chOff x="579452" y="10"/>
                <a:chExt cx="1613566" cy="4064000"/>
              </a:xfrm>
            </p:grpSpPr>
            <p:sp>
              <p:nvSpPr>
                <p:cNvPr id="52" name="矩形 51"/>
                <p:cNvSpPr/>
                <p:nvPr/>
              </p:nvSpPr>
              <p:spPr>
                <a:xfrm rot="16200000">
                  <a:off x="-645765" y="1225227"/>
                  <a:ext cx="4064000" cy="16135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文本框 45"/>
                <p:cNvSpPr txBox="1"/>
                <p:nvPr/>
              </p:nvSpPr>
              <p:spPr>
                <a:xfrm rot="16200000">
                  <a:off x="-346928" y="1285972"/>
                  <a:ext cx="3466324" cy="1492081"/>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t" anchorCtr="0">
                  <a:noAutofit/>
                </a:bodyPr>
                <a:lstStyle/>
                <a:p>
                  <a:pPr lvl="0" algn="ctr" defTabSz="2089150">
                    <a:lnSpc>
                      <a:spcPct val="90000"/>
                    </a:lnSpc>
                    <a:spcBef>
                      <a:spcPct val="0"/>
                    </a:spcBef>
                    <a:spcAft>
                      <a:spcPct val="35000"/>
                    </a:spcAft>
                  </a:pPr>
                  <a:r>
                    <a:rPr lang="en-US" altLang="zh-CN" sz="1200" spc="-10" dirty="0">
                      <a:latin typeface="微软雅黑" panose="020B0503020204020204" pitchFamily="34" charset="-122"/>
                      <a:ea typeface="微软雅黑" panose="020B0503020204020204" pitchFamily="34" charset="-122"/>
                    </a:rPr>
                    <a:t>2018</a:t>
                  </a:r>
                  <a:r>
                    <a:rPr lang="zh-CN" altLang="en-US" sz="1200" spc="-10" dirty="0">
                      <a:latin typeface="微软雅黑" panose="020B0503020204020204" pitchFamily="34" charset="-122"/>
                      <a:ea typeface="微软雅黑" panose="020B0503020204020204" pitchFamily="34" charset="-122"/>
                    </a:rPr>
                    <a:t>年下半</a:t>
                  </a:r>
                  <a:r>
                    <a:rPr lang="zh-CN" altLang="en-US" sz="1200" spc="-10" dirty="0" smtClean="0">
                      <a:latin typeface="微软雅黑" panose="020B0503020204020204" pitchFamily="34" charset="-122"/>
                      <a:ea typeface="微软雅黑" panose="020B0503020204020204" pitchFamily="34" charset="-122"/>
                    </a:rPr>
                    <a:t>年</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印尼</a:t>
                  </a:r>
                  <a:endParaRPr lang="en-US" altLang="zh-CN" sz="14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第一家</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海外</a:t>
                  </a:r>
                  <a:r>
                    <a:rPr lang="zh-CN" altLang="en-US" sz="1200" spc="-10" dirty="0">
                      <a:latin typeface="微软雅黑" panose="020B0503020204020204" pitchFamily="34" charset="-122"/>
                      <a:ea typeface="微软雅黑" panose="020B0503020204020204" pitchFamily="34" charset="-122"/>
                    </a:rPr>
                    <a:t>呼叫</a:t>
                  </a:r>
                  <a:r>
                    <a:rPr lang="zh-CN" altLang="en-US" sz="1200" spc="-10" dirty="0" smtClean="0">
                      <a:latin typeface="微软雅黑" panose="020B0503020204020204" pitchFamily="34" charset="-122"/>
                      <a:ea typeface="微软雅黑" panose="020B0503020204020204" pitchFamily="34" charset="-122"/>
                    </a:rPr>
                    <a:t>中心</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东南亚</a:t>
                  </a:r>
                  <a:r>
                    <a:rPr lang="zh-CN" altLang="en-US" sz="1200" spc="-10" dirty="0" smtClean="0">
                      <a:latin typeface="微软雅黑" panose="020B0503020204020204" pitchFamily="34" charset="-122"/>
                      <a:ea typeface="微软雅黑" panose="020B0503020204020204" pitchFamily="34" charset="-122"/>
                    </a:rPr>
                    <a:t>地区</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9"/>
              <p:cNvGrpSpPr/>
              <p:nvPr/>
            </p:nvGrpSpPr>
            <p:grpSpPr>
              <a:xfrm>
                <a:off x="1547664" y="2642005"/>
                <a:ext cx="1479544" cy="1713968"/>
                <a:chOff x="579242" y="0"/>
                <a:chExt cx="1613814" cy="4064000"/>
              </a:xfrm>
            </p:grpSpPr>
            <p:sp>
              <p:nvSpPr>
                <p:cNvPr id="50" name="矩形 49"/>
                <p:cNvSpPr/>
                <p:nvPr/>
              </p:nvSpPr>
              <p:spPr>
                <a:xfrm rot="16200000">
                  <a:off x="-645851" y="1225093"/>
                  <a:ext cx="4064000" cy="161381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文本框 51"/>
                <p:cNvSpPr txBox="1"/>
                <p:nvPr/>
              </p:nvSpPr>
              <p:spPr>
                <a:xfrm rot="16200000">
                  <a:off x="120820" y="1246573"/>
                  <a:ext cx="2530658" cy="1570853"/>
                </a:xfrm>
                <a:prstGeom prst="rect">
                  <a:avLst/>
                </a:prstGeom>
              </p:spPr>
              <p:style>
                <a:lnRef idx="0">
                  <a:scrgbClr r="0" g="0" b="0"/>
                </a:lnRef>
                <a:fillRef idx="0">
                  <a:scrgbClr r="0" g="0" b="0"/>
                </a:fillRef>
                <a:effectRef idx="0">
                  <a:scrgbClr r="0" g="0" b="0"/>
                </a:effectRef>
                <a:fontRef idx="minor">
                  <a:schemeClr val="lt1"/>
                </a:fontRef>
              </p:style>
              <p:txBody>
                <a:bodyPr spcFirstLastPara="0" vert="eaVert" wrap="square" lIns="29845" tIns="29845" rIns="29845" bIns="29845" numCol="1" spcCol="1270" anchor="t" anchorCtr="0">
                  <a:noAutofit/>
                </a:bodyPr>
                <a:lstStyle/>
                <a:p>
                  <a:pPr lvl="0" algn="ctr" defTabSz="2089150">
                    <a:lnSpc>
                      <a:spcPct val="90000"/>
                    </a:lnSpc>
                    <a:spcBef>
                      <a:spcPct val="0"/>
                    </a:spcBef>
                    <a:spcAft>
                      <a:spcPct val="35000"/>
                    </a:spcAft>
                  </a:pPr>
                  <a:r>
                    <a:rPr lang="en-US" altLang="zh-CN" sz="1200" spc="-10" dirty="0" smtClean="0">
                      <a:latin typeface="微软雅黑" panose="020B0503020204020204" pitchFamily="34" charset="-122"/>
                      <a:ea typeface="微软雅黑" panose="020B0503020204020204" pitchFamily="34" charset="-122"/>
                    </a:rPr>
                    <a:t>2019</a:t>
                  </a:r>
                  <a:r>
                    <a:rPr lang="zh-CN" altLang="en-US" sz="1200" spc="-10" dirty="0" smtClean="0">
                      <a:latin typeface="微软雅黑" panose="020B0503020204020204" pitchFamily="34" charset="-122"/>
                      <a:ea typeface="微软雅黑" panose="020B0503020204020204" pitchFamily="34" charset="-122"/>
                    </a:rPr>
                    <a:t>年底</a:t>
                  </a:r>
                  <a:endParaRPr lang="en-US" altLang="zh-CN" sz="1200"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爱尔兰</a:t>
                  </a:r>
                  <a:endParaRPr lang="en-US" altLang="zh-CN" sz="1400" b="1" spc="-10" dirty="0" smtClean="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200" spc="-10" dirty="0" smtClean="0">
                      <a:latin typeface="微软雅黑" panose="020B0503020204020204" pitchFamily="34" charset="-122"/>
                      <a:ea typeface="微软雅黑" panose="020B0503020204020204" pitchFamily="34" charset="-122"/>
                    </a:rPr>
                    <a:t>第二家</a:t>
                  </a:r>
                  <a:endParaRPr lang="en-US" altLang="zh-CN" sz="1200" spc="-10" dirty="0">
                    <a:latin typeface="微软雅黑" panose="020B0503020204020204" pitchFamily="34" charset="-122"/>
                    <a:ea typeface="微软雅黑" panose="020B0503020204020204" pitchFamily="34" charset="-122"/>
                  </a:endParaRPr>
                </a:p>
                <a:p>
                  <a:pPr lvl="0" algn="ctr" defTabSz="2089150">
                    <a:lnSpc>
                      <a:spcPct val="90000"/>
                    </a:lnSpc>
                    <a:spcBef>
                      <a:spcPct val="0"/>
                    </a:spcBef>
                    <a:spcAft>
                      <a:spcPct val="35000"/>
                    </a:spcAft>
                  </a:pPr>
                  <a:r>
                    <a:rPr lang="zh-CN" altLang="en-US" sz="1400" b="1" spc="-10" dirty="0" smtClean="0">
                      <a:latin typeface="微软雅黑" panose="020B0503020204020204" pitchFamily="34" charset="-122"/>
                      <a:ea typeface="微软雅黑" panose="020B0503020204020204" pitchFamily="34" charset="-122"/>
                    </a:rPr>
                    <a:t>欧美</a:t>
                  </a:r>
                  <a:r>
                    <a:rPr lang="zh-CN" altLang="en-US" sz="1200" spc="-10" dirty="0" smtClean="0">
                      <a:latin typeface="微软雅黑" panose="020B0503020204020204" pitchFamily="34" charset="-122"/>
                      <a:ea typeface="微软雅黑" panose="020B0503020204020204" pitchFamily="34" charset="-122"/>
                    </a:rPr>
                    <a:t>地区</a:t>
                  </a:r>
                  <a:endParaRPr lang="zh-CN" altLang="en-US" sz="1200" kern="1200" dirty="0">
                    <a:solidFill>
                      <a:schemeClr val="bg1"/>
                    </a:solidFill>
                    <a:latin typeface="微软雅黑" panose="020B0503020204020204" pitchFamily="34" charset="-122"/>
                    <a:ea typeface="微软雅黑" panose="020B0503020204020204" pitchFamily="34" charset="-122"/>
                  </a:endParaRPr>
                </a:p>
              </p:txBody>
            </p:sp>
          </p:grpSp>
          <p:sp>
            <p:nvSpPr>
              <p:cNvPr id="49" name="文本框 26"/>
              <p:cNvSpPr txBox="1"/>
              <p:nvPr/>
            </p:nvSpPr>
            <p:spPr>
              <a:xfrm>
                <a:off x="3368054" y="2406221"/>
                <a:ext cx="288031" cy="7428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t" anchorCtr="0">
                <a:noAutofit/>
              </a:bodyPr>
              <a:lstStyle/>
              <a:p>
                <a:pPr marL="0" lvl="0" indent="0" algn="ctr" defTabSz="2089150">
                  <a:lnSpc>
                    <a:spcPct val="90000"/>
                  </a:lnSpc>
                  <a:spcBef>
                    <a:spcPct val="0"/>
                  </a:spcBef>
                  <a:spcAft>
                    <a:spcPct val="35000"/>
                  </a:spcAft>
                  <a:buNone/>
                </a:pPr>
                <a:r>
                  <a:rPr lang="zh-CN" altLang="en-US" kern="1200" dirty="0" smtClean="0">
                    <a:solidFill>
                      <a:schemeClr val="bg1"/>
                    </a:solidFill>
                    <a:latin typeface="微软雅黑" panose="020B0503020204020204" pitchFamily="34" charset="-122"/>
                    <a:ea typeface="微软雅黑" panose="020B0503020204020204" pitchFamily="34" charset="-122"/>
                  </a:rPr>
                  <a:t>目</a:t>
                </a:r>
                <a:endParaRPr lang="en-US" altLang="zh-CN" kern="1200" dirty="0" smtClean="0">
                  <a:solidFill>
                    <a:schemeClr val="bg1"/>
                  </a:solidFill>
                  <a:latin typeface="微软雅黑" panose="020B0503020204020204" pitchFamily="34" charset="-122"/>
                  <a:ea typeface="微软雅黑" panose="020B0503020204020204" pitchFamily="34" charset="-122"/>
                </a:endParaRPr>
              </a:p>
              <a:p>
                <a:pPr marL="0" lvl="0" indent="0" algn="ctr" defTabSz="2089150">
                  <a:lnSpc>
                    <a:spcPct val="90000"/>
                  </a:lnSpc>
                  <a:spcBef>
                    <a:spcPct val="0"/>
                  </a:spcBef>
                  <a:spcAft>
                    <a:spcPct val="35000"/>
                  </a:spcAft>
                  <a:buNone/>
                </a:pPr>
                <a:r>
                  <a:rPr lang="zh-CN" altLang="en-US" kern="1200" dirty="0" smtClean="0">
                    <a:solidFill>
                      <a:schemeClr val="bg1"/>
                    </a:solidFill>
                    <a:latin typeface="微软雅黑" panose="020B0503020204020204" pitchFamily="34" charset="-122"/>
                    <a:ea typeface="微软雅黑" panose="020B0503020204020204" pitchFamily="34" charset="-122"/>
                  </a:rPr>
                  <a:t>标</a:t>
                </a:r>
                <a:endParaRPr lang="en-US" altLang="zh-CN" kern="1200" dirty="0" smtClean="0">
                  <a:solidFill>
                    <a:schemeClr val="bg1"/>
                  </a:solidFill>
                  <a:latin typeface="微软雅黑" panose="020B0503020204020204" pitchFamily="34" charset="-122"/>
                  <a:ea typeface="微软雅黑" panose="020B0503020204020204" pitchFamily="34" charset="-122"/>
                </a:endParaRPr>
              </a:p>
            </p:txBody>
          </p:sp>
        </p:grpSp>
      </p:grpSp>
      <p:sp>
        <p:nvSpPr>
          <p:cNvPr id="5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咨询服务</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9218" name="Picture 2"/>
          <p:cNvPicPr>
            <a:picLocks noChangeAspect="1" noChangeArrowheads="1"/>
          </p:cNvPicPr>
          <p:nvPr/>
        </p:nvPicPr>
        <p:blipFill>
          <a:blip r:embed="rId1" cstate="print"/>
          <a:srcRect/>
          <a:stretch>
            <a:fillRect/>
          </a:stretch>
        </p:blipFill>
        <p:spPr bwMode="auto">
          <a:xfrm>
            <a:off x="0" y="1268760"/>
            <a:ext cx="5686425" cy="5589240"/>
          </a:xfrm>
          <a:prstGeom prst="rect">
            <a:avLst/>
          </a:prstGeom>
          <a:noFill/>
          <a:ln w="9525">
            <a:noFill/>
            <a:miter lim="800000"/>
            <a:headEnd/>
            <a:tailEnd/>
          </a:ln>
        </p:spPr>
      </p:pic>
      <p:pic>
        <p:nvPicPr>
          <p:cNvPr id="9219" name="Picture 3"/>
          <p:cNvPicPr>
            <a:picLocks noChangeAspect="1" noChangeArrowheads="1"/>
          </p:cNvPicPr>
          <p:nvPr/>
        </p:nvPicPr>
        <p:blipFill>
          <a:blip r:embed="rId2" cstate="print"/>
          <a:srcRect/>
          <a:stretch>
            <a:fillRect/>
          </a:stretch>
        </p:blipFill>
        <p:spPr bwMode="auto">
          <a:xfrm>
            <a:off x="2206774" y="1268760"/>
            <a:ext cx="5705475" cy="5589240"/>
          </a:xfrm>
          <a:prstGeom prst="rect">
            <a:avLst/>
          </a:prstGeom>
          <a:noFill/>
          <a:ln w="9525">
            <a:noFill/>
            <a:miter lim="800000"/>
            <a:headEnd/>
            <a:tailEnd/>
          </a:ln>
        </p:spPr>
      </p:pic>
      <p:pic>
        <p:nvPicPr>
          <p:cNvPr id="20" name="图片 19"/>
          <p:cNvPicPr>
            <a:picLocks noChangeAspect="1" noChangeArrowheads="1"/>
          </p:cNvPicPr>
          <p:nvPr/>
        </p:nvPicPr>
        <p:blipFill>
          <a:blip r:embed="rId3" cstate="print">
            <a:clrChange>
              <a:clrFrom>
                <a:srgbClr val="E5E5E5"/>
              </a:clrFrom>
              <a:clrTo>
                <a:srgbClr val="E5E5E5">
                  <a:alpha val="0"/>
                </a:srgbClr>
              </a:clrTo>
            </a:clrChange>
            <a:extLst>
              <a:ext uri="{28A0092B-C50C-407E-A947-70E740481C1C}">
                <a14:useLocalDpi xmlns:a14="http://schemas.microsoft.com/office/drawing/2010/main" val="0"/>
              </a:ext>
            </a:extLst>
          </a:blip>
          <a:srcRect/>
          <a:stretch>
            <a:fillRect/>
          </a:stretch>
        </p:blipFill>
        <p:spPr bwMode="auto">
          <a:xfrm>
            <a:off x="4607496" y="1052736"/>
            <a:ext cx="7392366" cy="2844317"/>
          </a:xfrm>
          <a:prstGeom prst="rect">
            <a:avLst/>
          </a:prstGeom>
          <a:solidFill>
            <a:schemeClr val="bg1">
              <a:lumMod val="95000"/>
            </a:schemeClr>
          </a:solid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4" cstate="print"/>
          <a:stretch>
            <a:fillRect/>
          </a:stretch>
        </p:blipFill>
        <p:spPr>
          <a:xfrm>
            <a:off x="4611547" y="3897051"/>
            <a:ext cx="7385765" cy="2844317"/>
          </a:xfrm>
          <a:prstGeom prst="rect">
            <a:avLst/>
          </a:prstGeom>
        </p:spPr>
      </p:pic>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3869304"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产</a:t>
            </a:r>
            <a:r>
              <a:rPr lang="en-US" altLang="en-US" sz="2000" b="1" dirty="0">
                <a:solidFill>
                  <a:schemeClr val="accent2"/>
                </a:solidFill>
                <a:latin typeface="微软雅黑" panose="020B0503020204020204" pitchFamily="34" charset="-122"/>
                <a:ea typeface="微软雅黑" panose="020B0503020204020204" pitchFamily="34" charset="-122"/>
              </a:rPr>
              <a:t>品</a:t>
            </a:r>
            <a:r>
              <a:rPr lang="zh-CN" altLang="en-US" sz="2000" b="1" dirty="0" smtClean="0">
                <a:solidFill>
                  <a:schemeClr val="accent2"/>
                </a:solidFill>
                <a:latin typeface="微软雅黑" panose="020B0503020204020204" pitchFamily="34" charset="-122"/>
                <a:ea typeface="微软雅黑" panose="020B0503020204020204" pitchFamily="34" charset="-122"/>
              </a:rPr>
              <a:t>结构</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系统及智能化</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7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1" cstate="screen"/>
          <a:stretch>
            <a:fillRect/>
          </a:stretch>
        </p:blipFill>
        <p:spPr>
          <a:xfrm>
            <a:off x="478582" y="1268760"/>
            <a:ext cx="11305256" cy="5359616"/>
          </a:xfrm>
          <a:prstGeom prst="rect">
            <a:avLst/>
          </a:prstGeom>
        </p:spPr>
      </p:pic>
      <p:sp>
        <p:nvSpPr>
          <p:cNvPr id="1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p:nvPr/>
        </p:nvSpPr>
        <p:spPr>
          <a:xfrm>
            <a:off x="262558" y="260648"/>
            <a:ext cx="2016224"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dirty="0">
                <a:solidFill>
                  <a:schemeClr val="bg1"/>
                </a:solidFill>
                <a:latin typeface="微软雅黑" panose="020B0503020204020204" pitchFamily="34" charset="-122"/>
                <a:ea typeface="微软雅黑" panose="020B0503020204020204" pitchFamily="34" charset="-122"/>
              </a:rPr>
              <a:t>目  录</a:t>
            </a:r>
            <a:endParaRPr lang="en-US" altLang="zh-CN" sz="3200" dirty="0">
              <a:solidFill>
                <a:schemeClr val="bg1"/>
              </a:solidFill>
              <a:latin typeface="微软雅黑" panose="020B0503020204020204" pitchFamily="34" charset="-122"/>
              <a:ea typeface="微软雅黑" panose="020B0503020204020204" pitchFamily="34" charset="-122"/>
            </a:endParaRPr>
          </a:p>
          <a:p>
            <a:r>
              <a:rPr lang="en-US" altLang="zh-CN" sz="1400" dirty="0">
                <a:solidFill>
                  <a:schemeClr val="bg1"/>
                </a:solidFill>
                <a:latin typeface="微软雅黑" panose="020B0503020204020204" pitchFamily="34" charset="-122"/>
                <a:ea typeface="微软雅黑" panose="020B0503020204020204" pitchFamily="34" charset="-122"/>
              </a:rPr>
              <a:t>CONTENTS</a:t>
            </a:r>
            <a:endParaRPr lang="zh-CN" altLang="en-US" sz="1100" dirty="0">
              <a:solidFill>
                <a:schemeClr val="bg1"/>
              </a:solidFill>
              <a:latin typeface="微软雅黑" panose="020B0503020204020204" pitchFamily="34" charset="-122"/>
              <a:ea typeface="微软雅黑" panose="020B0503020204020204" pitchFamily="34" charset="-122"/>
            </a:endParaRPr>
          </a:p>
          <a:p>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8719697" y="2865895"/>
            <a:ext cx="2488077" cy="2802766"/>
            <a:chOff x="6441309" y="1514754"/>
            <a:chExt cx="2325951" cy="2620134"/>
          </a:xfrm>
          <a:solidFill>
            <a:schemeClr val="bg1">
              <a:lumMod val="75000"/>
            </a:schemeClr>
          </a:solidFill>
        </p:grpSpPr>
        <p:sp>
          <p:nvSpPr>
            <p:cNvPr id="61" name="矩形 60"/>
            <p:cNvSpPr/>
            <p:nvPr/>
          </p:nvSpPr>
          <p:spPr>
            <a:xfrm rot="1992964" flipV="1">
              <a:off x="7008471" y="3146931"/>
              <a:ext cx="907460" cy="1607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p:cNvGrpSpPr/>
            <p:nvPr/>
          </p:nvGrpSpPr>
          <p:grpSpPr>
            <a:xfrm>
              <a:off x="6441309" y="1514754"/>
              <a:ext cx="2325951" cy="2620134"/>
              <a:chOff x="6441309" y="1514754"/>
              <a:chExt cx="2325951" cy="2620134"/>
            </a:xfrm>
            <a:grpFill/>
          </p:grpSpPr>
          <p:sp>
            <p:nvSpPr>
              <p:cNvPr id="63" name="圆角矩形 62"/>
              <p:cNvSpPr/>
              <p:nvPr/>
            </p:nvSpPr>
            <p:spPr>
              <a:xfrm>
                <a:off x="6441309" y="2422853"/>
                <a:ext cx="1020893"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7666379" y="1514754"/>
                <a:ext cx="1100881"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rot="19607036">
                <a:off x="7008471" y="2352906"/>
                <a:ext cx="907460" cy="1607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7666379" y="3340860"/>
                <a:ext cx="1100881" cy="79402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7" name="圆角矩形 66"/>
          <p:cNvSpPr/>
          <p:nvPr/>
        </p:nvSpPr>
        <p:spPr>
          <a:xfrm>
            <a:off x="7413335" y="1916832"/>
            <a:ext cx="1092053" cy="849374"/>
          </a:xfrm>
          <a:prstGeom prst="roundRect">
            <a:avLst/>
          </a:prstGeom>
          <a:blipFill>
            <a:blip r:embed="rId1" cstate="print"/>
            <a:srcRect/>
            <a:stretch>
              <a:fillRect l="-9338" r="-93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7413335" y="2865895"/>
            <a:ext cx="1092053" cy="849374"/>
          </a:xfrm>
          <a:prstGeom prst="round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a:off x="8719697" y="1916832"/>
            <a:ext cx="1092053" cy="849374"/>
          </a:xfrm>
          <a:prstGeom prst="roundRect">
            <a:avLst/>
          </a:prstGeom>
          <a:blipFill>
            <a:blip r:embed="rId3" cstate="print"/>
            <a:srcRect/>
            <a:stretch>
              <a:fillRect l="-15931" r="-159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a:off x="10030158" y="3837290"/>
            <a:ext cx="1177616" cy="849374"/>
          </a:xfrm>
          <a:prstGeom prst="round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7413335" y="1916832"/>
            <a:ext cx="3794439" cy="2769833"/>
            <a:chOff x="5436096" y="627534"/>
            <a:chExt cx="3149843" cy="2299296"/>
          </a:xfrm>
          <a:solidFill>
            <a:srgbClr val="F77E31"/>
          </a:solidFill>
        </p:grpSpPr>
        <p:sp>
          <p:nvSpPr>
            <p:cNvPr id="72" name="圆角矩形 71"/>
            <p:cNvSpPr/>
            <p:nvPr/>
          </p:nvSpPr>
          <p:spPr>
            <a:xfrm>
              <a:off x="5436096" y="2221747"/>
              <a:ext cx="906536"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6520534" y="1415370"/>
              <a:ext cx="906536"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p:nvSpPr>
          <p:spPr>
            <a:xfrm>
              <a:off x="7608375" y="627534"/>
              <a:ext cx="977564" cy="7050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rot="19607036">
              <a:off x="5946835" y="2129089"/>
              <a:ext cx="805809" cy="142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rot="19607036">
              <a:off x="7113027" y="1320705"/>
              <a:ext cx="805809" cy="1427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Rectangle 4"/>
          <p:cNvSpPr txBox="1">
            <a:spLocks noChangeArrowheads="1"/>
          </p:cNvSpPr>
          <p:nvPr/>
        </p:nvSpPr>
        <p:spPr bwMode="auto">
          <a:xfrm>
            <a:off x="7031310" y="5076327"/>
            <a:ext cx="2880320" cy="37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Introduction Of Atmospheric  Business</a:t>
            </a:r>
            <a:endPar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 Plan Startup Plan PPT Template, </a:t>
            </a:r>
            <a:endPar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a:p>
            <a:pPr algn="r"/>
            <a:r>
              <a:rPr lang="en-US" alt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rPr>
              <a:t>Complete Framework</a:t>
            </a:r>
            <a:endParaRPr lang="zh-CN" sz="1000" b="0" dirty="0">
              <a:solidFill>
                <a:schemeClr val="bg1">
                  <a:lumMod val="65000"/>
                </a:schemeClr>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78" name="TextBox 59"/>
          <p:cNvSpPr>
            <a:spLocks noChangeArrowheads="1"/>
          </p:cNvSpPr>
          <p:nvPr/>
        </p:nvSpPr>
        <p:spPr bwMode="auto">
          <a:xfrm flipH="1">
            <a:off x="7391350" y="3940469"/>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合作</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79" name="TextBox 59"/>
          <p:cNvSpPr>
            <a:spLocks noChangeArrowheads="1"/>
          </p:cNvSpPr>
          <p:nvPr/>
        </p:nvSpPr>
        <p:spPr bwMode="auto">
          <a:xfrm flipH="1">
            <a:off x="8687494" y="3004365"/>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创新</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80" name="TextBox 59"/>
          <p:cNvSpPr>
            <a:spLocks noChangeArrowheads="1"/>
          </p:cNvSpPr>
          <p:nvPr/>
        </p:nvSpPr>
        <p:spPr bwMode="auto">
          <a:xfrm flipH="1">
            <a:off x="10023443" y="2068261"/>
            <a:ext cx="1184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chemeClr val="bg1"/>
                </a:solidFill>
                <a:latin typeface="微软雅黑" panose="020B0503020204020204" pitchFamily="34" charset="-122"/>
                <a:ea typeface="微软雅黑" panose="020B0503020204020204" pitchFamily="34" charset="-122"/>
                <a:sym typeface="方正兰亭黑_GBK" pitchFamily="2" charset="-122"/>
              </a:rPr>
              <a:t>专业</a:t>
            </a:r>
            <a:endParaRPr lang="en-US" altLang="zh-CN" sz="32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81" name="TextBox 80"/>
          <p:cNvSpPr txBox="1"/>
          <p:nvPr/>
        </p:nvSpPr>
        <p:spPr>
          <a:xfrm>
            <a:off x="622598" y="2126132"/>
            <a:ext cx="738203" cy="523220"/>
          </a:xfrm>
          <a:prstGeom prst="rect">
            <a:avLst/>
          </a:prstGeom>
          <a:noFill/>
        </p:spPr>
        <p:txBody>
          <a:bodyPr wrap="square" rtlCol="0">
            <a:spAutoFit/>
          </a:bodyPr>
          <a:lstStyle/>
          <a:p>
            <a:r>
              <a:rPr lang="en-US" altLang="zh-CN" sz="2800" dirty="0">
                <a:solidFill>
                  <a:schemeClr val="accent2"/>
                </a:solidFill>
                <a:latin typeface="Impact MT Std" pitchFamily="34" charset="0"/>
                <a:ea typeface="微软雅黑" panose="020B0503020204020204" pitchFamily="34" charset="-122"/>
              </a:rPr>
              <a:t>01</a:t>
            </a:r>
            <a:endParaRPr lang="en-US" altLang="zh-CN" sz="2800" dirty="0">
              <a:solidFill>
                <a:schemeClr val="accent2"/>
              </a:solidFill>
              <a:latin typeface="Impact MT Std" pitchFamily="34" charset="0"/>
              <a:ea typeface="微软雅黑" panose="020B0503020204020204" pitchFamily="34" charset="-122"/>
            </a:endParaRPr>
          </a:p>
        </p:txBody>
      </p:sp>
      <p:sp>
        <p:nvSpPr>
          <p:cNvPr id="82" name="TextBox 81"/>
          <p:cNvSpPr txBox="1"/>
          <p:nvPr/>
        </p:nvSpPr>
        <p:spPr>
          <a:xfrm>
            <a:off x="1250743" y="2164794"/>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集团简介</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622598" y="2761764"/>
            <a:ext cx="738203" cy="523220"/>
          </a:xfrm>
          <a:prstGeom prst="rect">
            <a:avLst/>
          </a:prstGeom>
          <a:noFill/>
        </p:spPr>
        <p:txBody>
          <a:bodyPr wrap="square" rtlCol="0">
            <a:spAutoFit/>
          </a:bodyPr>
          <a:lstStyle/>
          <a:p>
            <a:r>
              <a:rPr lang="en-US" altLang="zh-CN" sz="2800" dirty="0">
                <a:solidFill>
                  <a:schemeClr val="accent2"/>
                </a:solidFill>
                <a:latin typeface="Impact MT Std" pitchFamily="34" charset="0"/>
                <a:ea typeface="微软雅黑" panose="020B0503020204020204" pitchFamily="34" charset="-122"/>
              </a:rPr>
              <a:t>02</a:t>
            </a:r>
            <a:endParaRPr lang="en-US" altLang="zh-CN" sz="2800" dirty="0">
              <a:solidFill>
                <a:schemeClr val="accent2"/>
              </a:solidFill>
              <a:latin typeface="Impact MT Std" pitchFamily="34" charset="0"/>
              <a:ea typeface="微软雅黑" panose="020B0503020204020204" pitchFamily="34" charset="-122"/>
            </a:endParaRPr>
          </a:p>
        </p:txBody>
      </p:sp>
      <p:sp>
        <p:nvSpPr>
          <p:cNvPr id="84" name="TextBox 83"/>
          <p:cNvSpPr txBox="1"/>
          <p:nvPr/>
        </p:nvSpPr>
        <p:spPr>
          <a:xfrm>
            <a:off x="1250743" y="2800426"/>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产品服务</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622598" y="3409836"/>
            <a:ext cx="738203" cy="523220"/>
          </a:xfrm>
          <a:prstGeom prst="rect">
            <a:avLst/>
          </a:prstGeom>
          <a:noFill/>
        </p:spPr>
        <p:txBody>
          <a:bodyPr wrap="square" rtlCol="0">
            <a:spAutoFit/>
          </a:bodyPr>
          <a:lstStyle/>
          <a:p>
            <a:r>
              <a:rPr lang="en-US" altLang="zh-CN" sz="2800" dirty="0" smtClean="0">
                <a:solidFill>
                  <a:schemeClr val="accent2"/>
                </a:solidFill>
                <a:latin typeface="Impact MT Std" pitchFamily="34" charset="0"/>
                <a:ea typeface="微软雅黑" panose="020B0503020204020204" pitchFamily="34" charset="-122"/>
              </a:rPr>
              <a:t>03</a:t>
            </a:r>
            <a:endParaRPr lang="en-US" altLang="zh-CN" sz="2800" dirty="0">
              <a:solidFill>
                <a:schemeClr val="accent2"/>
              </a:solidFill>
              <a:latin typeface="Impact MT Std" pitchFamily="34" charset="0"/>
              <a:ea typeface="微软雅黑" panose="020B0503020204020204" pitchFamily="34" charset="-122"/>
            </a:endParaRPr>
          </a:p>
        </p:txBody>
      </p:sp>
      <p:sp>
        <p:nvSpPr>
          <p:cNvPr id="88" name="TextBox 87"/>
          <p:cNvSpPr txBox="1"/>
          <p:nvPr/>
        </p:nvSpPr>
        <p:spPr>
          <a:xfrm>
            <a:off x="1250743" y="3448498"/>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运营体系</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622598" y="4057908"/>
            <a:ext cx="738203" cy="523220"/>
          </a:xfrm>
          <a:prstGeom prst="rect">
            <a:avLst/>
          </a:prstGeom>
          <a:noFill/>
        </p:spPr>
        <p:txBody>
          <a:bodyPr wrap="square" rtlCol="0">
            <a:spAutoFit/>
          </a:bodyPr>
          <a:lstStyle/>
          <a:p>
            <a:r>
              <a:rPr lang="en-US" altLang="zh-CN" sz="2800" dirty="0" smtClean="0">
                <a:solidFill>
                  <a:schemeClr val="accent2"/>
                </a:solidFill>
                <a:latin typeface="Impact MT Std" pitchFamily="34" charset="0"/>
                <a:ea typeface="微软雅黑" panose="020B0503020204020204" pitchFamily="34" charset="-122"/>
              </a:rPr>
              <a:t>04</a:t>
            </a:r>
            <a:endParaRPr lang="en-US" altLang="zh-CN" sz="2800" dirty="0">
              <a:solidFill>
                <a:schemeClr val="accent2"/>
              </a:solidFill>
              <a:latin typeface="Impact MT Std" pitchFamily="34" charset="0"/>
              <a:ea typeface="微软雅黑" panose="020B0503020204020204" pitchFamily="34" charset="-122"/>
            </a:endParaRPr>
          </a:p>
        </p:txBody>
      </p:sp>
      <p:sp>
        <p:nvSpPr>
          <p:cNvPr id="35" name="TextBox 34"/>
          <p:cNvSpPr txBox="1"/>
          <p:nvPr/>
        </p:nvSpPr>
        <p:spPr>
          <a:xfrm>
            <a:off x="1250743" y="4096570"/>
            <a:ext cx="271717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运营基地</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415733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语义分析与智能质检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550589" y="1628800"/>
            <a:ext cx="11233249" cy="4374763"/>
            <a:chOff x="141" y="982"/>
            <a:chExt cx="13432" cy="6209"/>
          </a:xfrm>
        </p:grpSpPr>
        <p:grpSp>
          <p:nvGrpSpPr>
            <p:cNvPr id="16" name="组合 96"/>
            <p:cNvGrpSpPr/>
            <p:nvPr/>
          </p:nvGrpSpPr>
          <p:grpSpPr>
            <a:xfrm>
              <a:off x="934" y="5163"/>
              <a:ext cx="12507" cy="2028"/>
              <a:chOff x="934" y="5050"/>
              <a:chExt cx="12507" cy="2028"/>
            </a:xfrm>
          </p:grpSpPr>
          <p:sp>
            <p:nvSpPr>
              <p:cNvPr id="54" name="右箭头 77"/>
              <p:cNvSpPr>
                <a:spLocks noChangeArrowheads="1"/>
              </p:cNvSpPr>
              <p:nvPr/>
            </p:nvSpPr>
            <p:spPr bwMode="auto">
              <a:xfrm>
                <a:off x="5362" y="5278"/>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bwMode="auto">
              <a:xfrm>
                <a:off x="934" y="6261"/>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总录音时长</a:t>
                </a: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bwMode="auto">
              <a:xfrm>
                <a:off x="3658" y="626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智能质检时长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nvGrpSpPr>
              <p:cNvPr id="57" name="Gruppe 344"/>
              <p:cNvGrpSpPr/>
              <p:nvPr/>
            </p:nvGrpSpPr>
            <p:grpSpPr bwMode="auto">
              <a:xfrm>
                <a:off x="1409" y="5324"/>
                <a:ext cx="581" cy="774"/>
                <a:chOff x="2113770" y="1516292"/>
                <a:chExt cx="264374" cy="444598"/>
              </a:xfrm>
              <a:solidFill>
                <a:srgbClr val="2B97DF"/>
              </a:solidFill>
            </p:grpSpPr>
            <p:sp>
              <p:nvSpPr>
                <p:cNvPr id="66" name="Freeform 15"/>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67" name="Freeform 16"/>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68" name="Freeform 17"/>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grpSp>
          <p:sp>
            <p:nvSpPr>
              <p:cNvPr id="58" name="椭圆 10"/>
              <p:cNvSpPr>
                <a:spLocks noChangeArrowheads="1"/>
              </p:cNvSpPr>
              <p:nvPr/>
            </p:nvSpPr>
            <p:spPr bwMode="auto">
              <a:xfrm>
                <a:off x="3783" y="5050"/>
                <a:ext cx="1255" cy="1230"/>
              </a:xfrm>
              <a:prstGeom prst="ellipse">
                <a:avLst/>
              </a:prstGeom>
              <a:solidFill>
                <a:srgbClr val="2B97DF"/>
              </a:solidFill>
              <a:ln w="9525">
                <a:noFill/>
                <a:miter lim="800000"/>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9" name="矩形 103"/>
              <p:cNvSpPr>
                <a:spLocks noChangeArrowheads="1"/>
              </p:cNvSpPr>
              <p:nvPr/>
            </p:nvSpPr>
            <p:spPr bwMode="auto">
              <a:xfrm>
                <a:off x="3815" y="5396"/>
                <a:ext cx="1223" cy="471"/>
              </a:xfrm>
              <a:prstGeom prst="rect">
                <a:avLst/>
              </a:prstGeom>
              <a:noFill/>
              <a:ln w="9525">
                <a:noFill/>
                <a:miter lim="800000"/>
              </a:ln>
            </p:spPr>
            <p:txBody>
              <a:bodyPr wrap="square">
                <a:spAutoFit/>
              </a:bodyPr>
              <a:lstStyle/>
              <a:p>
                <a:pPr algn="ctr">
                  <a:lnSpc>
                    <a:spcPct val="150000"/>
                  </a:lnSpc>
                </a:pPr>
                <a:r>
                  <a:rPr lang="en-US" altLang="zh-CN" sz="900" b="1" dirty="0">
                    <a:solidFill>
                      <a:srgbClr val="C00000"/>
                    </a:solidFill>
                    <a:latin typeface="微软雅黑" panose="020B0503020204020204" pitchFamily="34" charset="-122"/>
                    <a:ea typeface="微软雅黑" panose="020B0503020204020204" pitchFamily="34" charset="-122"/>
                  </a:rPr>
                  <a:t>100%</a:t>
                </a:r>
                <a:r>
                  <a:rPr lang="zh-CN" altLang="en-US" sz="900" b="1" dirty="0">
                    <a:solidFill>
                      <a:srgbClr val="C00000"/>
                    </a:solidFill>
                    <a:latin typeface="微软雅黑" panose="020B0503020204020204" pitchFamily="34" charset="-122"/>
                    <a:ea typeface="微软雅黑" panose="020B0503020204020204" pitchFamily="34" charset="-122"/>
                  </a:rPr>
                  <a:t>检测</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60" name="右箭头 117"/>
              <p:cNvSpPr>
                <a:spLocks noChangeArrowheads="1"/>
              </p:cNvSpPr>
              <p:nvPr/>
            </p:nvSpPr>
            <p:spPr bwMode="auto">
              <a:xfrm>
                <a:off x="2638" y="5277"/>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bwMode="auto">
              <a:xfrm>
                <a:off x="6379" y="6280"/>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全量覆盖</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自动质检</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bwMode="auto">
              <a:xfrm>
                <a:off x="8778" y="626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质检规则设定</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质检评分模板</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bwMode="auto">
              <a:xfrm>
                <a:off x="11818" y="6280"/>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质检分析报表</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业务统计报表</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64" name="右箭头 77"/>
              <p:cNvSpPr>
                <a:spLocks noChangeArrowheads="1"/>
              </p:cNvSpPr>
              <p:nvPr/>
            </p:nvSpPr>
            <p:spPr bwMode="auto">
              <a:xfrm>
                <a:off x="8002" y="5277"/>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65" name="右箭头 77"/>
              <p:cNvSpPr>
                <a:spLocks noChangeArrowheads="1"/>
              </p:cNvSpPr>
              <p:nvPr/>
            </p:nvSpPr>
            <p:spPr bwMode="auto">
              <a:xfrm>
                <a:off x="10543" y="5199"/>
                <a:ext cx="811" cy="826"/>
              </a:xfrm>
              <a:prstGeom prst="rightArrow">
                <a:avLst>
                  <a:gd name="adj1" fmla="val 50000"/>
                  <a:gd name="adj2" fmla="val 50000"/>
                </a:avLst>
              </a:prstGeom>
              <a:solidFill>
                <a:srgbClr val="2B97DF"/>
              </a:solidFill>
              <a:ln w="9525" algn="ctr">
                <a:noFill/>
                <a:round/>
              </a:ln>
            </p:spPr>
            <p:txBody>
              <a:bodyPr/>
              <a:lstStyle/>
              <a:p>
                <a:pPr eaLnBrk="0" hangingPunct="0"/>
                <a:endParaRPr lang="zh-CN" altLang="en-US" sz="900">
                  <a:solidFill>
                    <a:schemeClr val="tx1"/>
                  </a:solidFill>
                  <a:latin typeface="微软雅黑" panose="020B0503020204020204" pitchFamily="34" charset="-122"/>
                  <a:ea typeface="微软雅黑" panose="020B0503020204020204" pitchFamily="34" charset="-122"/>
                </a:endParaRPr>
              </a:p>
            </p:txBody>
          </p:sp>
        </p:grpSp>
        <p:sp>
          <p:nvSpPr>
            <p:cNvPr id="17" name="文本框 111"/>
            <p:cNvSpPr txBox="1"/>
            <p:nvPr/>
          </p:nvSpPr>
          <p:spPr>
            <a:xfrm>
              <a:off x="153" y="1598"/>
              <a:ext cx="869" cy="2129"/>
            </a:xfrm>
            <a:prstGeom prst="rect">
              <a:avLst/>
            </a:prstGeom>
            <a:noFill/>
          </p:spPr>
          <p:txBody>
            <a:bodyPr vert="eaVert" wrap="square" rtlCol="0">
              <a:spAutoFit/>
            </a:bodyPr>
            <a:lstStyle/>
            <a:p>
              <a:pPr>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传 统 质 检</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9" name="文本框 112"/>
            <p:cNvSpPr txBox="1"/>
            <p:nvPr/>
          </p:nvSpPr>
          <p:spPr>
            <a:xfrm>
              <a:off x="141" y="4991"/>
              <a:ext cx="869" cy="1959"/>
            </a:xfrm>
            <a:prstGeom prst="rect">
              <a:avLst/>
            </a:prstGeom>
            <a:noFill/>
          </p:spPr>
          <p:txBody>
            <a:bodyPr vert="eaVert" wrap="square" rtlCol="0">
              <a:spAutoFit/>
            </a:bodyPr>
            <a:lstStyle/>
            <a:p>
              <a:pPr lvl="0" algn="l">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ea"/>
                </a:rPr>
                <a:t>智 能 质 检</a:t>
              </a:r>
              <a:endParaRPr lang="zh-CN" altLang="en-US" sz="1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ea"/>
              </a:endParaRPr>
            </a:p>
          </p:txBody>
        </p:sp>
        <p:grpSp>
          <p:nvGrpSpPr>
            <p:cNvPr id="20" name="组合 149"/>
            <p:cNvGrpSpPr/>
            <p:nvPr/>
          </p:nvGrpSpPr>
          <p:grpSpPr>
            <a:xfrm>
              <a:off x="934" y="982"/>
              <a:ext cx="12639" cy="2906"/>
              <a:chOff x="934" y="982"/>
              <a:chExt cx="12639" cy="2906"/>
            </a:xfrm>
          </p:grpSpPr>
          <p:grpSp>
            <p:nvGrpSpPr>
              <p:cNvPr id="24" name="组合 95"/>
              <p:cNvGrpSpPr/>
              <p:nvPr/>
            </p:nvGrpSpPr>
            <p:grpSpPr>
              <a:xfrm>
                <a:off x="934" y="982"/>
                <a:ext cx="12639" cy="2906"/>
                <a:chOff x="934" y="1321"/>
                <a:chExt cx="12639" cy="2906"/>
              </a:xfrm>
            </p:grpSpPr>
            <p:sp>
              <p:nvSpPr>
                <p:cNvPr id="29" name="右箭头 76"/>
                <p:cNvSpPr>
                  <a:spLocks noChangeArrowheads="1"/>
                </p:cNvSpPr>
                <p:nvPr/>
              </p:nvSpPr>
              <p:spPr bwMode="auto">
                <a:xfrm>
                  <a:off x="5362" y="2329"/>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bwMode="auto">
                <a:xfrm>
                  <a:off x="934" y="3386"/>
                  <a:ext cx="1623" cy="798"/>
                </a:xfrm>
                <a:prstGeom prst="rect">
                  <a:avLst/>
                </a:prstGeom>
              </p:spPr>
              <p:txBody>
                <a:bodyPr>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总录音时长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32" name="矩形 31"/>
                <p:cNvSpPr/>
                <p:nvPr/>
              </p:nvSpPr>
              <p:spPr bwMode="auto">
                <a:xfrm>
                  <a:off x="3449" y="3427"/>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人工平均抽样时长</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dirty="0">
                      <a:solidFill>
                        <a:schemeClr val="tx1"/>
                      </a:solidFill>
                      <a:latin typeface="微软雅黑" panose="020B0503020204020204" pitchFamily="34" charset="-122"/>
                      <a:ea typeface="微软雅黑" panose="020B0503020204020204" pitchFamily="34" charset="-122"/>
                    </a:rPr>
                    <a:t>1000</a:t>
                  </a:r>
                  <a:r>
                    <a:rPr lang="zh-CN" altLang="en-US" sz="900" dirty="0">
                      <a:solidFill>
                        <a:schemeClr val="tx1"/>
                      </a:solidFill>
                      <a:latin typeface="微软雅黑" panose="020B0503020204020204" pitchFamily="34" charset="-122"/>
                      <a:ea typeface="微软雅黑" panose="020B0503020204020204" pitchFamily="34" charset="-122"/>
                    </a:rPr>
                    <a:t>分钟</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nvGrpSpPr>
                <p:cNvPr id="33" name="Gruppe 344"/>
                <p:cNvGrpSpPr/>
                <p:nvPr/>
              </p:nvGrpSpPr>
              <p:grpSpPr bwMode="auto">
                <a:xfrm>
                  <a:off x="1421" y="2406"/>
                  <a:ext cx="581" cy="774"/>
                  <a:chOff x="2113770" y="1516292"/>
                  <a:chExt cx="264374" cy="444598"/>
                </a:xfrm>
                <a:solidFill>
                  <a:srgbClr val="2B97DF"/>
                </a:solidFill>
              </p:grpSpPr>
              <p:sp>
                <p:nvSpPr>
                  <p:cNvPr id="51" name="Freeform 15"/>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52" name="Freeform 16"/>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53" name="Freeform 17"/>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miter lim="800000"/>
                  </a:ln>
                  <a:effectLst>
                    <a:outerShdw blurRad="63500" dist="23000" dir="5400000" rotWithShape="0">
                      <a:srgbClr val="000000">
                        <a:alpha val="34999"/>
                      </a:srgbClr>
                    </a:outerShdw>
                  </a:effectLst>
                </p:spPr>
                <p:txBody>
                  <a:bodyPr anchor="ctr"/>
                  <a:lstStyle/>
                  <a:p>
                    <a:pPr algn="ctr">
                      <a:defRPr/>
                    </a:pPr>
                    <a:endParaRPr lang="en-US" sz="900" dirty="0">
                      <a:solidFill>
                        <a:schemeClr val="tx1"/>
                      </a:solidFill>
                      <a:latin typeface="微软雅黑" panose="020B0503020204020204" pitchFamily="34" charset="-122"/>
                      <a:ea typeface="微软雅黑" panose="020B0503020204020204" pitchFamily="34" charset="-122"/>
                    </a:endParaRPr>
                  </a:p>
                </p:txBody>
              </p:sp>
            </p:grpSp>
            <p:graphicFrame>
              <p:nvGraphicFramePr>
                <p:cNvPr id="34" name="图表 104"/>
                <p:cNvGraphicFramePr>
                  <a:graphicFrameLocks noChangeAspect="1"/>
                </p:cNvGraphicFramePr>
                <p:nvPr/>
              </p:nvGraphicFramePr>
              <p:xfrm>
                <a:off x="3659" y="1894"/>
                <a:ext cx="1505" cy="1696"/>
              </p:xfrm>
              <a:graphic>
                <a:graphicData uri="http://schemas.openxmlformats.org/presentationml/2006/ole">
                  <mc:AlternateContent xmlns:mc="http://schemas.openxmlformats.org/markup-compatibility/2006">
                    <mc:Choice xmlns:v="urn:schemas-microsoft-com:vml" Requires="v">
                      <p:oleObj spid="_x0000_s1025" name="Worksheet" r:id="rId1" imgW="1765300" imgH="1993900" progId="Excel.Sheet.8">
                        <p:embed/>
                      </p:oleObj>
                    </mc:Choice>
                    <mc:Fallback>
                      <p:oleObj name="Worksheet" r:id="rId1" imgW="1765300" imgH="1993900" progId="Excel.Sheet.8">
                        <p:embed/>
                        <p:pic>
                          <p:nvPicPr>
                            <p:cNvPr id="0" name="图片 1024"/>
                            <p:cNvPicPr>
                              <a:picLocks noChangeAspect="1"/>
                            </p:cNvPicPr>
                            <p:nvPr/>
                          </p:nvPicPr>
                          <p:blipFill>
                            <a:blip r:embed="rId2"/>
                            <a:stretch>
                              <a:fillRect/>
                            </a:stretch>
                          </p:blipFill>
                          <p:spPr>
                            <a:xfrm>
                              <a:off x="3659" y="1894"/>
                              <a:ext cx="1505" cy="1696"/>
                            </a:xfrm>
                            <a:prstGeom prst="rect">
                              <a:avLst/>
                            </a:prstGeom>
                            <a:noFill/>
                            <a:ln w="9525">
                              <a:noFill/>
                            </a:ln>
                          </p:spPr>
                        </p:pic>
                      </p:oleObj>
                    </mc:Fallback>
                  </mc:AlternateContent>
                </a:graphicData>
              </a:graphic>
            </p:graphicFrame>
            <p:sp>
              <p:nvSpPr>
                <p:cNvPr id="35" name="矩形 34"/>
                <p:cNvSpPr/>
                <p:nvPr/>
              </p:nvSpPr>
              <p:spPr bwMode="auto">
                <a:xfrm>
                  <a:off x="4631" y="1321"/>
                  <a:ext cx="1623" cy="800"/>
                </a:xfrm>
                <a:prstGeom prst="rect">
                  <a:avLst/>
                </a:prstGeom>
              </p:spPr>
              <p:txBody>
                <a:bodyPr>
                  <a:spAutoFit/>
                </a:bodyPr>
                <a:lstStyle/>
                <a:p>
                  <a:pPr algn="ctr">
                    <a:lnSpc>
                      <a:spcPct val="150000"/>
                    </a:lnSpc>
                    <a:defRPr/>
                  </a:pPr>
                  <a:r>
                    <a:rPr lang="en-US" altLang="zh-CN" sz="900" b="1" dirty="0">
                      <a:solidFill>
                        <a:schemeClr val="tx1"/>
                      </a:solidFill>
                      <a:latin typeface="微软雅黑" panose="020B0503020204020204" pitchFamily="34" charset="-122"/>
                      <a:ea typeface="微软雅黑" panose="020B0503020204020204" pitchFamily="34" charset="-122"/>
                    </a:rPr>
                    <a:t>1.</a:t>
                  </a:r>
                  <a:r>
                    <a:rPr lang="zh-CN" altLang="en-US" sz="900" b="1" dirty="0">
                      <a:solidFill>
                        <a:schemeClr val="tx1"/>
                      </a:solidFill>
                      <a:latin typeface="微软雅黑" panose="020B0503020204020204" pitchFamily="34" charset="-122"/>
                      <a:ea typeface="微软雅黑" panose="020B0503020204020204" pitchFamily="34" charset="-122"/>
                    </a:rPr>
                    <a:t>抽样</a:t>
                  </a:r>
                  <a:endParaRPr lang="en-US" altLang="zh-CN" sz="900" b="1"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en-US" altLang="zh-CN" sz="900" b="1" dirty="0">
                      <a:solidFill>
                        <a:schemeClr val="tx1"/>
                      </a:solidFill>
                      <a:latin typeface="微软雅黑" panose="020B0503020204020204" pitchFamily="34" charset="-122"/>
                      <a:ea typeface="微软雅黑" panose="020B0503020204020204" pitchFamily="34" charset="-122"/>
                    </a:rPr>
                    <a:t>2.</a:t>
                  </a:r>
                  <a:r>
                    <a:rPr lang="zh-CN" altLang="en-US" sz="900" b="1" dirty="0">
                      <a:solidFill>
                        <a:schemeClr val="tx1"/>
                      </a:solidFill>
                      <a:latin typeface="微软雅黑" panose="020B0503020204020204" pitchFamily="34" charset="-122"/>
                      <a:ea typeface="微软雅黑" panose="020B0503020204020204" pitchFamily="34" charset="-122"/>
                    </a:rPr>
                    <a:t>全检</a:t>
                  </a:r>
                  <a:endParaRPr lang="zh-CN" altLang="en-US" sz="900" b="1" dirty="0">
                    <a:solidFill>
                      <a:schemeClr val="tx1"/>
                    </a:solidFill>
                    <a:latin typeface="微软雅黑" panose="020B0503020204020204" pitchFamily="34" charset="-122"/>
                    <a:ea typeface="微软雅黑" panose="020B0503020204020204" pitchFamily="34" charset="-122"/>
                  </a:endParaRPr>
                </a:p>
              </p:txBody>
            </p:sp>
            <p:cxnSp>
              <p:nvCxnSpPr>
                <p:cNvPr id="39" name="直接连接符 107"/>
                <p:cNvCxnSpPr>
                  <a:cxnSpLocks noChangeShapeType="1"/>
                </p:cNvCxnSpPr>
                <p:nvPr/>
              </p:nvCxnSpPr>
              <p:spPr bwMode="auto">
                <a:xfrm flipH="1">
                  <a:off x="4705" y="2123"/>
                  <a:ext cx="210" cy="158"/>
                </a:xfrm>
                <a:prstGeom prst="line">
                  <a:avLst/>
                </a:prstGeom>
                <a:noFill/>
                <a:ln w="9525" algn="ctr">
                  <a:solidFill>
                    <a:schemeClr val="tx1"/>
                  </a:solidFill>
                  <a:round/>
                </a:ln>
              </p:spPr>
            </p:cxnSp>
            <p:cxnSp>
              <p:nvCxnSpPr>
                <p:cNvPr id="40" name="直接连接符 109"/>
                <p:cNvCxnSpPr>
                  <a:cxnSpLocks noChangeShapeType="1"/>
                </p:cNvCxnSpPr>
                <p:nvPr/>
              </p:nvCxnSpPr>
              <p:spPr bwMode="auto">
                <a:xfrm rot="10800000">
                  <a:off x="4915" y="2121"/>
                  <a:ext cx="1015" cy="2"/>
                </a:xfrm>
                <a:prstGeom prst="line">
                  <a:avLst/>
                </a:prstGeom>
                <a:noFill/>
                <a:ln w="9525" algn="ctr">
                  <a:solidFill>
                    <a:schemeClr val="tx1"/>
                  </a:solidFill>
                  <a:round/>
                </a:ln>
              </p:spPr>
            </p:cxnSp>
            <p:sp>
              <p:nvSpPr>
                <p:cNvPr id="41" name="右箭头 116"/>
                <p:cNvSpPr>
                  <a:spLocks noChangeArrowheads="1"/>
                </p:cNvSpPr>
                <p:nvPr/>
              </p:nvSpPr>
              <p:spPr bwMode="auto">
                <a:xfrm>
                  <a:off x="2638" y="2327"/>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42" name="矩形 41"/>
                <p:cNvSpPr/>
                <p:nvPr/>
              </p:nvSpPr>
              <p:spPr bwMode="auto">
                <a:xfrm>
                  <a:off x="8434" y="3427"/>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人工质检标准不一</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客观性不强</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3" name="右箭头 76"/>
                <p:cNvSpPr>
                  <a:spLocks noChangeArrowheads="1"/>
                </p:cNvSpPr>
                <p:nvPr/>
              </p:nvSpPr>
              <p:spPr bwMode="auto">
                <a:xfrm>
                  <a:off x="8002" y="2281"/>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44" name="矩形 43"/>
                <p:cNvSpPr/>
                <p:nvPr/>
              </p:nvSpPr>
              <p:spPr bwMode="auto">
                <a:xfrm>
                  <a:off x="6173" y="3427"/>
                  <a:ext cx="2109" cy="800"/>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抽样：偏见、数量少</a:t>
                  </a:r>
                  <a:endParaRPr lang="en-US" altLang="zh-CN"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latin typeface="微软雅黑" panose="020B0503020204020204" pitchFamily="34" charset="-122"/>
                      <a:ea typeface="微软雅黑" panose="020B0503020204020204" pitchFamily="34" charset="-122"/>
                    </a:rPr>
                    <a:t>全检：耗费人力</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49" name="右箭头 76"/>
                <p:cNvSpPr>
                  <a:spLocks noChangeArrowheads="1"/>
                </p:cNvSpPr>
                <p:nvPr/>
              </p:nvSpPr>
              <p:spPr bwMode="auto">
                <a:xfrm>
                  <a:off x="10543" y="2281"/>
                  <a:ext cx="811" cy="826"/>
                </a:xfrm>
                <a:prstGeom prst="rightArrow">
                  <a:avLst>
                    <a:gd name="adj1" fmla="val 50000"/>
                    <a:gd name="adj2" fmla="val 50000"/>
                  </a:avLst>
                </a:prstGeom>
                <a:solidFill>
                  <a:srgbClr val="2B97DF"/>
                </a:solidFill>
                <a:ln w="9525" algn="ctr">
                  <a:noFill/>
                  <a:round/>
                </a:ln>
              </p:spPr>
              <p:txBody>
                <a:bodyPr/>
                <a:lstStyle/>
                <a:p>
                  <a:pPr eaLnBrk="0" hangingPunct="0">
                    <a:buFont typeface="Arial" panose="020B0604020202020204" pitchFamily="34" charset="0"/>
                    <a:buNone/>
                  </a:pP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50" name="矩形 49"/>
                <p:cNvSpPr/>
                <p:nvPr/>
              </p:nvSpPr>
              <p:spPr bwMode="auto">
                <a:xfrm>
                  <a:off x="11464" y="3386"/>
                  <a:ext cx="2109" cy="798"/>
                </a:xfrm>
                <a:prstGeom prst="rect">
                  <a:avLst/>
                </a:prstGeom>
              </p:spPr>
              <p:txBody>
                <a:bodyPr wrap="square">
                  <a:spAutoFit/>
                </a:bodyPr>
                <a:lstStyle/>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质检员专业知识不足</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lnSpc>
                      <a:spcPct val="150000"/>
                    </a:lnSpc>
                    <a:defRPr/>
                  </a:pPr>
                  <a:r>
                    <a:rPr lang="zh-CN" altLang="en-US" sz="900" dirty="0">
                      <a:solidFill>
                        <a:schemeClr val="tx1"/>
                      </a:solidFill>
                      <a:latin typeface="微软雅黑" panose="020B0503020204020204" pitchFamily="34" charset="-122"/>
                      <a:ea typeface="微软雅黑" panose="020B0503020204020204" pitchFamily="34" charset="-122"/>
                    </a:rPr>
                    <a:t>人工管理难</a:t>
                  </a:r>
                  <a:endParaRPr lang="zh-CN" altLang="en-US" sz="900" dirty="0">
                    <a:solidFill>
                      <a:schemeClr val="tx1"/>
                    </a:solidFill>
                    <a:latin typeface="微软雅黑" panose="020B0503020204020204" pitchFamily="34" charset="-122"/>
                    <a:ea typeface="微软雅黑" panose="020B0503020204020204" pitchFamily="34" charset="-122"/>
                  </a:endParaRPr>
                </a:p>
              </p:txBody>
            </p:sp>
          </p:grpSp>
          <p:pic>
            <p:nvPicPr>
              <p:cNvPr id="25" name="图片 24" descr="抽样 - 副本"/>
              <p:cNvPicPr>
                <a:picLocks noChangeAspect="1"/>
              </p:cNvPicPr>
              <p:nvPr/>
            </p:nvPicPr>
            <p:blipFill>
              <a:blip r:embed="rId3" cstate="print"/>
              <a:stretch>
                <a:fillRect/>
              </a:stretch>
            </p:blipFill>
            <p:spPr>
              <a:xfrm>
                <a:off x="6684" y="1879"/>
                <a:ext cx="1031" cy="1031"/>
              </a:xfrm>
              <a:prstGeom prst="rect">
                <a:avLst/>
              </a:prstGeom>
            </p:spPr>
          </p:pic>
          <p:pic>
            <p:nvPicPr>
              <p:cNvPr id="27" name="图片 26" descr="人员管理"/>
              <p:cNvPicPr>
                <a:picLocks noChangeAspect="1"/>
              </p:cNvPicPr>
              <p:nvPr/>
            </p:nvPicPr>
            <p:blipFill>
              <a:blip r:embed="rId4" cstate="print"/>
              <a:stretch>
                <a:fillRect/>
              </a:stretch>
            </p:blipFill>
            <p:spPr>
              <a:xfrm>
                <a:off x="11970" y="1743"/>
                <a:ext cx="1098" cy="1098"/>
              </a:xfrm>
              <a:prstGeom prst="rect">
                <a:avLst/>
              </a:prstGeom>
            </p:spPr>
          </p:pic>
          <p:pic>
            <p:nvPicPr>
              <p:cNvPr id="28" name="图片 27" descr="标准服务"/>
              <p:cNvPicPr>
                <a:picLocks noChangeAspect="1"/>
              </p:cNvPicPr>
              <p:nvPr/>
            </p:nvPicPr>
            <p:blipFill>
              <a:blip r:embed="rId5" cstate="print"/>
              <a:stretch>
                <a:fillRect/>
              </a:stretch>
            </p:blipFill>
            <p:spPr>
              <a:xfrm>
                <a:off x="8914" y="1679"/>
                <a:ext cx="1351" cy="1351"/>
              </a:xfrm>
              <a:prstGeom prst="rect">
                <a:avLst/>
              </a:prstGeom>
            </p:spPr>
          </p:pic>
        </p:grpSp>
        <p:pic>
          <p:nvPicPr>
            <p:cNvPr id="21" name="图片 20" descr="全面服务保障 - 副本"/>
            <p:cNvPicPr>
              <a:picLocks noChangeAspect="1"/>
            </p:cNvPicPr>
            <p:nvPr/>
          </p:nvPicPr>
          <p:blipFill>
            <a:blip r:embed="rId6" cstate="print"/>
            <a:stretch>
              <a:fillRect/>
            </a:stretch>
          </p:blipFill>
          <p:spPr>
            <a:xfrm>
              <a:off x="6551" y="5083"/>
              <a:ext cx="1296" cy="1296"/>
            </a:xfrm>
            <a:prstGeom prst="rect">
              <a:avLst/>
            </a:prstGeom>
          </p:spPr>
        </p:pic>
        <p:pic>
          <p:nvPicPr>
            <p:cNvPr id="22" name="图片 21" descr="评分卡"/>
            <p:cNvPicPr>
              <a:picLocks noChangeAspect="1"/>
            </p:cNvPicPr>
            <p:nvPr/>
          </p:nvPicPr>
          <p:blipFill>
            <a:blip r:embed="rId7" cstate="print"/>
            <a:stretch>
              <a:fillRect/>
            </a:stretch>
          </p:blipFill>
          <p:spPr>
            <a:xfrm>
              <a:off x="9176" y="5312"/>
              <a:ext cx="826" cy="826"/>
            </a:xfrm>
            <a:prstGeom prst="rect">
              <a:avLst/>
            </a:prstGeom>
          </p:spPr>
        </p:pic>
        <p:pic>
          <p:nvPicPr>
            <p:cNvPr id="23" name="图片 22" descr="报表分析"/>
            <p:cNvPicPr>
              <a:picLocks noChangeAspect="1"/>
            </p:cNvPicPr>
            <p:nvPr/>
          </p:nvPicPr>
          <p:blipFill>
            <a:blip r:embed="rId8" cstate="print"/>
            <a:stretch>
              <a:fillRect/>
            </a:stretch>
          </p:blipFill>
          <p:spPr>
            <a:xfrm>
              <a:off x="12060" y="5161"/>
              <a:ext cx="1139" cy="1139"/>
            </a:xfrm>
            <a:prstGeom prst="rect">
              <a:avLst/>
            </a:prstGeom>
          </p:spPr>
        </p:pic>
      </p:grpSp>
      <p:sp>
        <p:nvSpPr>
          <p:cNvPr id="6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4" name="直接连接符 7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4157336" cy="400110"/>
          </a:xfrm>
          <a:prstGeom prst="rect">
            <a:avLst/>
          </a:prstGeom>
          <a:noFill/>
        </p:spPr>
        <p:txBody>
          <a:bodyPr wrap="square" rtlCol="0">
            <a:spAutoFit/>
          </a:bodyPr>
          <a:lstStyle/>
          <a:p>
            <a:r>
              <a:rPr lang="en-US" altLang="en-US" sz="2000" b="1" dirty="0" err="1" smtClean="0">
                <a:solidFill>
                  <a:schemeClr val="accent2"/>
                </a:solidFill>
                <a:latin typeface="微软雅黑" panose="020B0503020204020204" pitchFamily="34" charset="-122"/>
                <a:ea typeface="微软雅黑" panose="020B0503020204020204" pitchFamily="34" charset="-122"/>
              </a:rPr>
              <a:t>产品介绍</a:t>
            </a:r>
            <a:r>
              <a:rPr lang="en-US" altLang="zh-CN" sz="2000" b="1" dirty="0" smtClean="0">
                <a:solidFill>
                  <a:schemeClr val="accent2"/>
                </a:solidFill>
                <a:latin typeface="微软雅黑" panose="020B0503020204020204" pitchFamily="34" charset="-122"/>
                <a:ea typeface="微软雅黑" panose="020B0503020204020204" pitchFamily="34" charset="-122"/>
              </a:rPr>
              <a:t>--</a:t>
            </a:r>
            <a:r>
              <a:rPr lang="zh-CN" altLang="en-US" sz="2000" b="1" dirty="0" smtClean="0">
                <a:solidFill>
                  <a:schemeClr val="accent2"/>
                </a:solidFill>
                <a:latin typeface="微软雅黑" panose="020B0503020204020204" pitchFamily="34" charset="-122"/>
                <a:ea typeface="微软雅黑" panose="020B0503020204020204" pitchFamily="34" charset="-122"/>
              </a:rPr>
              <a:t>智能催收</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3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rgbClr val="F8931D"/>
                </a:solidFill>
                <a:latin typeface="微软雅黑" panose="020B0503020204020204" pitchFamily="34" charset="-122"/>
                <a:ea typeface="微软雅黑" panose="020B0503020204020204" pitchFamily="34" charset="-122"/>
              </a:rPr>
              <a:t>产品服务</a:t>
            </a:r>
            <a:endParaRPr lang="en-US" sz="2000" b="1" dirty="0">
              <a:solidFill>
                <a:srgbClr val="F8931D"/>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54274" name="图片 4"/>
          <p:cNvPicPr>
            <a:picLocks noChangeAspect="1" noChangeArrowheads="1"/>
          </p:cNvPicPr>
          <p:nvPr/>
        </p:nvPicPr>
        <p:blipFill>
          <a:blip r:embed="rId1" cstate="print"/>
          <a:srcRect/>
          <a:stretch>
            <a:fillRect/>
          </a:stretch>
        </p:blipFill>
        <p:spPr bwMode="auto">
          <a:xfrm>
            <a:off x="0" y="1196752"/>
            <a:ext cx="5262563" cy="5328592"/>
          </a:xfrm>
          <a:prstGeom prst="rect">
            <a:avLst/>
          </a:prstGeom>
          <a:noFill/>
          <a:ln w="9525">
            <a:noFill/>
            <a:miter lim="800000"/>
            <a:headEnd/>
            <a:tailEnd/>
          </a:ln>
        </p:spPr>
      </p:pic>
      <p:pic>
        <p:nvPicPr>
          <p:cNvPr id="54275" name="图片 11"/>
          <p:cNvPicPr>
            <a:picLocks noChangeAspect="1" noChangeArrowheads="1"/>
          </p:cNvPicPr>
          <p:nvPr/>
        </p:nvPicPr>
        <p:blipFill>
          <a:blip r:embed="rId2" cstate="print"/>
          <a:srcRect/>
          <a:stretch>
            <a:fillRect/>
          </a:stretch>
        </p:blipFill>
        <p:spPr bwMode="auto">
          <a:xfrm>
            <a:off x="5879182" y="692696"/>
            <a:ext cx="5313363" cy="3024336"/>
          </a:xfrm>
          <a:prstGeom prst="rect">
            <a:avLst/>
          </a:prstGeom>
          <a:noFill/>
          <a:ln w="9525">
            <a:noFill/>
            <a:miter lim="800000"/>
            <a:headEnd/>
            <a:tailEnd/>
          </a:ln>
        </p:spPr>
      </p:pic>
      <p:pic>
        <p:nvPicPr>
          <p:cNvPr id="54276" name="图片 9"/>
          <p:cNvPicPr>
            <a:picLocks noChangeAspect="1" noChangeArrowheads="1"/>
          </p:cNvPicPr>
          <p:nvPr/>
        </p:nvPicPr>
        <p:blipFill>
          <a:blip r:embed="rId3" cstate="print"/>
          <a:srcRect/>
          <a:stretch>
            <a:fillRect/>
          </a:stretch>
        </p:blipFill>
        <p:spPr bwMode="auto">
          <a:xfrm>
            <a:off x="5807174" y="3717032"/>
            <a:ext cx="5400600" cy="314096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第三章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08920"/>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运营体系</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5"/>
          <p:cNvGrpSpPr/>
          <p:nvPr/>
        </p:nvGrpSpPr>
        <p:grpSpPr>
          <a:xfrm>
            <a:off x="4295006" y="5450271"/>
            <a:ext cx="379414" cy="354993"/>
            <a:chOff x="6964363" y="2108200"/>
            <a:chExt cx="690562" cy="646113"/>
          </a:xfrm>
          <a:solidFill>
            <a:schemeClr val="bg1">
              <a:lumMod val="65000"/>
            </a:schemeClr>
          </a:solidFill>
        </p:grpSpPr>
        <p:sp>
          <p:nvSpPr>
            <p:cNvPr id="25"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1" name="Group 10"/>
          <p:cNvGrpSpPr/>
          <p:nvPr/>
        </p:nvGrpSpPr>
        <p:grpSpPr>
          <a:xfrm>
            <a:off x="5393008" y="5441086"/>
            <a:ext cx="342158" cy="341371"/>
            <a:chOff x="4594225" y="2119313"/>
            <a:chExt cx="690563" cy="688975"/>
          </a:xfrm>
          <a:solidFill>
            <a:schemeClr val="bg1">
              <a:lumMod val="65000"/>
            </a:schemeClr>
          </a:solidFill>
        </p:grpSpPr>
        <p:sp>
          <p:nvSpPr>
            <p:cNvPr id="50"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1"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3" name="Group 25"/>
          <p:cNvGrpSpPr/>
          <p:nvPr/>
        </p:nvGrpSpPr>
        <p:grpSpPr>
          <a:xfrm>
            <a:off x="7664825" y="5446660"/>
            <a:ext cx="345331" cy="345331"/>
            <a:chOff x="2005013" y="1077913"/>
            <a:chExt cx="688975" cy="688975"/>
          </a:xfrm>
          <a:solidFill>
            <a:schemeClr val="bg1">
              <a:lumMod val="65000"/>
            </a:schemeClr>
          </a:solidFill>
        </p:grpSpPr>
        <p:sp>
          <p:nvSpPr>
            <p:cNvPr id="54"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5"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6"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6" presetClass="entr" presetSubtype="42" fill="hold" nodeType="withEffect">
                                  <p:stCondLst>
                                    <p:cond delay="1000"/>
                                  </p:stCondLst>
                                  <p:childTnLst>
                                    <p:set>
                                      <p:cBhvr>
                                        <p:cTn id="39" dur="1" fill="hold">
                                          <p:stCondLst>
                                            <p:cond delay="0"/>
                                          </p:stCondLst>
                                        </p:cTn>
                                        <p:tgtEl>
                                          <p:spTgt spid="59"/>
                                        </p:tgtEl>
                                        <p:attrNameLst>
                                          <p:attrName>style.visibility</p:attrName>
                                        </p:attrNameLst>
                                      </p:cBhvr>
                                      <p:to>
                                        <p:strVal val="visible"/>
                                      </p:to>
                                    </p:set>
                                    <p:animEffect transition="in" filter="barn(outHorizontal)">
                                      <p:cBhvr>
                                        <p:cTn id="40" dur="500"/>
                                        <p:tgtEl>
                                          <p:spTgt spid="59"/>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8"/>
                                        </p:tgtEl>
                                        <p:attrNameLst>
                                          <p:attrName>style.visibility</p:attrName>
                                        </p:attrNameLst>
                                      </p:cBhvr>
                                      <p:to>
                                        <p:strVal val="visible"/>
                                      </p:to>
                                    </p:set>
                                    <p:animEffect transition="in" filter="barn(outHorizontal)">
                                      <p:cBhvr>
                                        <p:cTn id="43" dur="500"/>
                                        <p:tgtEl>
                                          <p:spTgt spid="58"/>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7"/>
                                        </p:tgtEl>
                                        <p:attrNameLst>
                                          <p:attrName>style.visibility</p:attrName>
                                        </p:attrNameLst>
                                      </p:cBhvr>
                                      <p:to>
                                        <p:strVal val="visible"/>
                                      </p:to>
                                    </p:set>
                                    <p:animEffect transition="in" filter="barn(outHorizontal)">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69" y="724634"/>
            <a:ext cx="2345567"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服务营销管理体系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nvGrpSpPr>
          <p:cNvPr id="89" name="组合 88"/>
          <p:cNvGrpSpPr/>
          <p:nvPr/>
        </p:nvGrpSpPr>
        <p:grpSpPr>
          <a:xfrm>
            <a:off x="855857" y="1700808"/>
            <a:ext cx="4589220" cy="4567281"/>
            <a:chOff x="2358879" y="596577"/>
            <a:chExt cx="4589220" cy="4567281"/>
          </a:xfrm>
        </p:grpSpPr>
        <p:pic>
          <p:nvPicPr>
            <p:cNvPr id="90" name="Picture 2" descr="E:\公司简介&amp;logo\公司简介\ppt用\10-01.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7023" t="613" r="8587" b="3184"/>
            <a:stretch>
              <a:fillRect/>
            </a:stretch>
          </p:blipFill>
          <p:spPr bwMode="auto">
            <a:xfrm>
              <a:off x="2358879" y="596577"/>
              <a:ext cx="4589220" cy="4567281"/>
            </a:xfrm>
            <a:prstGeom prst="rect">
              <a:avLst/>
            </a:prstGeom>
            <a:noFill/>
            <a:extLst>
              <a:ext uri="{909E8E84-426E-40DD-AFC4-6F175D3DCCD1}">
                <a14:hiddenFill xmlns:a14="http://schemas.microsoft.com/office/drawing/2010/main">
                  <a:solidFill>
                    <a:srgbClr val="FFFFFF"/>
                  </a:solidFill>
                </a14:hiddenFill>
              </a:ext>
            </a:extLst>
          </p:spPr>
        </p:pic>
        <p:sp>
          <p:nvSpPr>
            <p:cNvPr id="91" name="文本框 90"/>
            <p:cNvSpPr txBox="1"/>
            <p:nvPr/>
          </p:nvSpPr>
          <p:spPr>
            <a:xfrm>
              <a:off x="5213370" y="893587"/>
              <a:ext cx="388938" cy="369332"/>
            </a:xfrm>
            <a:prstGeom prst="rect">
              <a:avLst/>
            </a:prstGeom>
            <a:noFill/>
          </p:spPr>
          <p:txBody>
            <a:bodyPr wrap="square" lIns="0" tIns="0" rIns="0" bIns="0">
              <a:spAutoFit/>
            </a:bodyPr>
            <a:lstStyle>
              <a:defPPr>
                <a:defRPr lang="zh-CN"/>
              </a:defPPr>
              <a:lvl1pPr marR="0"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algn="ctr"/>
              <a:r>
                <a:rPr lang="zh-CN" altLang="en-US" dirty="0"/>
                <a:t>服务设计</a:t>
              </a:r>
              <a:endParaRPr lang="zh-CN" altLang="en-US" dirty="0"/>
            </a:p>
          </p:txBody>
        </p:sp>
        <p:sp>
          <p:nvSpPr>
            <p:cNvPr id="92" name="文本框 91"/>
            <p:cNvSpPr txBox="1"/>
            <p:nvPr/>
          </p:nvSpPr>
          <p:spPr>
            <a:xfrm>
              <a:off x="5646879" y="1158478"/>
              <a:ext cx="458791" cy="369332"/>
            </a:xfrm>
            <a:prstGeom prst="rect">
              <a:avLst/>
            </a:prstGeom>
            <a:noFill/>
          </p:spPr>
          <p:txBody>
            <a:bodyPr wrap="square" lIns="0" tIns="0" rIns="0" bIns="0">
              <a:spAutoFit/>
            </a:bodyPr>
            <a:lstStyle>
              <a:defPPr>
                <a:defRPr lang="zh-CN"/>
              </a:defPPr>
              <a:lvl1pPr marR="0"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algn="ctr"/>
              <a:r>
                <a:rPr lang="zh-CN" altLang="en-US" dirty="0"/>
                <a:t>架构</a:t>
              </a:r>
              <a:endParaRPr lang="en-US" altLang="zh-CN" dirty="0"/>
            </a:p>
            <a:p>
              <a:pPr algn="ctr"/>
              <a:r>
                <a:rPr lang="zh-CN" altLang="en-US" dirty="0"/>
                <a:t>与职责</a:t>
              </a:r>
              <a:endParaRPr lang="zh-CN" altLang="en-US" dirty="0"/>
            </a:p>
          </p:txBody>
        </p:sp>
        <p:sp>
          <p:nvSpPr>
            <p:cNvPr id="93" name="文本框 92"/>
            <p:cNvSpPr txBox="1"/>
            <p:nvPr/>
          </p:nvSpPr>
          <p:spPr>
            <a:xfrm>
              <a:off x="6335734" y="2166153"/>
              <a:ext cx="331788"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招聘</a:t>
              </a:r>
              <a:endParaRPr lang="zh-CN" altLang="en-US" dirty="0"/>
            </a:p>
          </p:txBody>
        </p:sp>
        <p:sp>
          <p:nvSpPr>
            <p:cNvPr id="94" name="文本框 93"/>
            <p:cNvSpPr txBox="1"/>
            <p:nvPr/>
          </p:nvSpPr>
          <p:spPr>
            <a:xfrm>
              <a:off x="6391343" y="2695551"/>
              <a:ext cx="412750"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培训</a:t>
              </a:r>
              <a:endParaRPr lang="zh-CN" altLang="en-US" dirty="0"/>
            </a:p>
          </p:txBody>
        </p:sp>
        <p:sp>
          <p:nvSpPr>
            <p:cNvPr id="95" name="文本框 94"/>
            <p:cNvSpPr txBox="1"/>
            <p:nvPr/>
          </p:nvSpPr>
          <p:spPr>
            <a:xfrm>
              <a:off x="6271914" y="3247353"/>
              <a:ext cx="531813"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考核</a:t>
              </a:r>
              <a:endParaRPr lang="zh-CN" altLang="en-US" dirty="0"/>
            </a:p>
          </p:txBody>
        </p:sp>
        <p:sp>
          <p:nvSpPr>
            <p:cNvPr id="96" name="文本框 95"/>
            <p:cNvSpPr txBox="1"/>
            <p:nvPr/>
          </p:nvSpPr>
          <p:spPr>
            <a:xfrm>
              <a:off x="6184922" y="3697396"/>
              <a:ext cx="30797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质量管理</a:t>
              </a:r>
              <a:endParaRPr lang="zh-CN" altLang="en-US" dirty="0"/>
            </a:p>
          </p:txBody>
        </p:sp>
        <p:sp>
          <p:nvSpPr>
            <p:cNvPr id="97" name="文本框 96"/>
            <p:cNvSpPr txBox="1"/>
            <p:nvPr/>
          </p:nvSpPr>
          <p:spPr>
            <a:xfrm>
              <a:off x="5786459" y="4115685"/>
              <a:ext cx="39846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调度管理</a:t>
              </a:r>
              <a:endParaRPr lang="zh-CN" altLang="en-US" dirty="0"/>
            </a:p>
          </p:txBody>
        </p:sp>
        <p:sp>
          <p:nvSpPr>
            <p:cNvPr id="98" name="文本框 97"/>
            <p:cNvSpPr txBox="1"/>
            <p:nvPr/>
          </p:nvSpPr>
          <p:spPr>
            <a:xfrm flipH="1">
              <a:off x="5335816" y="4441189"/>
              <a:ext cx="41275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现场管理</a:t>
              </a:r>
              <a:endParaRPr lang="zh-CN" altLang="en-US" dirty="0"/>
            </a:p>
          </p:txBody>
        </p:sp>
        <p:sp>
          <p:nvSpPr>
            <p:cNvPr id="99" name="文本框 98"/>
            <p:cNvSpPr txBox="1"/>
            <p:nvPr/>
          </p:nvSpPr>
          <p:spPr>
            <a:xfrm>
              <a:off x="4238876" y="4649535"/>
              <a:ext cx="40481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员工保有</a:t>
              </a:r>
              <a:endParaRPr lang="zh-CN" altLang="en-US" dirty="0"/>
            </a:p>
          </p:txBody>
        </p:sp>
        <p:sp>
          <p:nvSpPr>
            <p:cNvPr id="100" name="文本框 99"/>
            <p:cNvSpPr txBox="1"/>
            <p:nvPr/>
          </p:nvSpPr>
          <p:spPr>
            <a:xfrm>
              <a:off x="3744006" y="4502863"/>
              <a:ext cx="3508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信息安全</a:t>
              </a:r>
              <a:endParaRPr lang="zh-CN" altLang="en-US" dirty="0"/>
            </a:p>
          </p:txBody>
        </p:sp>
        <p:sp>
          <p:nvSpPr>
            <p:cNvPr id="101" name="文本框 100"/>
            <p:cNvSpPr txBox="1"/>
            <p:nvPr/>
          </p:nvSpPr>
          <p:spPr>
            <a:xfrm>
              <a:off x="3194143" y="4227819"/>
              <a:ext cx="4524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沟通管理</a:t>
              </a:r>
              <a:endParaRPr lang="zh-CN" altLang="en-US" dirty="0"/>
            </a:p>
          </p:txBody>
        </p:sp>
        <p:sp>
          <p:nvSpPr>
            <p:cNvPr id="102" name="文本框 101"/>
            <p:cNvSpPr txBox="1"/>
            <p:nvPr/>
          </p:nvSpPr>
          <p:spPr>
            <a:xfrm>
              <a:off x="2846237" y="3842436"/>
              <a:ext cx="404813"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风险管理</a:t>
              </a:r>
              <a:endParaRPr lang="zh-CN" altLang="en-US" dirty="0"/>
            </a:p>
          </p:txBody>
        </p:sp>
        <p:sp>
          <p:nvSpPr>
            <p:cNvPr id="103" name="文本框 102"/>
            <p:cNvSpPr txBox="1"/>
            <p:nvPr/>
          </p:nvSpPr>
          <p:spPr>
            <a:xfrm>
              <a:off x="2598494" y="3328064"/>
              <a:ext cx="388938"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变更管理</a:t>
              </a:r>
              <a:endParaRPr lang="zh-CN" altLang="en-US" dirty="0"/>
            </a:p>
          </p:txBody>
        </p:sp>
        <p:sp>
          <p:nvSpPr>
            <p:cNvPr id="104" name="文本框 103"/>
            <p:cNvSpPr txBox="1"/>
            <p:nvPr/>
          </p:nvSpPr>
          <p:spPr>
            <a:xfrm>
              <a:off x="2546116" y="2767478"/>
              <a:ext cx="33337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持续改进</a:t>
              </a:r>
              <a:endParaRPr lang="zh-CN" altLang="en-US" dirty="0"/>
            </a:p>
          </p:txBody>
        </p:sp>
        <p:sp>
          <p:nvSpPr>
            <p:cNvPr id="105" name="文本框 104"/>
            <p:cNvSpPr txBox="1"/>
            <p:nvPr/>
          </p:nvSpPr>
          <p:spPr>
            <a:xfrm>
              <a:off x="2511997" y="2235183"/>
              <a:ext cx="4667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网络</a:t>
              </a:r>
              <a:endParaRPr lang="en-US" altLang="zh-CN" dirty="0"/>
            </a:p>
            <a:p>
              <a:r>
                <a:rPr lang="zh-CN" altLang="en-US" dirty="0"/>
                <a:t>与设备</a:t>
              </a:r>
              <a:endParaRPr lang="zh-CN" altLang="en-US" dirty="0"/>
            </a:p>
          </p:txBody>
        </p:sp>
        <p:sp>
          <p:nvSpPr>
            <p:cNvPr id="106" name="文本框 105"/>
            <p:cNvSpPr txBox="1"/>
            <p:nvPr/>
          </p:nvSpPr>
          <p:spPr>
            <a:xfrm>
              <a:off x="3621581" y="952159"/>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软件系统</a:t>
              </a:r>
              <a:endParaRPr lang="zh-CN" altLang="en-US" dirty="0"/>
            </a:p>
          </p:txBody>
        </p:sp>
        <p:sp>
          <p:nvSpPr>
            <p:cNvPr id="107" name="文本框 106"/>
            <p:cNvSpPr txBox="1"/>
            <p:nvPr/>
          </p:nvSpPr>
          <p:spPr>
            <a:xfrm>
              <a:off x="4670469" y="742893"/>
              <a:ext cx="368300" cy="369332"/>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组织文化</a:t>
              </a:r>
              <a:endPar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08" name="文本框 107"/>
            <p:cNvSpPr txBox="1"/>
            <p:nvPr/>
          </p:nvSpPr>
          <p:spPr>
            <a:xfrm>
              <a:off x="5969199" y="1657423"/>
              <a:ext cx="544513" cy="184666"/>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绩效</a:t>
              </a:r>
              <a:endParaRPr lang="zh-CN" altLang="en-US" dirty="0"/>
            </a:p>
          </p:txBody>
        </p:sp>
        <p:sp>
          <p:nvSpPr>
            <p:cNvPr id="109" name="文本框 108"/>
            <p:cNvSpPr txBox="1"/>
            <p:nvPr/>
          </p:nvSpPr>
          <p:spPr>
            <a:xfrm>
              <a:off x="4854619" y="4635151"/>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量化分析</a:t>
              </a:r>
              <a:endParaRPr lang="zh-CN" altLang="en-US" dirty="0"/>
            </a:p>
          </p:txBody>
        </p:sp>
        <p:sp>
          <p:nvSpPr>
            <p:cNvPr id="110" name="文本框 109"/>
            <p:cNvSpPr txBox="1"/>
            <p:nvPr/>
          </p:nvSpPr>
          <p:spPr>
            <a:xfrm>
              <a:off x="4085169" y="2082135"/>
              <a:ext cx="1125058" cy="1569660"/>
            </a:xfrm>
            <a:prstGeom prst="rect">
              <a:avLst/>
            </a:prstGeom>
            <a:noFill/>
          </p:spPr>
          <p:txBody>
            <a:bodyPr wrap="square" rtlCol="0">
              <a:spAutoFit/>
              <a:scene3d>
                <a:camera prst="orthographicFront"/>
                <a:lightRig rig="threePt" dir="t"/>
              </a:scene3d>
            </a:bodyPr>
            <a:lstStyle/>
            <a:p>
              <a:pPr fontAlgn="base">
                <a:lnSpc>
                  <a:spcPct val="150000"/>
                </a:lnSpc>
              </a:pPr>
              <a:r>
                <a:rPr lang="zh-CN" altLang="en-US" sz="3200" strike="noStrike" noProof="1">
                  <a:ln w="9525">
                    <a:solidFill>
                      <a:schemeClr val="bg1"/>
                    </a:solidFill>
                    <a:prstDash val="solid"/>
                  </a:ln>
                  <a:solidFill>
                    <a:schemeClr val="bg1"/>
                  </a:solidFill>
                  <a:latin typeface="微软雅黑" panose="020B0503020204020204" pitchFamily="34" charset="-122"/>
                  <a:ea typeface="微软雅黑" panose="020B0503020204020204" pitchFamily="34" charset="-122"/>
                  <a:cs typeface="+mn-ea"/>
                </a:rPr>
                <a:t>运 营体 系</a:t>
              </a:r>
              <a:endParaRPr lang="zh-CN" altLang="en-US" sz="3200" strike="noStrike" noProof="1">
                <a:ln w="9525">
                  <a:solidFill>
                    <a:schemeClr val="bg1"/>
                  </a:solidFill>
                  <a:prstDash val="solid"/>
                </a:ln>
                <a:solidFill>
                  <a:schemeClr val="bg1"/>
                </a:solidFill>
                <a:latin typeface="微软雅黑" panose="020B0503020204020204" pitchFamily="34" charset="-122"/>
                <a:ea typeface="微软雅黑" panose="020B0503020204020204" pitchFamily="34" charset="-122"/>
              </a:endParaRPr>
            </a:p>
          </p:txBody>
        </p:sp>
        <p:sp>
          <p:nvSpPr>
            <p:cNvPr id="111" name="文本框 110"/>
            <p:cNvSpPr txBox="1"/>
            <p:nvPr/>
          </p:nvSpPr>
          <p:spPr>
            <a:xfrm>
              <a:off x="4130182" y="767834"/>
              <a:ext cx="314325"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后期保障</a:t>
              </a:r>
              <a:endParaRPr lang="zh-CN" altLang="en-US" dirty="0"/>
            </a:p>
          </p:txBody>
        </p:sp>
        <p:sp>
          <p:nvSpPr>
            <p:cNvPr id="112" name="文本框 111"/>
            <p:cNvSpPr txBox="1"/>
            <p:nvPr/>
          </p:nvSpPr>
          <p:spPr>
            <a:xfrm>
              <a:off x="3122140" y="1262816"/>
              <a:ext cx="36830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zh-CN" dirty="0"/>
                <a:t>项目管理</a:t>
              </a:r>
              <a:endParaRPr lang="zh-CN" altLang="zh-CN" dirty="0"/>
            </a:p>
          </p:txBody>
        </p:sp>
        <p:sp>
          <p:nvSpPr>
            <p:cNvPr id="113" name="文本框 112"/>
            <p:cNvSpPr txBox="1"/>
            <p:nvPr/>
          </p:nvSpPr>
          <p:spPr>
            <a:xfrm>
              <a:off x="2782010" y="1712803"/>
              <a:ext cx="368300" cy="369332"/>
            </a:xfrm>
            <a:prstGeom prst="rect">
              <a:avLst/>
            </a:prstGeom>
            <a:noFill/>
          </p:spPr>
          <p:txBody>
            <a:bodyPr wrap="square" lIns="0" tIns="0" rIns="0" bIns="0">
              <a:spAutoFit/>
            </a:bodyPr>
            <a:lstStyle>
              <a:defPPr>
                <a:defRPr lang="zh-CN"/>
              </a:defPPr>
              <a:lvl1pPr marR="0" algn="ctr" rtl="0">
                <a:buClrTx/>
                <a:buSzTx/>
                <a:buFontTx/>
                <a:defRPr kumimoji="0" sz="1200" b="1" strike="noStrike" cap="none" spc="0" normalizeH="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知识管理</a:t>
              </a:r>
              <a:endParaRPr lang="zh-CN" altLang="en-US" dirty="0"/>
            </a:p>
          </p:txBody>
        </p:sp>
      </p:grpSp>
      <p:cxnSp>
        <p:nvCxnSpPr>
          <p:cNvPr id="114" name="肘形连接符 22"/>
          <p:cNvCxnSpPr>
            <a:endCxn id="124" idx="1"/>
          </p:cNvCxnSpPr>
          <p:nvPr/>
        </p:nvCxnSpPr>
        <p:spPr>
          <a:xfrm flipV="1">
            <a:off x="5585249" y="2416427"/>
            <a:ext cx="1223237" cy="1173204"/>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肘形连接符 26"/>
          <p:cNvCxnSpPr>
            <a:endCxn id="117" idx="1"/>
          </p:cNvCxnSpPr>
          <p:nvPr/>
        </p:nvCxnSpPr>
        <p:spPr>
          <a:xfrm>
            <a:off x="5587609" y="4332307"/>
            <a:ext cx="1220876" cy="1157727"/>
          </a:xfrm>
          <a:prstGeom prst="bentConnector3">
            <a:avLst/>
          </a:prstGeom>
          <a:ln>
            <a:solidFill>
              <a:srgbClr val="D1D1D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6" name="组合 115"/>
          <p:cNvGrpSpPr/>
          <p:nvPr/>
        </p:nvGrpSpPr>
        <p:grpSpPr>
          <a:xfrm>
            <a:off x="6808485" y="4918431"/>
            <a:ext cx="1143210" cy="1143206"/>
            <a:chOff x="10277286" y="4613424"/>
            <a:chExt cx="1307171" cy="1307171"/>
          </a:xfrm>
        </p:grpSpPr>
        <p:sp>
          <p:nvSpPr>
            <p:cNvPr id="117" name="圆角矩形 28"/>
            <p:cNvSpPr/>
            <p:nvPr/>
          </p:nvSpPr>
          <p:spPr>
            <a:xfrm>
              <a:off x="10277286" y="4613424"/>
              <a:ext cx="1307171" cy="1307171"/>
            </a:xfrm>
            <a:prstGeom prst="roundRect">
              <a:avLst/>
            </a:prstGeom>
            <a:solidFill>
              <a:srgbClr val="F77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10622669" y="4778746"/>
              <a:ext cx="597782" cy="976526"/>
              <a:chOff x="1537329" y="2172605"/>
              <a:chExt cx="207963" cy="339726"/>
            </a:xfrm>
          </p:grpSpPr>
          <p:sp>
            <p:nvSpPr>
              <p:cNvPr id="119" name="Freeform 5"/>
              <p:cNvSpPr>
                <a:spLocks noEditPoints="1"/>
              </p:cNvSpPr>
              <p:nvPr/>
            </p:nvSpPr>
            <p:spPr bwMode="auto">
              <a:xfrm>
                <a:off x="1575429" y="2358343"/>
                <a:ext cx="136525" cy="138113"/>
              </a:xfrm>
              <a:custGeom>
                <a:avLst/>
                <a:gdLst>
                  <a:gd name="T0" fmla="*/ 36 w 36"/>
                  <a:gd name="T1" fmla="*/ 36 h 36"/>
                  <a:gd name="T2" fmla="*/ 36 w 36"/>
                  <a:gd name="T3" fmla="*/ 0 h 36"/>
                  <a:gd name="T4" fmla="*/ 0 w 36"/>
                  <a:gd name="T5" fmla="*/ 0 h 36"/>
                  <a:gd name="T6" fmla="*/ 0 w 36"/>
                  <a:gd name="T7" fmla="*/ 36 h 36"/>
                  <a:gd name="T8" fmla="*/ 36 w 36"/>
                  <a:gd name="T9" fmla="*/ 36 h 36"/>
                  <a:gd name="T10" fmla="*/ 18 w 36"/>
                  <a:gd name="T11" fmla="*/ 4 h 36"/>
                  <a:gd name="T12" fmla="*/ 24 w 36"/>
                  <a:gd name="T13" fmla="*/ 10 h 36"/>
                  <a:gd name="T14" fmla="*/ 18 w 36"/>
                  <a:gd name="T15" fmla="*/ 16 h 36"/>
                  <a:gd name="T16" fmla="*/ 12 w 36"/>
                  <a:gd name="T17" fmla="*/ 10 h 36"/>
                  <a:gd name="T18" fmla="*/ 18 w 36"/>
                  <a:gd name="T19" fmla="*/ 4 h 36"/>
                  <a:gd name="T20" fmla="*/ 18 w 36"/>
                  <a:gd name="T21" fmla="*/ 20 h 36"/>
                  <a:gd name="T22" fmla="*/ 24 w 36"/>
                  <a:gd name="T23" fmla="*/ 26 h 36"/>
                  <a:gd name="T24" fmla="*/ 18 w 36"/>
                  <a:gd name="T25" fmla="*/ 33 h 36"/>
                  <a:gd name="T26" fmla="*/ 12 w 36"/>
                  <a:gd name="T27" fmla="*/ 26 h 36"/>
                  <a:gd name="T28" fmla="*/ 18 w 36"/>
                  <a:gd name="T2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36" y="36"/>
                    </a:moveTo>
                    <a:cubicBezTo>
                      <a:pt x="36" y="0"/>
                      <a:pt x="36" y="0"/>
                      <a:pt x="36" y="0"/>
                    </a:cubicBezTo>
                    <a:cubicBezTo>
                      <a:pt x="0" y="0"/>
                      <a:pt x="0" y="0"/>
                      <a:pt x="0" y="0"/>
                    </a:cubicBezTo>
                    <a:cubicBezTo>
                      <a:pt x="0" y="36"/>
                      <a:pt x="0" y="36"/>
                      <a:pt x="0" y="36"/>
                    </a:cubicBezTo>
                    <a:lnTo>
                      <a:pt x="36" y="36"/>
                    </a:lnTo>
                    <a:close/>
                    <a:moveTo>
                      <a:pt x="18" y="4"/>
                    </a:moveTo>
                    <a:cubicBezTo>
                      <a:pt x="21" y="4"/>
                      <a:pt x="24" y="7"/>
                      <a:pt x="24" y="10"/>
                    </a:cubicBezTo>
                    <a:cubicBezTo>
                      <a:pt x="24" y="13"/>
                      <a:pt x="21" y="16"/>
                      <a:pt x="18" y="16"/>
                    </a:cubicBezTo>
                    <a:cubicBezTo>
                      <a:pt x="14" y="16"/>
                      <a:pt x="12" y="13"/>
                      <a:pt x="12" y="10"/>
                    </a:cubicBezTo>
                    <a:cubicBezTo>
                      <a:pt x="12" y="7"/>
                      <a:pt x="14" y="4"/>
                      <a:pt x="18" y="4"/>
                    </a:cubicBezTo>
                    <a:close/>
                    <a:moveTo>
                      <a:pt x="18" y="20"/>
                    </a:moveTo>
                    <a:cubicBezTo>
                      <a:pt x="21" y="20"/>
                      <a:pt x="24" y="23"/>
                      <a:pt x="24" y="26"/>
                    </a:cubicBezTo>
                    <a:cubicBezTo>
                      <a:pt x="24" y="30"/>
                      <a:pt x="21" y="33"/>
                      <a:pt x="18" y="33"/>
                    </a:cubicBezTo>
                    <a:cubicBezTo>
                      <a:pt x="14" y="33"/>
                      <a:pt x="12" y="30"/>
                      <a:pt x="12" y="26"/>
                    </a:cubicBezTo>
                    <a:cubicBezTo>
                      <a:pt x="12" y="23"/>
                      <a:pt x="14" y="20"/>
                      <a:pt x="18" y="2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0" name="Freeform 6"/>
              <p:cNvSpPr>
                <a:spLocks noEditPoints="1"/>
              </p:cNvSpPr>
              <p:nvPr/>
            </p:nvSpPr>
            <p:spPr bwMode="auto">
              <a:xfrm>
                <a:off x="1537329" y="2172605"/>
                <a:ext cx="207963" cy="180975"/>
              </a:xfrm>
              <a:custGeom>
                <a:avLst/>
                <a:gdLst>
                  <a:gd name="T0" fmla="*/ 28 w 55"/>
                  <a:gd name="T1" fmla="*/ 0 h 47"/>
                  <a:gd name="T2" fmla="*/ 0 w 55"/>
                  <a:gd name="T3" fmla="*/ 47 h 47"/>
                  <a:gd name="T4" fmla="*/ 55 w 55"/>
                  <a:gd name="T5" fmla="*/ 47 h 47"/>
                  <a:gd name="T6" fmla="*/ 28 w 55"/>
                  <a:gd name="T7" fmla="*/ 0 h 47"/>
                  <a:gd name="T8" fmla="*/ 28 w 55"/>
                  <a:gd name="T9" fmla="*/ 41 h 47"/>
                  <a:gd name="T10" fmla="*/ 22 w 55"/>
                  <a:gd name="T11" fmla="*/ 34 h 47"/>
                  <a:gd name="T12" fmla="*/ 28 w 55"/>
                  <a:gd name="T13" fmla="*/ 28 h 47"/>
                  <a:gd name="T14" fmla="*/ 34 w 55"/>
                  <a:gd name="T15" fmla="*/ 34 h 47"/>
                  <a:gd name="T16" fmla="*/ 28 w 55"/>
                  <a:gd name="T17"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7">
                    <a:moveTo>
                      <a:pt x="28" y="0"/>
                    </a:moveTo>
                    <a:cubicBezTo>
                      <a:pt x="0" y="47"/>
                      <a:pt x="0" y="47"/>
                      <a:pt x="0" y="47"/>
                    </a:cubicBezTo>
                    <a:cubicBezTo>
                      <a:pt x="55" y="47"/>
                      <a:pt x="55" y="47"/>
                      <a:pt x="55" y="47"/>
                    </a:cubicBezTo>
                    <a:lnTo>
                      <a:pt x="28" y="0"/>
                    </a:lnTo>
                    <a:close/>
                    <a:moveTo>
                      <a:pt x="28" y="41"/>
                    </a:moveTo>
                    <a:cubicBezTo>
                      <a:pt x="24" y="41"/>
                      <a:pt x="22" y="38"/>
                      <a:pt x="22" y="34"/>
                    </a:cubicBezTo>
                    <a:cubicBezTo>
                      <a:pt x="22" y="31"/>
                      <a:pt x="24" y="28"/>
                      <a:pt x="28" y="28"/>
                    </a:cubicBezTo>
                    <a:cubicBezTo>
                      <a:pt x="31" y="28"/>
                      <a:pt x="34" y="31"/>
                      <a:pt x="34" y="34"/>
                    </a:cubicBezTo>
                    <a:cubicBezTo>
                      <a:pt x="34" y="38"/>
                      <a:pt x="31" y="41"/>
                      <a:pt x="28" y="4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1" name="Rectangle 7"/>
              <p:cNvSpPr>
                <a:spLocks noChangeArrowheads="1"/>
              </p:cNvSpPr>
              <p:nvPr/>
            </p:nvSpPr>
            <p:spPr bwMode="auto">
              <a:xfrm>
                <a:off x="1556379" y="2501218"/>
                <a:ext cx="174625" cy="11113"/>
              </a:xfrm>
              <a:prstGeom prst="rect">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2" name="Freeform 8"/>
              <p:cNvSpPr/>
              <p:nvPr/>
            </p:nvSpPr>
            <p:spPr bwMode="auto">
              <a:xfrm>
                <a:off x="1556379" y="2501218"/>
                <a:ext cx="174625" cy="11113"/>
              </a:xfrm>
              <a:custGeom>
                <a:avLst/>
                <a:gdLst>
                  <a:gd name="T0" fmla="*/ 0 w 110"/>
                  <a:gd name="T1" fmla="*/ 7 h 7"/>
                  <a:gd name="T2" fmla="*/ 0 w 110"/>
                  <a:gd name="T3" fmla="*/ 7 h 7"/>
                  <a:gd name="T4" fmla="*/ 110 w 110"/>
                  <a:gd name="T5" fmla="*/ 7 h 7"/>
                  <a:gd name="T6" fmla="*/ 110 w 110"/>
                  <a:gd name="T7" fmla="*/ 0 h 7"/>
                  <a:gd name="T8" fmla="*/ 0 w 110"/>
                  <a:gd name="T9" fmla="*/ 0 h 7"/>
                  <a:gd name="T10" fmla="*/ 0 w 110"/>
                  <a:gd name="T11" fmla="*/ 7 h 7"/>
                  <a:gd name="T12" fmla="*/ 0 w 110"/>
                  <a:gd name="T13" fmla="*/ 7 h 7"/>
                  <a:gd name="T14" fmla="*/ 0 w 110"/>
                  <a:gd name="T15" fmla="*/ 7 h 7"/>
                  <a:gd name="T16" fmla="*/ 0 w 110"/>
                  <a:gd name="T17" fmla="*/ 7 h 7"/>
                  <a:gd name="T18" fmla="*/ 0 w 110"/>
                  <a:gd name="T19" fmla="*/ 0 h 7"/>
                  <a:gd name="T20" fmla="*/ 110 w 110"/>
                  <a:gd name="T21" fmla="*/ 0 h 7"/>
                  <a:gd name="T22" fmla="*/ 110 w 110"/>
                  <a:gd name="T23" fmla="*/ 7 h 7"/>
                  <a:gd name="T24" fmla="*/ 0 w 110"/>
                  <a:gd name="T25" fmla="*/ 7 h 7"/>
                  <a:gd name="T26" fmla="*/ 0 w 110"/>
                  <a:gd name="T27" fmla="*/ 7 h 7"/>
                  <a:gd name="T28" fmla="*/ 0 w 110"/>
                  <a:gd name="T29" fmla="*/ 7 h 7"/>
                  <a:gd name="T30" fmla="*/ 0 w 110"/>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7">
                    <a:moveTo>
                      <a:pt x="0" y="7"/>
                    </a:moveTo>
                    <a:lnTo>
                      <a:pt x="0" y="7"/>
                    </a:lnTo>
                    <a:lnTo>
                      <a:pt x="110" y="7"/>
                    </a:lnTo>
                    <a:lnTo>
                      <a:pt x="110" y="0"/>
                    </a:lnTo>
                    <a:lnTo>
                      <a:pt x="0" y="0"/>
                    </a:lnTo>
                    <a:lnTo>
                      <a:pt x="0" y="7"/>
                    </a:lnTo>
                    <a:lnTo>
                      <a:pt x="0" y="7"/>
                    </a:lnTo>
                    <a:lnTo>
                      <a:pt x="0" y="7"/>
                    </a:lnTo>
                    <a:lnTo>
                      <a:pt x="0" y="7"/>
                    </a:lnTo>
                    <a:lnTo>
                      <a:pt x="0" y="0"/>
                    </a:lnTo>
                    <a:lnTo>
                      <a:pt x="110" y="0"/>
                    </a:lnTo>
                    <a:lnTo>
                      <a:pt x="110" y="7"/>
                    </a:lnTo>
                    <a:lnTo>
                      <a:pt x="0" y="7"/>
                    </a:lnTo>
                    <a:lnTo>
                      <a:pt x="0" y="7"/>
                    </a:lnTo>
                    <a:lnTo>
                      <a:pt x="0" y="7"/>
                    </a:lnTo>
                    <a:lnTo>
                      <a:pt x="0" y="7"/>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123" name="组合 122"/>
          <p:cNvGrpSpPr/>
          <p:nvPr/>
        </p:nvGrpSpPr>
        <p:grpSpPr>
          <a:xfrm>
            <a:off x="6808486" y="1844824"/>
            <a:ext cx="1143210" cy="1143206"/>
            <a:chOff x="8515350" y="1533607"/>
            <a:chExt cx="1307171" cy="1307171"/>
          </a:xfrm>
          <a:solidFill>
            <a:srgbClr val="F77E31"/>
          </a:solidFill>
        </p:grpSpPr>
        <p:sp>
          <p:nvSpPr>
            <p:cNvPr id="124" name="圆角矩形 53"/>
            <p:cNvSpPr/>
            <p:nvPr/>
          </p:nvSpPr>
          <p:spPr>
            <a:xfrm>
              <a:off x="8515350" y="1533607"/>
              <a:ext cx="1307171" cy="13071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5" name="图片 124"/>
            <p:cNvPicPr>
              <a:picLocks noChangeAspect="1"/>
            </p:cNvPicPr>
            <p:nvPr/>
          </p:nvPicPr>
          <p:blipFill>
            <a:blip r:embed="rId2" cstate="email"/>
            <a:stretch>
              <a:fillRect/>
            </a:stretch>
          </p:blipFill>
          <p:spPr>
            <a:xfrm>
              <a:off x="8835903" y="1752600"/>
              <a:ext cx="666064" cy="759730"/>
            </a:xfrm>
            <a:prstGeom prst="rect">
              <a:avLst/>
            </a:prstGeom>
            <a:grpFill/>
          </p:spPr>
        </p:pic>
      </p:grpSp>
      <p:sp>
        <p:nvSpPr>
          <p:cNvPr id="127" name="TextBox 56"/>
          <p:cNvSpPr txBox="1"/>
          <p:nvPr/>
        </p:nvSpPr>
        <p:spPr>
          <a:xfrm>
            <a:off x="8232041" y="1946236"/>
            <a:ext cx="2414652" cy="307777"/>
          </a:xfrm>
          <a:prstGeom prst="rect">
            <a:avLst/>
          </a:prstGeom>
          <a:noFill/>
        </p:spPr>
        <p:txBody>
          <a:bodyPr wrap="square" lIns="0" tIns="0" rIns="0" bIns="0" rtlCol="0">
            <a:spAutoFit/>
          </a:bodyPr>
          <a:lstStyle/>
          <a:p>
            <a:pPr defTabSz="1176655"/>
            <a:r>
              <a:rPr lang="en-US" altLang="zh-CN" sz="2000" b="1" dirty="0">
                <a:solidFill>
                  <a:schemeClr val="accent2"/>
                </a:solidFill>
                <a:latin typeface="微软雅黑" panose="020B0503020204020204" pitchFamily="34" charset="-122"/>
                <a:ea typeface="微软雅黑" panose="020B0503020204020204" pitchFamily="34" charset="-122"/>
              </a:rPr>
              <a:t>22</a:t>
            </a:r>
            <a:r>
              <a:rPr lang="zh-CN" altLang="en-US" sz="2000" b="1" dirty="0">
                <a:solidFill>
                  <a:schemeClr val="accent2"/>
                </a:solidFill>
                <a:latin typeface="微软雅黑" panose="020B0503020204020204" pitchFamily="34" charset="-122"/>
                <a:ea typeface="微软雅黑" panose="020B0503020204020204" pitchFamily="34" charset="-122"/>
              </a:rPr>
              <a:t>个管理模块</a:t>
            </a:r>
            <a:endParaRPr lang="en-GB" altLang="zh-CN" sz="2000" b="1" dirty="0">
              <a:solidFill>
                <a:schemeClr val="accent2"/>
              </a:solidFill>
              <a:latin typeface="微软雅黑" panose="020B0503020204020204" pitchFamily="34" charset="-122"/>
              <a:ea typeface="微软雅黑" panose="020B0503020204020204" pitchFamily="34" charset="-122"/>
            </a:endParaRPr>
          </a:p>
        </p:txBody>
      </p:sp>
      <p:sp>
        <p:nvSpPr>
          <p:cNvPr id="129" name="TextBox 64"/>
          <p:cNvSpPr txBox="1"/>
          <p:nvPr/>
        </p:nvSpPr>
        <p:spPr>
          <a:xfrm>
            <a:off x="8110489" y="5589240"/>
            <a:ext cx="2665237" cy="307777"/>
          </a:xfrm>
          <a:prstGeom prst="rect">
            <a:avLst/>
          </a:prstGeom>
          <a:noFill/>
        </p:spPr>
        <p:txBody>
          <a:bodyPr wrap="square" lIns="0" tIns="0" rIns="0" bIns="0" rtlCol="0">
            <a:spAutoFit/>
          </a:bodyPr>
          <a:lstStyle/>
          <a:p>
            <a:pPr defTabSz="1176655"/>
            <a:r>
              <a:rPr lang="en-US" altLang="zh-CN" sz="2000" b="1" dirty="0">
                <a:solidFill>
                  <a:schemeClr val="accent2"/>
                </a:solidFill>
                <a:latin typeface="微软雅黑" panose="020B0503020204020204" pitchFamily="34" charset="-122"/>
                <a:ea typeface="微软雅黑" panose="020B0503020204020204" pitchFamily="34" charset="-122"/>
              </a:rPr>
              <a:t>146</a:t>
            </a:r>
            <a:r>
              <a:rPr lang="zh-CN" altLang="en-US" sz="2000" b="1" dirty="0">
                <a:solidFill>
                  <a:schemeClr val="accent2"/>
                </a:solidFill>
                <a:latin typeface="微软雅黑" panose="020B0503020204020204" pitchFamily="34" charset="-122"/>
                <a:ea typeface="微软雅黑" panose="020B0503020204020204" pitchFamily="34" charset="-122"/>
              </a:rPr>
              <a:t>个关键指标控制点</a:t>
            </a:r>
            <a:endParaRPr lang="en-GB" altLang="zh-CN" sz="2000" b="1" dirty="0">
              <a:solidFill>
                <a:schemeClr val="accent2"/>
              </a:solidFill>
              <a:latin typeface="微软雅黑" panose="020B0503020204020204" pitchFamily="34" charset="-122"/>
              <a:ea typeface="微软雅黑" panose="020B0503020204020204" pitchFamily="34" charset="-122"/>
            </a:endParaRPr>
          </a:p>
        </p:txBody>
      </p:sp>
      <p:sp>
        <p:nvSpPr>
          <p:cNvPr id="5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
        <p:nvSpPr>
          <p:cNvPr id="6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2429144" cy="398780"/>
          </a:xfrm>
          <a:prstGeom prst="rect">
            <a:avLst/>
          </a:prstGeom>
          <a:noFill/>
        </p:spPr>
        <p:txBody>
          <a:bodyPr wrap="square" rtlCol="0">
            <a:spAutoFit/>
          </a:bodyPr>
          <a:lstStyle/>
          <a:p>
            <a:r>
              <a:rPr lang="zh-CN" altLang="en-US" sz="2000" b="1" dirty="0">
                <a:solidFill>
                  <a:srgbClr val="4E9FD6"/>
                </a:solidFill>
                <a:latin typeface="微软雅黑" panose="020B0503020204020204" pitchFamily="34" charset="-122"/>
                <a:ea typeface="微软雅黑" panose="020B0503020204020204" pitchFamily="34" charset="-122"/>
              </a:rPr>
              <a:t>客服</a:t>
            </a:r>
            <a:r>
              <a:rPr lang="zh-CN" altLang="en-US" sz="2000" b="1" dirty="0">
                <a:solidFill>
                  <a:schemeClr val="accent2"/>
                </a:solidFill>
                <a:latin typeface="微软雅黑" panose="020B0503020204020204" pitchFamily="34" charset="-122"/>
                <a:ea typeface="微软雅黑" panose="020B0503020204020204" pitchFamily="34" charset="-122"/>
              </a:rPr>
              <a:t>管理指标体系</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14" name="Group 68"/>
          <p:cNvGrpSpPr/>
          <p:nvPr/>
        </p:nvGrpSpPr>
        <p:grpSpPr>
          <a:xfrm rot="20251317">
            <a:off x="5466002" y="5380339"/>
            <a:ext cx="394136" cy="383243"/>
            <a:chOff x="0" y="0"/>
            <a:chExt cx="881063" cy="881062"/>
          </a:xfrm>
        </p:grpSpPr>
        <p:sp>
          <p:nvSpPr>
            <p:cNvPr id="28" name="Freeform 36"/>
            <p:cNvSpPr/>
            <p:nvPr/>
          </p:nvSpPr>
          <p:spPr>
            <a:xfrm>
              <a:off x="0" y="0"/>
              <a:ext cx="881063" cy="7286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Lst>
              <a:rect l="0" t="0" r="0" b="0"/>
              <a:pathLst>
                <a:path w="232" h="192">
                  <a:moveTo>
                    <a:pt x="186" y="192"/>
                  </a:moveTo>
                  <a:cubicBezTo>
                    <a:pt x="216" y="192"/>
                    <a:pt x="216" y="192"/>
                    <a:pt x="216" y="192"/>
                  </a:cubicBezTo>
                  <a:cubicBezTo>
                    <a:pt x="224" y="192"/>
                    <a:pt x="232" y="184"/>
                    <a:pt x="232" y="176"/>
                  </a:cubicBezTo>
                  <a:cubicBezTo>
                    <a:pt x="232" y="141"/>
                    <a:pt x="232" y="141"/>
                    <a:pt x="232" y="141"/>
                  </a:cubicBezTo>
                  <a:cubicBezTo>
                    <a:pt x="216" y="120"/>
                    <a:pt x="216" y="120"/>
                    <a:pt x="216" y="120"/>
                  </a:cubicBezTo>
                  <a:cubicBezTo>
                    <a:pt x="216" y="32"/>
                    <a:pt x="216" y="32"/>
                    <a:pt x="216" y="32"/>
                  </a:cubicBezTo>
                  <a:cubicBezTo>
                    <a:pt x="216" y="14"/>
                    <a:pt x="205" y="0"/>
                    <a:pt x="188" y="0"/>
                  </a:cubicBezTo>
                  <a:cubicBezTo>
                    <a:pt x="48" y="0"/>
                    <a:pt x="48" y="0"/>
                    <a:pt x="48" y="0"/>
                  </a:cubicBezTo>
                  <a:cubicBezTo>
                    <a:pt x="31" y="0"/>
                    <a:pt x="16" y="14"/>
                    <a:pt x="16" y="32"/>
                  </a:cubicBezTo>
                  <a:cubicBezTo>
                    <a:pt x="16" y="120"/>
                    <a:pt x="16" y="120"/>
                    <a:pt x="16" y="120"/>
                  </a:cubicBezTo>
                  <a:cubicBezTo>
                    <a:pt x="0" y="141"/>
                    <a:pt x="0" y="141"/>
                    <a:pt x="0" y="141"/>
                  </a:cubicBezTo>
                  <a:cubicBezTo>
                    <a:pt x="0" y="176"/>
                    <a:pt x="0" y="176"/>
                    <a:pt x="0" y="176"/>
                  </a:cubicBezTo>
                  <a:cubicBezTo>
                    <a:pt x="0" y="184"/>
                    <a:pt x="8" y="192"/>
                    <a:pt x="16" y="192"/>
                  </a:cubicBezTo>
                  <a:cubicBezTo>
                    <a:pt x="45" y="192"/>
                    <a:pt x="45" y="192"/>
                    <a:pt x="45" y="192"/>
                  </a:cubicBezTo>
                </a:path>
              </a:pathLst>
            </a:custGeom>
            <a:solidFill>
              <a:srgbClr val="FFFFFF"/>
            </a:solidFill>
            <a:ln w="15875" cap="flat" cmpd="sng">
              <a:solidFill>
                <a:schemeClr val="bg1"/>
              </a:solidFill>
              <a:prstDash val="solid"/>
              <a:miter/>
              <a:headEnd type="none" w="med" len="med"/>
              <a:tailEnd type="none" w="med" len="med"/>
            </a:ln>
          </p:spPr>
          <p:txBody>
            <a:bodyPr/>
            <a:lstStyle/>
            <a:p>
              <a:endParaRPr lang="zh-CN" altLang="en-US"/>
            </a:p>
          </p:txBody>
        </p:sp>
        <p:sp>
          <p:nvSpPr>
            <p:cNvPr id="29" name="Freeform 37"/>
            <p:cNvSpPr/>
            <p:nvPr/>
          </p:nvSpPr>
          <p:spPr>
            <a:xfrm>
              <a:off x="76200" y="608012"/>
              <a:ext cx="728663" cy="273050"/>
            </a:xfrm>
            <a:custGeom>
              <a:avLst/>
              <a:gdLst/>
              <a:ahLst/>
              <a:cxnLst>
                <a:cxn ang="0">
                  <a:pos x="2147483647" y="2147483647"/>
                </a:cxn>
                <a:cxn ang="0">
                  <a:pos x="0" y="2147483647"/>
                </a:cxn>
                <a:cxn ang="0">
                  <a:pos x="2147483647" y="0"/>
                </a:cxn>
                <a:cxn ang="0">
                  <a:pos x="2147483647" y="0"/>
                </a:cxn>
                <a:cxn ang="0">
                  <a:pos x="2147483647" y="2147483647"/>
                </a:cxn>
              </a:cxnLst>
              <a:rect l="0" t="0" r="0" b="0"/>
              <a:pathLst>
                <a:path w="192" h="72">
                  <a:moveTo>
                    <a:pt x="192" y="72"/>
                  </a:moveTo>
                  <a:cubicBezTo>
                    <a:pt x="172" y="72"/>
                    <a:pt x="15" y="72"/>
                    <a:pt x="0" y="72"/>
                  </a:cubicBezTo>
                  <a:cubicBezTo>
                    <a:pt x="30" y="42"/>
                    <a:pt x="32" y="0"/>
                    <a:pt x="32" y="0"/>
                  </a:cubicBezTo>
                  <a:cubicBezTo>
                    <a:pt x="160" y="0"/>
                    <a:pt x="160" y="0"/>
                    <a:pt x="160" y="0"/>
                  </a:cubicBezTo>
                  <a:cubicBezTo>
                    <a:pt x="160" y="0"/>
                    <a:pt x="162" y="47"/>
                    <a:pt x="192" y="72"/>
                  </a:cubicBezTo>
                  <a:close/>
                </a:path>
              </a:pathLst>
            </a:custGeom>
            <a:solidFill>
              <a:srgbClr val="FFFFFF"/>
            </a:solidFill>
            <a:ln w="15875" cap="flat" cmpd="sng">
              <a:solidFill>
                <a:schemeClr val="bg1"/>
              </a:solidFill>
              <a:prstDash val="solid"/>
              <a:miter/>
              <a:headEnd type="none" w="med" len="med"/>
              <a:tailEnd type="none" w="med" len="med"/>
            </a:ln>
          </p:spPr>
          <p:txBody>
            <a:bodyPr/>
            <a:lstStyle/>
            <a:p>
              <a:endParaRPr lang="zh-CN" altLang="en-US"/>
            </a:p>
          </p:txBody>
        </p:sp>
        <p:sp>
          <p:nvSpPr>
            <p:cNvPr id="30" name="Oval 38"/>
            <p:cNvSpPr/>
            <p:nvPr/>
          </p:nvSpPr>
          <p:spPr>
            <a:xfrm>
              <a:off x="319087" y="90487"/>
              <a:ext cx="242888" cy="244475"/>
            </a:xfrm>
            <a:prstGeom prst="ellipse">
              <a:avLst/>
            </a:prstGeom>
            <a:solidFill>
              <a:srgbClr val="FFFFFF"/>
            </a:solidFill>
            <a:ln w="15875" cap="flat" cmpd="sng">
              <a:solidFill>
                <a:schemeClr val="bg1"/>
              </a:solidFill>
              <a:prstDash val="solid"/>
              <a:round/>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1" name="Oval 39"/>
            <p:cNvSpPr/>
            <p:nvPr/>
          </p:nvSpPr>
          <p:spPr>
            <a:xfrm>
              <a:off x="182562" y="319087"/>
              <a:ext cx="30163" cy="30163"/>
            </a:xfrm>
            <a:prstGeom prst="ellipse">
              <a:avLst/>
            </a:prstGeom>
            <a:solidFill>
              <a:srgbClr val="FFFFFF"/>
            </a:solidFill>
            <a:ln w="15875" cap="flat" cmpd="sng">
              <a:solidFill>
                <a:schemeClr val="bg1"/>
              </a:solidFill>
              <a:prstDash val="solid"/>
              <a:round/>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2" name="Rectangle 40"/>
            <p:cNvSpPr/>
            <p:nvPr/>
          </p:nvSpPr>
          <p:spPr>
            <a:xfrm>
              <a:off x="638175" y="90487"/>
              <a:ext cx="90488" cy="92075"/>
            </a:xfrm>
            <a:prstGeom prst="rect">
              <a:avLst/>
            </a:prstGeom>
            <a:solidFill>
              <a:srgbClr val="FFFFFF"/>
            </a:solidFill>
            <a:ln w="15875" cap="flat" cmpd="sng">
              <a:solidFill>
                <a:schemeClr val="bg1"/>
              </a:solidFill>
              <a:prstDash val="solid"/>
              <a:miter/>
              <a:headEnd type="none" w="med" len="med"/>
              <a:tailEnd type="none" w="med" len="med"/>
            </a:ln>
          </p:spPr>
          <p:txBody>
            <a:bodyPr lIns="121920" tIns="60960" rIns="121920" bIns="60960" anchor="t"/>
            <a:lstStyle/>
            <a:p>
              <a:pPr lvl="0" indent="0"/>
              <a:endParaRPr lang="zh-CN" altLang="zh-CN" sz="2400" dirty="0">
                <a:solidFill>
                  <a:srgbClr val="000000"/>
                </a:solidFill>
                <a:latin typeface="Calibri" panose="020F0502020204030204" charset="0"/>
                <a:ea typeface="宋体" panose="02010600030101010101" pitchFamily="2" charset="-122"/>
                <a:sym typeface="Calibri" panose="020F0502020204030204" charset="0"/>
              </a:endParaRPr>
            </a:p>
          </p:txBody>
        </p:sp>
        <p:sp>
          <p:nvSpPr>
            <p:cNvPr id="33" name="Line 41"/>
            <p:cNvSpPr/>
            <p:nvPr/>
          </p:nvSpPr>
          <p:spPr>
            <a:xfrm flipV="1">
              <a:off x="395287" y="0"/>
              <a:ext cx="1" cy="98425"/>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4" name="Line 42"/>
            <p:cNvSpPr/>
            <p:nvPr/>
          </p:nvSpPr>
          <p:spPr>
            <a:xfrm flipV="1">
              <a:off x="485775" y="0"/>
              <a:ext cx="1" cy="98425"/>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5" name="Line 43"/>
            <p:cNvSpPr/>
            <p:nvPr/>
          </p:nvSpPr>
          <p:spPr>
            <a:xfrm flipV="1">
              <a:off x="395287" y="327025"/>
              <a:ext cx="1" cy="128588"/>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6" name="Line 44"/>
            <p:cNvSpPr/>
            <p:nvPr/>
          </p:nvSpPr>
          <p:spPr>
            <a:xfrm flipV="1">
              <a:off x="485775" y="327025"/>
              <a:ext cx="1" cy="128588"/>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7" name="Line 45"/>
            <p:cNvSpPr/>
            <p:nvPr/>
          </p:nvSpPr>
          <p:spPr>
            <a:xfrm>
              <a:off x="60325" y="455612"/>
              <a:ext cx="76041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8" name="Line 46"/>
            <p:cNvSpPr/>
            <p:nvPr/>
          </p:nvSpPr>
          <p:spPr>
            <a:xfrm>
              <a:off x="0" y="534987"/>
              <a:ext cx="88106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39" name="Line 47"/>
            <p:cNvSpPr/>
            <p:nvPr/>
          </p:nvSpPr>
          <p:spPr>
            <a:xfrm>
              <a:off x="46037" y="608012"/>
              <a:ext cx="788988"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40" name="Line 48"/>
            <p:cNvSpPr/>
            <p:nvPr/>
          </p:nvSpPr>
          <p:spPr>
            <a:xfrm>
              <a:off x="125412" y="820737"/>
              <a:ext cx="627063" cy="1"/>
            </a:xfrm>
            <a:prstGeom prst="line">
              <a:avLst/>
            </a:prstGeom>
            <a:ln w="15875" cap="flat" cmpd="sng">
              <a:solidFill>
                <a:schemeClr val="bg1"/>
              </a:solidFill>
              <a:prstDash val="solid"/>
              <a:round/>
              <a:headEnd type="none" w="med" len="med"/>
              <a:tailEnd type="none" w="med" len="med"/>
            </a:ln>
          </p:spPr>
          <p:txBody>
            <a:bodyPr anchor="t"/>
            <a:lstStyle/>
            <a:p>
              <a:pPr lvl="0" indent="0"/>
              <a:endParaRPr lang="zh-CN" altLang="en-US">
                <a:latin typeface="Calibri" panose="020F0502020204030204" charset="0"/>
                <a:ea typeface="宋体" panose="02010600030101010101" pitchFamily="2" charset="-122"/>
              </a:endParaRPr>
            </a:p>
          </p:txBody>
        </p:sp>
      </p:grpSp>
      <p:sp>
        <p:nvSpPr>
          <p:cNvPr id="15" name="Straight Connector 140"/>
          <p:cNvSpPr/>
          <p:nvPr/>
        </p:nvSpPr>
        <p:spPr>
          <a:xfrm flipV="1">
            <a:off x="2879440" y="2996952"/>
            <a:ext cx="1415566"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16" name="Straight Connector 143"/>
          <p:cNvSpPr/>
          <p:nvPr/>
        </p:nvSpPr>
        <p:spPr>
          <a:xfrm flipH="1" flipV="1">
            <a:off x="4953695" y="4005064"/>
            <a:ext cx="3591713"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17" name="Straight Connector 146"/>
          <p:cNvSpPr/>
          <p:nvPr/>
        </p:nvSpPr>
        <p:spPr>
          <a:xfrm rot="16200000" flipH="1">
            <a:off x="8759507" y="3789227"/>
            <a:ext cx="0" cy="431673"/>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grpSp>
        <p:nvGrpSpPr>
          <p:cNvPr id="18" name="组合 17"/>
          <p:cNvGrpSpPr/>
          <p:nvPr/>
        </p:nvGrpSpPr>
        <p:grpSpPr>
          <a:xfrm>
            <a:off x="5807174" y="5805264"/>
            <a:ext cx="3467981" cy="790992"/>
            <a:chOff x="5148024" y="4494215"/>
            <a:chExt cx="3168132" cy="309560"/>
          </a:xfrm>
        </p:grpSpPr>
        <p:sp>
          <p:nvSpPr>
            <p:cNvPr id="26" name="Straight Connector 160"/>
            <p:cNvSpPr/>
            <p:nvPr/>
          </p:nvSpPr>
          <p:spPr>
            <a:xfrm flipV="1">
              <a:off x="5148024" y="4803775"/>
              <a:ext cx="3168132"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27" name="Straight Connector 163"/>
            <p:cNvSpPr/>
            <p:nvPr/>
          </p:nvSpPr>
          <p:spPr>
            <a:xfrm flipH="1" flipV="1">
              <a:off x="5148238" y="4494215"/>
              <a:ext cx="4763" cy="288925"/>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grpSp>
      <p:sp>
        <p:nvSpPr>
          <p:cNvPr id="19" name="TextBox 159"/>
          <p:cNvSpPr/>
          <p:nvPr/>
        </p:nvSpPr>
        <p:spPr>
          <a:xfrm>
            <a:off x="1005382" y="1772591"/>
            <a:ext cx="1415971" cy="338711"/>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核心绩效指标</a:t>
            </a:r>
            <a:endPar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0" name="矩形 47"/>
          <p:cNvSpPr/>
          <p:nvPr/>
        </p:nvSpPr>
        <p:spPr>
          <a:xfrm>
            <a:off x="982443" y="2170678"/>
            <a:ext cx="1647447" cy="1869735"/>
          </a:xfrm>
          <a:prstGeom prst="rect">
            <a:avLst/>
          </a:prstGeom>
          <a:noFill/>
          <a:ln w="9525">
            <a:noFill/>
          </a:ln>
        </p:spPr>
        <p:txBody>
          <a:bodyPr lIns="91431" tIns="45716" rIns="91431" bIns="45716">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lang="en-US" altLang="zh-CN"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1</a:t>
            </a:r>
            <a:r>
              <a:rPr lang="zh-CN" altLang="en-US"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日处理量</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2</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、有效接起率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3</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、首次响应时间</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4</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、平均回复间隔</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5</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a:t>
            </a: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24h</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解决率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6</a:t>
            </a:r>
            <a:r>
              <a:rPr kumimoji="0" lang="zh-CN" altLang="en-US" sz="1100" b="0" i="0" u="none" strike="noStrike" kern="1200" cap="none" spc="0" normalizeH="0" baseline="0" noProof="0" dirty="0" smtClean="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、满意</a:t>
            </a:r>
            <a:r>
              <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rPr>
              <a:t>度</a:t>
            </a:r>
            <a:endParaRPr kumimoji="0" lang="en-US" altLang="zh-CN"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100" strike="noStrike" noProof="1" smtClean="0">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7</a:t>
            </a:r>
            <a:r>
              <a:rPr lang="zh-CN" altLang="en-US" sz="1100" strike="noStrike" noProof="1" smtClean="0">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a:t>
            </a:r>
            <a:r>
              <a:rPr lang="zh-CN" altLang="en-US" sz="1100" strike="noStrike" noProof="1">
                <a:solidFill>
                  <a:schemeClr val="bg1">
                    <a:lumMod val="50000"/>
                  </a:schemeClr>
                </a:solidFill>
                <a:latin typeface="微软雅黑" panose="020B0503020204020204" pitchFamily="34" charset="-122"/>
                <a:ea typeface="微软雅黑" panose="020B0503020204020204" pitchFamily="34" charset="-122"/>
                <a:cs typeface="+mn-cs"/>
                <a:sym typeface="方正兰亭黑_GBK" pitchFamily="2" charset="-122"/>
              </a:rPr>
              <a:t>投诉率</a:t>
            </a:r>
            <a:endParaRPr kumimoji="0" lang="zh-CN" altLang="en-US" sz="11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1" name="TextBox 159"/>
          <p:cNvSpPr/>
          <p:nvPr/>
        </p:nvSpPr>
        <p:spPr>
          <a:xfrm>
            <a:off x="9100119" y="1811050"/>
            <a:ext cx="1249836" cy="338711"/>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过程指标</a:t>
            </a:r>
            <a:endParaRPr kumimoji="0" lang="zh-CN" altLang="en-US" sz="16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2" name="矩形 47"/>
          <p:cNvSpPr/>
          <p:nvPr/>
        </p:nvSpPr>
        <p:spPr>
          <a:xfrm>
            <a:off x="9100119" y="2192269"/>
            <a:ext cx="1968595" cy="2123650"/>
          </a:xfrm>
          <a:prstGeom prst="rect">
            <a:avLst/>
          </a:prstGeom>
          <a:noFill/>
          <a:ln w="9525">
            <a:noFill/>
          </a:ln>
        </p:spPr>
        <p:txBody>
          <a:bodyPr wrap="square" lIns="91431" tIns="45716" rIns="91431" bIns="45716" anchor="t">
            <a:spAutoFit/>
          </a:bodyPr>
          <a:lstStyle/>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  8</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参评率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  9</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平均每单服务时长</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10</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事后处理时长</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11</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质检合规率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12</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质检覆盖率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13</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变更考核优良率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14</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整改达成率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15</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现场管理</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覆盖率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23" name="TextBox 159"/>
          <p:cNvSpPr/>
          <p:nvPr/>
        </p:nvSpPr>
        <p:spPr>
          <a:xfrm>
            <a:off x="6307784" y="5672494"/>
            <a:ext cx="1338828" cy="369332"/>
          </a:xfrm>
          <a:prstGeom prst="rect">
            <a:avLst/>
          </a:prstGeom>
          <a:noFill/>
          <a:ln w="9525">
            <a:noFill/>
          </a:ln>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lang="zh-CN" altLang="en-US" b="1" dirty="0" smtClean="0">
                <a:solidFill>
                  <a:srgbClr val="4E9FD6"/>
                </a:solidFill>
                <a:latin typeface="微软雅黑" panose="020B0503020204020204" pitchFamily="34" charset="-122"/>
                <a:ea typeface="微软雅黑" panose="020B0503020204020204" pitchFamily="34" charset="-122"/>
                <a:sym typeface="方正兰亭黑_GBK" pitchFamily="2" charset="-122"/>
              </a:rPr>
              <a:t>支撑</a:t>
            </a:r>
            <a:r>
              <a:rPr kumimoji="0" lang="zh-CN" altLang="en-US" sz="1800" b="1" i="0" u="none" strike="noStrike" kern="1200" cap="none" spc="0" normalizeH="0" baseline="0" noProof="0" dirty="0" smtClean="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性</a:t>
            </a:r>
            <a:r>
              <a:rPr kumimoji="0" lang="zh-CN" altLang="en-US" sz="18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rPr>
              <a:t>指标</a:t>
            </a:r>
            <a:endParaRPr kumimoji="0" lang="zh-CN" altLang="en-US" sz="1800" b="1" i="0" u="none" strike="noStrike" kern="1200" cap="none" spc="0" normalizeH="0" baseline="0" noProof="0" dirty="0">
              <a:ln>
                <a:noFill/>
              </a:ln>
              <a:solidFill>
                <a:srgbClr val="4E9FD6"/>
              </a:solidFill>
              <a:effectLst/>
              <a:uLnTx/>
              <a:uFillTx/>
              <a:latin typeface="微软雅黑" panose="020B0503020204020204" pitchFamily="34" charset="-122"/>
              <a:ea typeface="微软雅黑" panose="020B0503020204020204" pitchFamily="34" charset="-122"/>
              <a:cs typeface="+mn-cs"/>
              <a:sym typeface="方正兰亭黑_GBK" pitchFamily="2" charset="-122"/>
            </a:endParaRPr>
          </a:p>
        </p:txBody>
      </p:sp>
      <p:sp>
        <p:nvSpPr>
          <p:cNvPr id="24" name="矩形 47"/>
          <p:cNvSpPr/>
          <p:nvPr/>
        </p:nvSpPr>
        <p:spPr>
          <a:xfrm>
            <a:off x="7643242" y="4365104"/>
            <a:ext cx="1938010" cy="2308316"/>
          </a:xfrm>
          <a:prstGeom prst="rect">
            <a:avLst/>
          </a:prstGeom>
          <a:noFill/>
          <a:ln w="9525">
            <a:noFill/>
          </a:ln>
        </p:spPr>
        <p:txBody>
          <a:bodyPr lIns="91431" tIns="45716" rIns="91431" bIns="45716" anchor="t">
            <a:spAutoFit/>
          </a:bodyPr>
          <a:lstStyle/>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16</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基础技能达标率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17</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业务技能达标率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18</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出勤率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19</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遵时率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20</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流失率</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21</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内荐</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率</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22</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、招聘到岗率</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23</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a:rPr>
              <a:t>、考核通过率</a:t>
            </a:r>
            <a:endParaRPr lang="zh-CN" altLang="en-US" sz="1200" dirty="0">
              <a:solidFill>
                <a:schemeClr val="bg1">
                  <a:lumMod val="50000"/>
                </a:schemeClr>
              </a:solidFill>
              <a:latin typeface="Arial" panose="020B0604020202020204" pitchFamily="34" charset="0"/>
              <a:ea typeface="方正兰亭黑_GBK" panose="02000000000000000000"/>
              <a:sym typeface="方正兰亭黑_GBK" panose="02000000000000000000"/>
            </a:endParaRPr>
          </a:p>
        </p:txBody>
      </p:sp>
      <p:pic>
        <p:nvPicPr>
          <p:cNvPr id="25" name="Picture 2" descr="E:\公司简介&amp;logo\公司简介\ppt用\金字塔-01.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8554" t="11724" r="32674" b="5709"/>
          <a:stretch>
            <a:fillRect/>
          </a:stretch>
        </p:blipFill>
        <p:spPr bwMode="auto">
          <a:xfrm>
            <a:off x="3152065" y="2003832"/>
            <a:ext cx="4167277" cy="451390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接连接符 44"/>
          <p:cNvCxnSpPr>
            <a:stCxn id="46" idx="0"/>
          </p:cNvCxnSpPr>
          <p:nvPr/>
        </p:nvCxnSpPr>
        <p:spPr>
          <a:xfrm>
            <a:off x="2879440" y="1952992"/>
            <a:ext cx="8394" cy="1007800"/>
          </a:xfrm>
          <a:prstGeom prst="line">
            <a:avLst/>
          </a:prstGeom>
          <a:ln w="12700"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Straight Connector 140"/>
          <p:cNvSpPr/>
          <p:nvPr/>
        </p:nvSpPr>
        <p:spPr>
          <a:xfrm flipH="1" flipV="1">
            <a:off x="2469311" y="1952992"/>
            <a:ext cx="410129" cy="0"/>
          </a:xfrm>
          <a:prstGeom prst="line">
            <a:avLst/>
          </a:prstGeom>
          <a:ln w="19050" cap="flat" cmpd="sng">
            <a:solidFill>
              <a:srgbClr val="FFC000"/>
            </a:solidFill>
            <a:prstDash val="sysDot"/>
            <a:bevel/>
            <a:headEnd type="none" w="med" len="med"/>
            <a:tailEnd type="oval" w="med" len="med"/>
          </a:ln>
        </p:spPr>
        <p:txBody>
          <a:bodyPr anchor="t"/>
          <a:lstStyle/>
          <a:p>
            <a:pPr lvl="0" indent="0"/>
            <a:endParaRPr lang="zh-CN" altLang="en-US">
              <a:latin typeface="Calibri" panose="020F0502020204030204" charset="0"/>
              <a:ea typeface="宋体" panose="02010600030101010101" pitchFamily="2" charset="-122"/>
            </a:endParaRPr>
          </a:p>
        </p:txBody>
      </p:sp>
      <p:sp>
        <p:nvSpPr>
          <p:cNvPr id="4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4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2357136" cy="400110"/>
          </a:xfrm>
          <a:prstGeom prst="rect">
            <a:avLst/>
          </a:prstGeom>
          <a:noFill/>
        </p:spPr>
        <p:txBody>
          <a:bodyPr wrap="square" rtlCol="0">
            <a:spAutoFit/>
          </a:bodyPr>
          <a:lstStyle/>
          <a:p>
            <a:r>
              <a:rPr lang="zh-CN" altLang="en-US" sz="2000" b="1" dirty="0">
                <a:solidFill>
                  <a:srgbClr val="4E9FD6"/>
                </a:solidFill>
                <a:latin typeface="微软雅黑" panose="020B0503020204020204" pitchFamily="34" charset="-122"/>
                <a:ea typeface="微软雅黑" panose="020B0503020204020204" pitchFamily="34" charset="-122"/>
              </a:rPr>
              <a:t>催收</a:t>
            </a:r>
            <a:r>
              <a:rPr lang="zh-CN" altLang="en-US" sz="2000" b="1" dirty="0">
                <a:solidFill>
                  <a:schemeClr val="accent2"/>
                </a:solidFill>
                <a:latin typeface="微软雅黑" panose="020B0503020204020204" pitchFamily="34" charset="-122"/>
                <a:ea typeface="微软雅黑" panose="020B0503020204020204" pitchFamily="34" charset="-122"/>
              </a:rPr>
              <a:t>管理指标体系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78"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a:blip r:embed="rId1" cstate="print"/>
          <a:stretch>
            <a:fillRect/>
          </a:stretch>
        </p:blipFill>
        <p:spPr>
          <a:xfrm>
            <a:off x="6446860" y="4905915"/>
            <a:ext cx="4976938" cy="1952085"/>
          </a:xfrm>
          <a:prstGeom prst="rect">
            <a:avLst/>
          </a:prstGeom>
        </p:spPr>
      </p:pic>
      <p:pic>
        <p:nvPicPr>
          <p:cNvPr id="79" name="图片 78"/>
          <p:cNvPicPr>
            <a:picLocks noChangeAspect="1"/>
          </p:cNvPicPr>
          <p:nvPr/>
        </p:nvPicPr>
        <p:blipFill>
          <a:blip r:embed="rId2" cstate="print"/>
          <a:stretch>
            <a:fillRect/>
          </a:stretch>
        </p:blipFill>
        <p:spPr>
          <a:xfrm>
            <a:off x="1" y="1505320"/>
            <a:ext cx="5735166" cy="3003854"/>
          </a:xfrm>
          <a:prstGeom prst="rect">
            <a:avLst/>
          </a:prstGeom>
        </p:spPr>
      </p:pic>
      <p:pic>
        <p:nvPicPr>
          <p:cNvPr id="80" name="图片 79"/>
          <p:cNvPicPr>
            <a:picLocks noChangeAspect="1"/>
          </p:cNvPicPr>
          <p:nvPr/>
        </p:nvPicPr>
        <p:blipFill>
          <a:blip r:embed="rId3" cstate="print"/>
          <a:stretch>
            <a:fillRect/>
          </a:stretch>
        </p:blipFill>
        <p:spPr>
          <a:xfrm>
            <a:off x="6167214" y="1505320"/>
            <a:ext cx="5832648" cy="3008712"/>
          </a:xfrm>
          <a:prstGeom prst="rect">
            <a:avLst/>
          </a:prstGeom>
        </p:spPr>
      </p:pic>
      <p:sp>
        <p:nvSpPr>
          <p:cNvPr id="81" name="矩形 80"/>
          <p:cNvSpPr/>
          <p:nvPr/>
        </p:nvSpPr>
        <p:spPr>
          <a:xfrm>
            <a:off x="642590" y="4855894"/>
            <a:ext cx="5655972" cy="1708160"/>
          </a:xfrm>
          <a:prstGeom prst="rect">
            <a:avLst/>
          </a:prstGeom>
        </p:spPr>
        <p:txBody>
          <a:bodyPr wrap="square">
            <a:spAutoFit/>
          </a:bodyPr>
          <a:lstStyle/>
          <a:p>
            <a:pPr>
              <a:lnSpc>
                <a:spcPct val="150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、外呼次数：每日</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人均外拨</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次数，</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集中</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***通，相对较稳定，波动不大</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、总</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通时：</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根据数据分析结果来看，</a:t>
            </a:r>
            <a:r>
              <a:rPr lang="zh-CN" altLang="en-US" sz="14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坐席每日平均通时约**分钟左右</a:t>
            </a:r>
            <a:endParaRPr lang="en-US" altLang="zh-CN" sz="14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波动范围在**分钟左右通时不稳定，最长通时在*小时，最短通时在**分钟左右。</a:t>
            </a: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1566" y="1358757"/>
            <a:ext cx="11664280" cy="5310603"/>
          </a:xfrm>
          <a:prstGeom prst="rect">
            <a:avLst/>
          </a:prstGeom>
        </p:spPr>
      </p:pic>
      <p:sp>
        <p:nvSpPr>
          <p:cNvPr id="13"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招聘能力</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nvGrpSpPr>
          <p:cNvPr id="21" name="Group 5"/>
          <p:cNvGrpSpPr/>
          <p:nvPr/>
        </p:nvGrpSpPr>
        <p:grpSpPr>
          <a:xfrm>
            <a:off x="2988543" y="2204864"/>
            <a:ext cx="523430" cy="489740"/>
            <a:chOff x="6964363" y="2108200"/>
            <a:chExt cx="690562" cy="646113"/>
          </a:xfrm>
          <a:solidFill>
            <a:srgbClr val="F77E31"/>
          </a:solidFill>
        </p:grpSpPr>
        <p:sp>
          <p:nvSpPr>
            <p:cNvPr id="22"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3"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24" name="Group 10"/>
          <p:cNvGrpSpPr/>
          <p:nvPr/>
        </p:nvGrpSpPr>
        <p:grpSpPr>
          <a:xfrm>
            <a:off x="1426853" y="4152549"/>
            <a:ext cx="536970" cy="535735"/>
            <a:chOff x="4594225" y="2119313"/>
            <a:chExt cx="690563" cy="688975"/>
          </a:xfrm>
          <a:solidFill>
            <a:srgbClr val="F77E31"/>
          </a:solidFill>
        </p:grpSpPr>
        <p:sp>
          <p:nvSpPr>
            <p:cNvPr id="25"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6"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7"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28" name="Freeform 286"/>
          <p:cNvSpPr>
            <a:spLocks noEditPoints="1"/>
          </p:cNvSpPr>
          <p:nvPr/>
        </p:nvSpPr>
        <p:spPr bwMode="auto">
          <a:xfrm>
            <a:off x="4617887" y="4155843"/>
            <a:ext cx="526491" cy="527742"/>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rgbClr val="F77E31"/>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0" name="矩形 29"/>
          <p:cNvSpPr/>
          <p:nvPr/>
        </p:nvSpPr>
        <p:spPr>
          <a:xfrm>
            <a:off x="2538215" y="2890219"/>
            <a:ext cx="1338828" cy="369332"/>
          </a:xfrm>
          <a:prstGeom prst="rect">
            <a:avLst/>
          </a:prstGeom>
        </p:spPr>
        <p:txBody>
          <a:bodyPr wrap="none">
            <a:spAutoFit/>
          </a:bodyPr>
          <a:lstStyle/>
          <a:p>
            <a:pPr algn="ctr"/>
            <a:r>
              <a:rPr lang="zh-CN" altLang="en-US" b="1" dirty="0" smtClean="0">
                <a:solidFill>
                  <a:srgbClr val="4E9FD6"/>
                </a:solidFill>
                <a:latin typeface="微软雅黑" panose="020B0503020204020204" pitchFamily="34" charset="-122"/>
                <a:ea typeface="微软雅黑" panose="020B0503020204020204" pitchFamily="34" charset="-122"/>
              </a:rPr>
              <a:t>招聘事业部</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3" name="矩形 32"/>
          <p:cNvSpPr/>
          <p:nvPr/>
        </p:nvSpPr>
        <p:spPr>
          <a:xfrm>
            <a:off x="3934672" y="4798893"/>
            <a:ext cx="1800494" cy="646331"/>
          </a:xfrm>
          <a:prstGeom prst="rect">
            <a:avLst/>
          </a:prstGeom>
        </p:spPr>
        <p:txBody>
          <a:bodyPr wrap="none">
            <a:spAutoFit/>
          </a:bodyPr>
          <a:lstStyle/>
          <a:p>
            <a:pPr algn="ctr"/>
            <a:r>
              <a:rPr lang="zh-CN" altLang="en-US" b="1" dirty="0">
                <a:solidFill>
                  <a:srgbClr val="4E9FD6"/>
                </a:solidFill>
                <a:latin typeface="微软雅黑" panose="020B0503020204020204" pitchFamily="34" charset="-122"/>
                <a:ea typeface="微软雅黑" panose="020B0503020204020204" pitchFamily="34" charset="-122"/>
              </a:rPr>
              <a:t>全国月招聘能力</a:t>
            </a:r>
            <a:endParaRPr lang="en-US" altLang="zh-CN" b="1" dirty="0">
              <a:solidFill>
                <a:srgbClr val="4E9FD6"/>
              </a:solidFill>
              <a:latin typeface="微软雅黑" panose="020B0503020204020204" pitchFamily="34" charset="-122"/>
              <a:ea typeface="微软雅黑" panose="020B0503020204020204" pitchFamily="34" charset="-122"/>
            </a:endParaRPr>
          </a:p>
          <a:p>
            <a:pPr algn="ctr"/>
            <a:r>
              <a:rPr lang="en-US" altLang="zh-CN" b="1" dirty="0" smtClean="0">
                <a:solidFill>
                  <a:srgbClr val="4E9FD6"/>
                </a:solidFill>
                <a:latin typeface="微软雅黑" panose="020B0503020204020204" pitchFamily="34" charset="-122"/>
                <a:ea typeface="微软雅黑" panose="020B0503020204020204" pitchFamily="34" charset="-122"/>
              </a:rPr>
              <a:t>1500</a:t>
            </a:r>
            <a:r>
              <a:rPr lang="zh-CN" altLang="en-US" b="1" dirty="0">
                <a:solidFill>
                  <a:srgbClr val="4E9FD6"/>
                </a:solidFill>
                <a:latin typeface="微软雅黑" panose="020B0503020204020204" pitchFamily="34" charset="-122"/>
                <a:ea typeface="微软雅黑" panose="020B0503020204020204" pitchFamily="34" charset="-122"/>
              </a:rPr>
              <a:t>人</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6" name="矩形 35"/>
          <p:cNvSpPr/>
          <p:nvPr/>
        </p:nvSpPr>
        <p:spPr>
          <a:xfrm>
            <a:off x="564259" y="4798893"/>
            <a:ext cx="2262158" cy="646331"/>
          </a:xfrm>
          <a:prstGeom prst="rect">
            <a:avLst/>
          </a:prstGeom>
        </p:spPr>
        <p:txBody>
          <a:bodyPr wrap="none">
            <a:spAutoFit/>
          </a:bodyPr>
          <a:lstStyle/>
          <a:p>
            <a:pPr algn="ctr"/>
            <a:r>
              <a:rPr lang="zh-CN" altLang="en-US" b="1" dirty="0">
                <a:solidFill>
                  <a:srgbClr val="4E9FD6"/>
                </a:solidFill>
                <a:latin typeface="微软雅黑" panose="020B0503020204020204" pitchFamily="34" charset="-122"/>
                <a:ea typeface="微软雅黑" panose="020B0503020204020204" pitchFamily="34" charset="-122"/>
              </a:rPr>
              <a:t>单点地区月招聘能力</a:t>
            </a:r>
            <a:endParaRPr lang="en-US" altLang="zh-CN" b="1" dirty="0">
              <a:solidFill>
                <a:srgbClr val="4E9FD6"/>
              </a:solidFill>
              <a:latin typeface="微软雅黑" panose="020B0503020204020204" pitchFamily="34" charset="-122"/>
              <a:ea typeface="微软雅黑" panose="020B0503020204020204" pitchFamily="34" charset="-122"/>
            </a:endParaRPr>
          </a:p>
          <a:p>
            <a:pPr algn="ctr"/>
            <a:r>
              <a:rPr lang="en-US" altLang="zh-CN" b="1" dirty="0">
                <a:solidFill>
                  <a:srgbClr val="4E9FD6"/>
                </a:solidFill>
                <a:latin typeface="微软雅黑" panose="020B0503020204020204" pitchFamily="34" charset="-122"/>
                <a:ea typeface="微软雅黑" panose="020B0503020204020204" pitchFamily="34" charset="-122"/>
              </a:rPr>
              <a:t>300-500</a:t>
            </a:r>
            <a:r>
              <a:rPr lang="zh-CN" altLang="en-US" b="1" dirty="0">
                <a:solidFill>
                  <a:srgbClr val="4E9FD6"/>
                </a:solidFill>
                <a:latin typeface="微软雅黑" panose="020B0503020204020204" pitchFamily="34" charset="-122"/>
                <a:ea typeface="微软雅黑" panose="020B0503020204020204" pitchFamily="34" charset="-122"/>
              </a:rPr>
              <a:t>人</a:t>
            </a:r>
            <a:endParaRPr lang="zh-CN" altLang="en-US" b="1" dirty="0">
              <a:solidFill>
                <a:srgbClr val="4E9FD6"/>
              </a:solidFill>
              <a:latin typeface="微软雅黑" panose="020B0503020204020204" pitchFamily="34" charset="-122"/>
              <a:ea typeface="微软雅黑" panose="020B0503020204020204" pitchFamily="34" charset="-122"/>
            </a:endParaRPr>
          </a:p>
        </p:txBody>
      </p:sp>
      <p:sp>
        <p:nvSpPr>
          <p:cNvPr id="38" name="椭圆 37"/>
          <p:cNvSpPr/>
          <p:nvPr/>
        </p:nvSpPr>
        <p:spPr>
          <a:xfrm>
            <a:off x="7679382" y="1268760"/>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文本框 9"/>
          <p:cNvSpPr txBox="1"/>
          <p:nvPr/>
        </p:nvSpPr>
        <p:spPr>
          <a:xfrm>
            <a:off x="7107758" y="1539676"/>
            <a:ext cx="690944"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社招</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7750597" y="1556139"/>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7679382" y="2276872"/>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文本框 9"/>
          <p:cNvSpPr txBox="1"/>
          <p:nvPr/>
        </p:nvSpPr>
        <p:spPr>
          <a:xfrm>
            <a:off x="6668512" y="2591889"/>
            <a:ext cx="1113121"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内部推荐</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7750597" y="2564251"/>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7679382" y="3284984"/>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文本框 9"/>
          <p:cNvSpPr txBox="1"/>
          <p:nvPr/>
        </p:nvSpPr>
        <p:spPr>
          <a:xfrm>
            <a:off x="6599262" y="3581561"/>
            <a:ext cx="1168675" cy="507831"/>
          </a:xfrm>
          <a:prstGeom prst="rect">
            <a:avLst/>
          </a:prstGeom>
          <a:noFill/>
        </p:spPr>
        <p:txBody>
          <a:bodyPr wrap="square" rtlCol="0">
            <a:spAutoFit/>
          </a:bodyPr>
          <a:lstStyle/>
          <a:p>
            <a:pPr algn="ctr">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校企合作</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7750597" y="3572363"/>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7679382" y="4293096"/>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文本框 9"/>
          <p:cNvSpPr txBox="1"/>
          <p:nvPr/>
        </p:nvSpPr>
        <p:spPr>
          <a:xfrm>
            <a:off x="6642403" y="4588128"/>
            <a:ext cx="1111837" cy="458908"/>
          </a:xfrm>
          <a:prstGeom prst="rect">
            <a:avLst/>
          </a:prstGeom>
          <a:noFill/>
        </p:spPr>
        <p:txBody>
          <a:bodyPr wrap="square" rtlCol="0">
            <a:spAutoFit/>
          </a:bodyPr>
          <a:lstStyle/>
          <a:p>
            <a:pPr>
              <a:lnSpc>
                <a:spcPct val="150000"/>
              </a:lnSpc>
            </a:pPr>
            <a:r>
              <a:rPr lang="zh-CN" altLang="en-US" b="1" dirty="0">
                <a:solidFill>
                  <a:schemeClr val="accent2"/>
                </a:solidFill>
                <a:latin typeface="微软雅黑" panose="020B0503020204020204" pitchFamily="34" charset="-122"/>
                <a:ea typeface="微软雅黑" panose="020B0503020204020204" pitchFamily="34" charset="-122"/>
              </a:rPr>
              <a:t>骨干抽调</a:t>
            </a:r>
            <a:endParaRPr lang="zh-CN" altLang="en-US" b="1" dirty="0">
              <a:solidFill>
                <a:schemeClr val="accent2"/>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7750597" y="4580475"/>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7679382" y="5301208"/>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7967413" y="1608215"/>
            <a:ext cx="3384377" cy="448205"/>
            <a:chOff x="6455245" y="1972683"/>
            <a:chExt cx="3384377" cy="448205"/>
          </a:xfrm>
        </p:grpSpPr>
        <p:grpSp>
          <p:nvGrpSpPr>
            <p:cNvPr id="62" name="Group 16"/>
            <p:cNvGrpSpPr/>
            <p:nvPr/>
          </p:nvGrpSpPr>
          <p:grpSpPr>
            <a:xfrm>
              <a:off x="6455245" y="1972683"/>
              <a:ext cx="3384377" cy="448205"/>
              <a:chOff x="1708778" y="2337375"/>
              <a:chExt cx="5535345" cy="737813"/>
            </a:xfrm>
          </p:grpSpPr>
          <p:grpSp>
            <p:nvGrpSpPr>
              <p:cNvPr id="69" name="Group 2"/>
              <p:cNvGrpSpPr/>
              <p:nvPr/>
            </p:nvGrpSpPr>
            <p:grpSpPr>
              <a:xfrm>
                <a:off x="3937424" y="2360442"/>
                <a:ext cx="283144" cy="714746"/>
                <a:chOff x="3937424" y="2360442"/>
                <a:chExt cx="283144" cy="714746"/>
              </a:xfrm>
              <a:solidFill>
                <a:schemeClr val="bg1">
                  <a:lumMod val="85000"/>
                </a:schemeClr>
              </a:solidFill>
            </p:grpSpPr>
            <p:sp>
              <p:nvSpPr>
                <p:cNvPr id="153"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154"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70" name="Group 3"/>
              <p:cNvGrpSpPr/>
              <p:nvPr/>
            </p:nvGrpSpPr>
            <p:grpSpPr>
              <a:xfrm>
                <a:off x="4307472" y="2360442"/>
                <a:ext cx="283144" cy="714746"/>
                <a:chOff x="4307472" y="2360442"/>
                <a:chExt cx="283144" cy="714746"/>
              </a:xfrm>
              <a:solidFill>
                <a:schemeClr val="bg1">
                  <a:lumMod val="85000"/>
                </a:schemeClr>
              </a:solidFill>
            </p:grpSpPr>
            <p:sp>
              <p:nvSpPr>
                <p:cNvPr id="151"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2"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71" name="Group 4"/>
              <p:cNvGrpSpPr/>
              <p:nvPr/>
            </p:nvGrpSpPr>
            <p:grpSpPr>
              <a:xfrm>
                <a:off x="4676492" y="2360442"/>
                <a:ext cx="283145" cy="714746"/>
                <a:chOff x="4676492" y="2360442"/>
                <a:chExt cx="283145" cy="714746"/>
              </a:xfrm>
              <a:solidFill>
                <a:schemeClr val="bg1">
                  <a:lumMod val="85000"/>
                </a:schemeClr>
              </a:solidFill>
            </p:grpSpPr>
            <p:sp>
              <p:nvSpPr>
                <p:cNvPr id="149"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0"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72" name="Group 5"/>
              <p:cNvGrpSpPr/>
              <p:nvPr/>
            </p:nvGrpSpPr>
            <p:grpSpPr>
              <a:xfrm>
                <a:off x="5046913" y="2360442"/>
                <a:ext cx="283145" cy="714746"/>
                <a:chOff x="5046913" y="2360442"/>
                <a:chExt cx="283145" cy="714746"/>
              </a:xfrm>
              <a:solidFill>
                <a:schemeClr val="bg1">
                  <a:lumMod val="85000"/>
                </a:schemeClr>
              </a:solidFill>
            </p:grpSpPr>
            <p:sp>
              <p:nvSpPr>
                <p:cNvPr id="147"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48"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74"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75"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0"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1"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2"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3"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4"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5"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6"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97"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101" name="Group 3840"/>
              <p:cNvGrpSpPr/>
              <p:nvPr/>
            </p:nvGrpSpPr>
            <p:grpSpPr>
              <a:xfrm>
                <a:off x="3190030" y="2340527"/>
                <a:ext cx="283144" cy="714746"/>
                <a:chOff x="0" y="0"/>
                <a:chExt cx="590244" cy="1489964"/>
              </a:xfrm>
              <a:solidFill>
                <a:schemeClr val="accent1"/>
              </a:solidFill>
            </p:grpSpPr>
            <p:sp>
              <p:nvSpPr>
                <p:cNvPr id="137"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38"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09" name="Group 3864"/>
              <p:cNvGrpSpPr/>
              <p:nvPr/>
            </p:nvGrpSpPr>
            <p:grpSpPr>
              <a:xfrm>
                <a:off x="1709814" y="2340527"/>
                <a:ext cx="283144" cy="714746"/>
                <a:chOff x="0" y="0"/>
                <a:chExt cx="590244" cy="1489964"/>
              </a:xfrm>
              <a:solidFill>
                <a:schemeClr val="accent1"/>
              </a:solidFill>
            </p:grpSpPr>
            <p:sp>
              <p:nvSpPr>
                <p:cNvPr id="121"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22"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0" name="Group 3867"/>
              <p:cNvGrpSpPr/>
              <p:nvPr/>
            </p:nvGrpSpPr>
            <p:grpSpPr>
              <a:xfrm>
                <a:off x="2078840" y="2340527"/>
                <a:ext cx="283144" cy="714746"/>
                <a:chOff x="0" y="0"/>
                <a:chExt cx="590244" cy="1489964"/>
              </a:xfrm>
              <a:solidFill>
                <a:schemeClr val="accent1"/>
              </a:solidFill>
            </p:grpSpPr>
            <p:sp>
              <p:nvSpPr>
                <p:cNvPr id="119"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20"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1" name="Group 3870"/>
              <p:cNvGrpSpPr/>
              <p:nvPr/>
            </p:nvGrpSpPr>
            <p:grpSpPr>
              <a:xfrm>
                <a:off x="2449260" y="2340527"/>
                <a:ext cx="283145" cy="714746"/>
                <a:chOff x="0" y="0"/>
                <a:chExt cx="590244" cy="1489964"/>
              </a:xfrm>
              <a:solidFill>
                <a:schemeClr val="accent1"/>
              </a:solidFill>
            </p:grpSpPr>
            <p:sp>
              <p:nvSpPr>
                <p:cNvPr id="117"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8"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112" name="Group 3873"/>
              <p:cNvGrpSpPr/>
              <p:nvPr/>
            </p:nvGrpSpPr>
            <p:grpSpPr>
              <a:xfrm>
                <a:off x="2818287" y="2340527"/>
                <a:ext cx="283144" cy="714746"/>
                <a:chOff x="0" y="0"/>
                <a:chExt cx="590244" cy="1489964"/>
              </a:xfrm>
              <a:solidFill>
                <a:schemeClr val="accent1"/>
              </a:solidFill>
            </p:grpSpPr>
            <p:sp>
              <p:nvSpPr>
                <p:cNvPr id="115"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6"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113" name="Shape 3908"/>
              <p:cNvSpPr/>
              <p:nvPr/>
            </p:nvSpPr>
            <p:spPr>
              <a:xfrm>
                <a:off x="5557652"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14" name="Text Placeholder 2"/>
              <p:cNvSpPr txBox="1"/>
              <p:nvPr/>
            </p:nvSpPr>
            <p:spPr>
              <a:xfrm>
                <a:off x="5677633"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2"/>
                    </a:solidFill>
                    <a:latin typeface="+mn-ea"/>
                    <a:cs typeface="Raleway" panose="020B0003030101060003"/>
                  </a:rPr>
                  <a:t>30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155"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156"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00" name="组合 199"/>
          <p:cNvGrpSpPr/>
          <p:nvPr/>
        </p:nvGrpSpPr>
        <p:grpSpPr>
          <a:xfrm>
            <a:off x="7893821" y="2631253"/>
            <a:ext cx="3408979" cy="448205"/>
            <a:chOff x="6455245" y="1972683"/>
            <a:chExt cx="3408979" cy="448205"/>
          </a:xfrm>
        </p:grpSpPr>
        <p:grpSp>
          <p:nvGrpSpPr>
            <p:cNvPr id="201" name="Group 16"/>
            <p:cNvGrpSpPr/>
            <p:nvPr/>
          </p:nvGrpSpPr>
          <p:grpSpPr>
            <a:xfrm>
              <a:off x="6455245" y="1972683"/>
              <a:ext cx="3408979" cy="448205"/>
              <a:chOff x="1708778" y="2337375"/>
              <a:chExt cx="5575583" cy="737813"/>
            </a:xfrm>
          </p:grpSpPr>
          <p:grpSp>
            <p:nvGrpSpPr>
              <p:cNvPr id="204" name="Group 2"/>
              <p:cNvGrpSpPr/>
              <p:nvPr/>
            </p:nvGrpSpPr>
            <p:grpSpPr>
              <a:xfrm>
                <a:off x="3937424" y="2360442"/>
                <a:ext cx="283144" cy="714746"/>
                <a:chOff x="3937424" y="2360442"/>
                <a:chExt cx="283144" cy="714746"/>
              </a:xfrm>
              <a:solidFill>
                <a:schemeClr val="bg1">
                  <a:lumMod val="85000"/>
                </a:schemeClr>
              </a:solidFill>
            </p:grpSpPr>
            <p:sp>
              <p:nvSpPr>
                <p:cNvPr id="244"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245"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05" name="Group 3"/>
              <p:cNvGrpSpPr/>
              <p:nvPr/>
            </p:nvGrpSpPr>
            <p:grpSpPr>
              <a:xfrm>
                <a:off x="4307472" y="2360442"/>
                <a:ext cx="283144" cy="714746"/>
                <a:chOff x="4307472" y="2360442"/>
                <a:chExt cx="283144" cy="714746"/>
              </a:xfrm>
              <a:solidFill>
                <a:schemeClr val="bg1">
                  <a:lumMod val="85000"/>
                </a:schemeClr>
              </a:solidFill>
            </p:grpSpPr>
            <p:sp>
              <p:nvSpPr>
                <p:cNvPr id="242"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3"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06" name="Group 4"/>
              <p:cNvGrpSpPr/>
              <p:nvPr/>
            </p:nvGrpSpPr>
            <p:grpSpPr>
              <a:xfrm>
                <a:off x="4676492" y="2360442"/>
                <a:ext cx="283145" cy="714746"/>
                <a:chOff x="4676492" y="2360442"/>
                <a:chExt cx="283145" cy="714746"/>
              </a:xfrm>
              <a:solidFill>
                <a:schemeClr val="bg1">
                  <a:lumMod val="85000"/>
                </a:schemeClr>
              </a:solidFill>
            </p:grpSpPr>
            <p:sp>
              <p:nvSpPr>
                <p:cNvPr id="240"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1"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07" name="Group 5"/>
              <p:cNvGrpSpPr/>
              <p:nvPr/>
            </p:nvGrpSpPr>
            <p:grpSpPr>
              <a:xfrm>
                <a:off x="5046913" y="2360442"/>
                <a:ext cx="283145" cy="714746"/>
                <a:chOff x="5046913" y="2360442"/>
                <a:chExt cx="283145" cy="714746"/>
              </a:xfrm>
              <a:solidFill>
                <a:schemeClr val="bg1">
                  <a:lumMod val="85000"/>
                </a:schemeClr>
              </a:solidFill>
            </p:grpSpPr>
            <p:sp>
              <p:nvSpPr>
                <p:cNvPr id="238"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9"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09"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0"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1"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2"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3"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4"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5"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6"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7"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18"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219" name="Group 3840"/>
              <p:cNvGrpSpPr/>
              <p:nvPr/>
            </p:nvGrpSpPr>
            <p:grpSpPr>
              <a:xfrm>
                <a:off x="3190030" y="2340527"/>
                <a:ext cx="283144" cy="714746"/>
                <a:chOff x="0" y="0"/>
                <a:chExt cx="590244" cy="1489964"/>
              </a:xfrm>
              <a:solidFill>
                <a:schemeClr val="accent1"/>
              </a:solidFill>
            </p:grpSpPr>
            <p:sp>
              <p:nvSpPr>
                <p:cNvPr id="234"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5"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0" name="Group 3864"/>
              <p:cNvGrpSpPr/>
              <p:nvPr/>
            </p:nvGrpSpPr>
            <p:grpSpPr>
              <a:xfrm>
                <a:off x="1709814" y="2340527"/>
                <a:ext cx="283144" cy="714746"/>
                <a:chOff x="0" y="0"/>
                <a:chExt cx="590244" cy="1489964"/>
              </a:xfrm>
              <a:solidFill>
                <a:schemeClr val="accent1"/>
              </a:solidFill>
            </p:grpSpPr>
            <p:sp>
              <p:nvSpPr>
                <p:cNvPr id="232"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3"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1" name="Group 3867"/>
              <p:cNvGrpSpPr/>
              <p:nvPr/>
            </p:nvGrpSpPr>
            <p:grpSpPr>
              <a:xfrm>
                <a:off x="2078840" y="2340527"/>
                <a:ext cx="283144" cy="714746"/>
                <a:chOff x="0" y="0"/>
                <a:chExt cx="590244" cy="1489964"/>
              </a:xfrm>
              <a:solidFill>
                <a:schemeClr val="accent1"/>
              </a:solidFill>
            </p:grpSpPr>
            <p:sp>
              <p:nvSpPr>
                <p:cNvPr id="230"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31"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2" name="Group 3870"/>
              <p:cNvGrpSpPr/>
              <p:nvPr/>
            </p:nvGrpSpPr>
            <p:grpSpPr>
              <a:xfrm>
                <a:off x="2449260" y="2340527"/>
                <a:ext cx="283145" cy="714746"/>
                <a:chOff x="0" y="0"/>
                <a:chExt cx="590244" cy="1489964"/>
              </a:xfrm>
              <a:solidFill>
                <a:schemeClr val="accent1"/>
              </a:solidFill>
            </p:grpSpPr>
            <p:sp>
              <p:nvSpPr>
                <p:cNvPr id="228"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9"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23" name="Group 3873"/>
              <p:cNvGrpSpPr/>
              <p:nvPr/>
            </p:nvGrpSpPr>
            <p:grpSpPr>
              <a:xfrm>
                <a:off x="2818287" y="2340527"/>
                <a:ext cx="283144" cy="714746"/>
                <a:chOff x="0" y="0"/>
                <a:chExt cx="590244" cy="1489964"/>
              </a:xfrm>
              <a:solidFill>
                <a:schemeClr val="accent1"/>
              </a:solidFill>
            </p:grpSpPr>
            <p:sp>
              <p:nvSpPr>
                <p:cNvPr id="226"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7"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24" name="Shape 3908"/>
              <p:cNvSpPr/>
              <p:nvPr/>
            </p:nvSpPr>
            <p:spPr>
              <a:xfrm>
                <a:off x="5597888"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25" name="Text Placeholder 2"/>
              <p:cNvSpPr txBox="1"/>
              <p:nvPr/>
            </p:nvSpPr>
            <p:spPr>
              <a:xfrm>
                <a:off x="5717871"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2"/>
                    </a:solidFill>
                    <a:latin typeface="+mn-ea"/>
                    <a:cs typeface="Raleway" panose="020B0003030101060003"/>
                  </a:rPr>
                  <a:t>30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02"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03"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46" name="组合 245"/>
          <p:cNvGrpSpPr/>
          <p:nvPr/>
        </p:nvGrpSpPr>
        <p:grpSpPr>
          <a:xfrm>
            <a:off x="7893821" y="3617889"/>
            <a:ext cx="3385961" cy="448205"/>
            <a:chOff x="6455245" y="1972683"/>
            <a:chExt cx="3385961" cy="448205"/>
          </a:xfrm>
        </p:grpSpPr>
        <p:grpSp>
          <p:nvGrpSpPr>
            <p:cNvPr id="247" name="Group 16"/>
            <p:cNvGrpSpPr/>
            <p:nvPr/>
          </p:nvGrpSpPr>
          <p:grpSpPr>
            <a:xfrm>
              <a:off x="6455245" y="1972683"/>
              <a:ext cx="3385961" cy="448205"/>
              <a:chOff x="1708778" y="2337375"/>
              <a:chExt cx="5537936" cy="737813"/>
            </a:xfrm>
          </p:grpSpPr>
          <p:grpSp>
            <p:nvGrpSpPr>
              <p:cNvPr id="250" name="Group 2"/>
              <p:cNvGrpSpPr/>
              <p:nvPr/>
            </p:nvGrpSpPr>
            <p:grpSpPr>
              <a:xfrm>
                <a:off x="3937424" y="2360442"/>
                <a:ext cx="283144" cy="714746"/>
                <a:chOff x="3937424" y="2360442"/>
                <a:chExt cx="283144" cy="714746"/>
              </a:xfrm>
              <a:solidFill>
                <a:schemeClr val="bg1">
                  <a:lumMod val="85000"/>
                </a:schemeClr>
              </a:solidFill>
            </p:grpSpPr>
            <p:sp>
              <p:nvSpPr>
                <p:cNvPr id="290"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291"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51" name="Group 3"/>
              <p:cNvGrpSpPr/>
              <p:nvPr/>
            </p:nvGrpSpPr>
            <p:grpSpPr>
              <a:xfrm>
                <a:off x="4307472" y="2360442"/>
                <a:ext cx="283144" cy="714746"/>
                <a:chOff x="4307472" y="2360442"/>
                <a:chExt cx="283144" cy="714746"/>
              </a:xfrm>
              <a:solidFill>
                <a:schemeClr val="bg1">
                  <a:lumMod val="85000"/>
                </a:schemeClr>
              </a:solidFill>
            </p:grpSpPr>
            <p:sp>
              <p:nvSpPr>
                <p:cNvPr id="288"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9"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52" name="Group 4"/>
              <p:cNvGrpSpPr/>
              <p:nvPr/>
            </p:nvGrpSpPr>
            <p:grpSpPr>
              <a:xfrm>
                <a:off x="4676492" y="2360442"/>
                <a:ext cx="283145" cy="714746"/>
                <a:chOff x="4676492" y="2360442"/>
                <a:chExt cx="283145" cy="714746"/>
              </a:xfrm>
              <a:solidFill>
                <a:schemeClr val="bg1">
                  <a:lumMod val="85000"/>
                </a:schemeClr>
              </a:solidFill>
            </p:grpSpPr>
            <p:sp>
              <p:nvSpPr>
                <p:cNvPr id="286"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7"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53" name="Group 5"/>
              <p:cNvGrpSpPr/>
              <p:nvPr/>
            </p:nvGrpSpPr>
            <p:grpSpPr>
              <a:xfrm>
                <a:off x="5046913" y="2360442"/>
                <a:ext cx="283145" cy="714746"/>
                <a:chOff x="5046913" y="2360442"/>
                <a:chExt cx="283145" cy="714746"/>
              </a:xfrm>
              <a:solidFill>
                <a:schemeClr val="bg1">
                  <a:lumMod val="85000"/>
                </a:schemeClr>
              </a:solidFill>
            </p:grpSpPr>
            <p:sp>
              <p:nvSpPr>
                <p:cNvPr id="284"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5"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55"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6"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7"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8"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59"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0"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1"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2"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3"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64"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265" name="Group 3840"/>
              <p:cNvGrpSpPr/>
              <p:nvPr/>
            </p:nvGrpSpPr>
            <p:grpSpPr>
              <a:xfrm>
                <a:off x="3190030" y="2340527"/>
                <a:ext cx="283144" cy="714746"/>
                <a:chOff x="0" y="0"/>
                <a:chExt cx="590244" cy="1489964"/>
              </a:xfrm>
              <a:solidFill>
                <a:schemeClr val="accent1"/>
              </a:solidFill>
            </p:grpSpPr>
            <p:sp>
              <p:nvSpPr>
                <p:cNvPr id="280"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81"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6" name="Group 3864"/>
              <p:cNvGrpSpPr/>
              <p:nvPr/>
            </p:nvGrpSpPr>
            <p:grpSpPr>
              <a:xfrm>
                <a:off x="1709814" y="2340527"/>
                <a:ext cx="283144" cy="714746"/>
                <a:chOff x="0" y="0"/>
                <a:chExt cx="590244" cy="1489964"/>
              </a:xfrm>
              <a:solidFill>
                <a:schemeClr val="accent1"/>
              </a:solidFill>
            </p:grpSpPr>
            <p:sp>
              <p:nvSpPr>
                <p:cNvPr id="278"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9"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7" name="Group 3867"/>
              <p:cNvGrpSpPr/>
              <p:nvPr/>
            </p:nvGrpSpPr>
            <p:grpSpPr>
              <a:xfrm>
                <a:off x="2078840" y="2340527"/>
                <a:ext cx="283144" cy="714746"/>
                <a:chOff x="0" y="0"/>
                <a:chExt cx="590244" cy="1489964"/>
              </a:xfrm>
              <a:solidFill>
                <a:schemeClr val="accent1"/>
              </a:solidFill>
            </p:grpSpPr>
            <p:sp>
              <p:nvSpPr>
                <p:cNvPr id="276"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7"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8" name="Group 3870"/>
              <p:cNvGrpSpPr/>
              <p:nvPr/>
            </p:nvGrpSpPr>
            <p:grpSpPr>
              <a:xfrm>
                <a:off x="2449260" y="2340527"/>
                <a:ext cx="283145" cy="714746"/>
                <a:chOff x="0" y="0"/>
                <a:chExt cx="590244" cy="1489964"/>
              </a:xfrm>
              <a:solidFill>
                <a:schemeClr val="accent1"/>
              </a:solidFill>
            </p:grpSpPr>
            <p:sp>
              <p:nvSpPr>
                <p:cNvPr id="274"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5"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69" name="Group 3873"/>
              <p:cNvGrpSpPr/>
              <p:nvPr/>
            </p:nvGrpSpPr>
            <p:grpSpPr>
              <a:xfrm>
                <a:off x="2818287" y="2340527"/>
                <a:ext cx="283144" cy="714746"/>
                <a:chOff x="0" y="0"/>
                <a:chExt cx="590244" cy="1489964"/>
              </a:xfrm>
              <a:solidFill>
                <a:schemeClr val="accent1"/>
              </a:solidFill>
            </p:grpSpPr>
            <p:sp>
              <p:nvSpPr>
                <p:cNvPr id="272"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3"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270" name="Shape 3908"/>
              <p:cNvSpPr/>
              <p:nvPr/>
            </p:nvSpPr>
            <p:spPr>
              <a:xfrm>
                <a:off x="5560241"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71" name="Text Placeholder 2"/>
              <p:cNvSpPr txBox="1"/>
              <p:nvPr/>
            </p:nvSpPr>
            <p:spPr>
              <a:xfrm>
                <a:off x="5680224"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2800" b="1" dirty="0" smtClean="0">
                    <a:solidFill>
                      <a:schemeClr val="tx2"/>
                    </a:solidFill>
                    <a:latin typeface="+mn-ea"/>
                    <a:cs typeface="Raleway" panose="020B0003030101060003"/>
                  </a:rPr>
                  <a:t>20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48"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49"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92" name="组合 291"/>
          <p:cNvGrpSpPr/>
          <p:nvPr/>
        </p:nvGrpSpPr>
        <p:grpSpPr>
          <a:xfrm>
            <a:off x="7893821" y="4605080"/>
            <a:ext cx="3385961" cy="448205"/>
            <a:chOff x="6455245" y="1972683"/>
            <a:chExt cx="3385961" cy="448205"/>
          </a:xfrm>
        </p:grpSpPr>
        <p:grpSp>
          <p:nvGrpSpPr>
            <p:cNvPr id="293" name="Group 16"/>
            <p:cNvGrpSpPr/>
            <p:nvPr/>
          </p:nvGrpSpPr>
          <p:grpSpPr>
            <a:xfrm>
              <a:off x="6455245" y="1972683"/>
              <a:ext cx="3385961" cy="448205"/>
              <a:chOff x="1708778" y="2337375"/>
              <a:chExt cx="5537936" cy="737813"/>
            </a:xfrm>
          </p:grpSpPr>
          <p:grpSp>
            <p:nvGrpSpPr>
              <p:cNvPr id="296" name="Group 2"/>
              <p:cNvGrpSpPr/>
              <p:nvPr/>
            </p:nvGrpSpPr>
            <p:grpSpPr>
              <a:xfrm>
                <a:off x="3937424" y="2360442"/>
                <a:ext cx="283144" cy="714746"/>
                <a:chOff x="3937424" y="2360442"/>
                <a:chExt cx="283144" cy="714746"/>
              </a:xfrm>
              <a:solidFill>
                <a:schemeClr val="bg1">
                  <a:lumMod val="85000"/>
                </a:schemeClr>
              </a:solidFill>
            </p:grpSpPr>
            <p:sp>
              <p:nvSpPr>
                <p:cNvPr id="336"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337"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97" name="Group 3"/>
              <p:cNvGrpSpPr/>
              <p:nvPr/>
            </p:nvGrpSpPr>
            <p:grpSpPr>
              <a:xfrm>
                <a:off x="4307472" y="2360442"/>
                <a:ext cx="283144" cy="714746"/>
                <a:chOff x="4307472" y="2360442"/>
                <a:chExt cx="283144" cy="714746"/>
              </a:xfrm>
              <a:solidFill>
                <a:schemeClr val="bg1">
                  <a:lumMod val="85000"/>
                </a:schemeClr>
              </a:solidFill>
            </p:grpSpPr>
            <p:sp>
              <p:nvSpPr>
                <p:cNvPr id="334"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5"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298" name="Group 4"/>
              <p:cNvGrpSpPr/>
              <p:nvPr/>
            </p:nvGrpSpPr>
            <p:grpSpPr>
              <a:xfrm>
                <a:off x="4676492" y="2360442"/>
                <a:ext cx="283145" cy="714746"/>
                <a:chOff x="4676492" y="2360442"/>
                <a:chExt cx="283145" cy="714746"/>
              </a:xfrm>
              <a:solidFill>
                <a:schemeClr val="bg1">
                  <a:lumMod val="85000"/>
                </a:schemeClr>
              </a:solidFill>
            </p:grpSpPr>
            <p:sp>
              <p:nvSpPr>
                <p:cNvPr id="332"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3"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299" name="Group 5"/>
              <p:cNvGrpSpPr/>
              <p:nvPr/>
            </p:nvGrpSpPr>
            <p:grpSpPr>
              <a:xfrm>
                <a:off x="5046913" y="2360442"/>
                <a:ext cx="283145" cy="714746"/>
                <a:chOff x="5046913" y="2360442"/>
                <a:chExt cx="283145" cy="714746"/>
              </a:xfrm>
              <a:solidFill>
                <a:schemeClr val="bg1">
                  <a:lumMod val="85000"/>
                </a:schemeClr>
              </a:solidFill>
            </p:grpSpPr>
            <p:sp>
              <p:nvSpPr>
                <p:cNvPr id="330"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31"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01"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2"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3"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4"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5"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6"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7"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8"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09"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0"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311" name="Group 3840"/>
              <p:cNvGrpSpPr/>
              <p:nvPr/>
            </p:nvGrpSpPr>
            <p:grpSpPr>
              <a:xfrm>
                <a:off x="3190030" y="2340527"/>
                <a:ext cx="283144" cy="714746"/>
                <a:chOff x="0" y="0"/>
                <a:chExt cx="590244" cy="1489964"/>
              </a:xfrm>
              <a:solidFill>
                <a:schemeClr val="accent1"/>
              </a:solidFill>
            </p:grpSpPr>
            <p:sp>
              <p:nvSpPr>
                <p:cNvPr id="326"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7"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2" name="Group 3864"/>
              <p:cNvGrpSpPr/>
              <p:nvPr/>
            </p:nvGrpSpPr>
            <p:grpSpPr>
              <a:xfrm>
                <a:off x="1709814" y="2340527"/>
                <a:ext cx="283144" cy="714746"/>
                <a:chOff x="0" y="0"/>
                <a:chExt cx="590244" cy="1489964"/>
              </a:xfrm>
              <a:solidFill>
                <a:schemeClr val="accent1"/>
              </a:solidFill>
            </p:grpSpPr>
            <p:sp>
              <p:nvSpPr>
                <p:cNvPr id="324"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5"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3" name="Group 3867"/>
              <p:cNvGrpSpPr/>
              <p:nvPr/>
            </p:nvGrpSpPr>
            <p:grpSpPr>
              <a:xfrm>
                <a:off x="2078840" y="2340527"/>
                <a:ext cx="283144" cy="714746"/>
                <a:chOff x="0" y="0"/>
                <a:chExt cx="590244" cy="1489964"/>
              </a:xfrm>
              <a:solidFill>
                <a:schemeClr val="accent1"/>
              </a:solidFill>
            </p:grpSpPr>
            <p:sp>
              <p:nvSpPr>
                <p:cNvPr id="322"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3"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4" name="Group 3870"/>
              <p:cNvGrpSpPr/>
              <p:nvPr/>
            </p:nvGrpSpPr>
            <p:grpSpPr>
              <a:xfrm>
                <a:off x="2449260" y="2340527"/>
                <a:ext cx="283145" cy="714746"/>
                <a:chOff x="0" y="0"/>
                <a:chExt cx="590244" cy="1489964"/>
              </a:xfrm>
              <a:solidFill>
                <a:schemeClr val="accent1"/>
              </a:solidFill>
            </p:grpSpPr>
            <p:sp>
              <p:nvSpPr>
                <p:cNvPr id="320"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21"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15" name="Group 3873"/>
              <p:cNvGrpSpPr/>
              <p:nvPr/>
            </p:nvGrpSpPr>
            <p:grpSpPr>
              <a:xfrm>
                <a:off x="2818287" y="2340527"/>
                <a:ext cx="283144" cy="714746"/>
                <a:chOff x="0" y="0"/>
                <a:chExt cx="590244" cy="1489964"/>
              </a:xfrm>
              <a:solidFill>
                <a:schemeClr val="accent1"/>
              </a:solidFill>
            </p:grpSpPr>
            <p:sp>
              <p:nvSpPr>
                <p:cNvPr id="318"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9"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16" name="Shape 3908"/>
              <p:cNvSpPr/>
              <p:nvPr/>
            </p:nvSpPr>
            <p:spPr>
              <a:xfrm>
                <a:off x="5560241"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17" name="Text Placeholder 2"/>
              <p:cNvSpPr txBox="1"/>
              <p:nvPr/>
            </p:nvSpPr>
            <p:spPr>
              <a:xfrm>
                <a:off x="5680224"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2800" b="1" dirty="0">
                    <a:solidFill>
                      <a:schemeClr val="tx2"/>
                    </a:solidFill>
                    <a:latin typeface="+mn-ea"/>
                    <a:cs typeface="Raleway" panose="020B0003030101060003"/>
                  </a:rPr>
                  <a:t>10</a:t>
                </a:r>
                <a:r>
                  <a:rPr lang="en-GB" sz="2800" b="1" dirty="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294"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295"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38" name="组合 337"/>
          <p:cNvGrpSpPr/>
          <p:nvPr/>
        </p:nvGrpSpPr>
        <p:grpSpPr>
          <a:xfrm>
            <a:off x="7855611" y="5746332"/>
            <a:ext cx="3600401" cy="448205"/>
            <a:chOff x="6455245" y="1972683"/>
            <a:chExt cx="3600401" cy="448205"/>
          </a:xfrm>
        </p:grpSpPr>
        <p:grpSp>
          <p:nvGrpSpPr>
            <p:cNvPr id="339" name="Group 16"/>
            <p:cNvGrpSpPr/>
            <p:nvPr/>
          </p:nvGrpSpPr>
          <p:grpSpPr>
            <a:xfrm>
              <a:off x="6455245" y="1972683"/>
              <a:ext cx="3600401" cy="448205"/>
              <a:chOff x="1708778" y="2337375"/>
              <a:chExt cx="5888665" cy="737813"/>
            </a:xfrm>
          </p:grpSpPr>
          <p:grpSp>
            <p:nvGrpSpPr>
              <p:cNvPr id="342" name="Group 2"/>
              <p:cNvGrpSpPr/>
              <p:nvPr/>
            </p:nvGrpSpPr>
            <p:grpSpPr>
              <a:xfrm>
                <a:off x="3937424" y="2360442"/>
                <a:ext cx="283144" cy="714746"/>
                <a:chOff x="3937424" y="2360442"/>
                <a:chExt cx="283144" cy="714746"/>
              </a:xfrm>
              <a:solidFill>
                <a:schemeClr val="bg1">
                  <a:lumMod val="85000"/>
                </a:schemeClr>
              </a:solidFill>
            </p:grpSpPr>
            <p:sp>
              <p:nvSpPr>
                <p:cNvPr id="382" name="Shape 3753"/>
                <p:cNvSpPr/>
                <p:nvPr/>
              </p:nvSpPr>
              <p:spPr>
                <a:xfrm>
                  <a:off x="3937424"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lang="en-US" altLang="zh-CN" dirty="0">
                    <a:latin typeface="+mn-ea"/>
                  </a:endParaRPr>
                </a:p>
                <a:p>
                  <a:pPr lvl="0">
                    <a:defRPr sz="3200">
                      <a:solidFill>
                        <a:srgbClr val="FFFFFF"/>
                      </a:solidFill>
                      <a:latin typeface="Helvetica Light"/>
                      <a:ea typeface="Helvetica Light"/>
                      <a:cs typeface="Helvetica Light"/>
                      <a:sym typeface="Helvetica Light"/>
                    </a:defRPr>
                  </a:pPr>
                  <a:endParaRPr dirty="0">
                    <a:latin typeface="+mn-ea"/>
                  </a:endParaRPr>
                </a:p>
              </p:txBody>
            </p:sp>
            <p:sp>
              <p:nvSpPr>
                <p:cNvPr id="383" name="Shape 3754"/>
                <p:cNvSpPr/>
                <p:nvPr/>
              </p:nvSpPr>
              <p:spPr>
                <a:xfrm>
                  <a:off x="4024655"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343" name="Group 3"/>
              <p:cNvGrpSpPr/>
              <p:nvPr/>
            </p:nvGrpSpPr>
            <p:grpSpPr>
              <a:xfrm>
                <a:off x="4307472" y="2360442"/>
                <a:ext cx="283144" cy="714746"/>
                <a:chOff x="4307472" y="2360442"/>
                <a:chExt cx="283144" cy="714746"/>
              </a:xfrm>
              <a:solidFill>
                <a:schemeClr val="bg1">
                  <a:lumMod val="85000"/>
                </a:schemeClr>
              </a:solidFill>
            </p:grpSpPr>
            <p:sp>
              <p:nvSpPr>
                <p:cNvPr id="380" name="Shape 3755"/>
                <p:cNvSpPr/>
                <p:nvPr/>
              </p:nvSpPr>
              <p:spPr>
                <a:xfrm>
                  <a:off x="4307472" y="2482883"/>
                  <a:ext cx="283144"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81" name="Shape 3756"/>
                <p:cNvSpPr/>
                <p:nvPr/>
              </p:nvSpPr>
              <p:spPr>
                <a:xfrm>
                  <a:off x="4394706"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dirty="0">
                    <a:latin typeface="+mn-ea"/>
                  </a:endParaRPr>
                </a:p>
              </p:txBody>
            </p:sp>
          </p:grpSp>
          <p:grpSp>
            <p:nvGrpSpPr>
              <p:cNvPr id="344" name="Group 4"/>
              <p:cNvGrpSpPr/>
              <p:nvPr/>
            </p:nvGrpSpPr>
            <p:grpSpPr>
              <a:xfrm>
                <a:off x="4676492" y="2360442"/>
                <a:ext cx="283145" cy="714746"/>
                <a:chOff x="4676492" y="2360442"/>
                <a:chExt cx="283145" cy="714746"/>
              </a:xfrm>
              <a:solidFill>
                <a:schemeClr val="bg1">
                  <a:lumMod val="85000"/>
                </a:schemeClr>
              </a:solidFill>
            </p:grpSpPr>
            <p:sp>
              <p:nvSpPr>
                <p:cNvPr id="378" name="Shape 3757"/>
                <p:cNvSpPr/>
                <p:nvPr/>
              </p:nvSpPr>
              <p:spPr>
                <a:xfrm>
                  <a:off x="4676492"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9" name="Shape 3758"/>
                <p:cNvSpPr/>
                <p:nvPr/>
              </p:nvSpPr>
              <p:spPr>
                <a:xfrm>
                  <a:off x="4763739"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45" name="Group 5"/>
              <p:cNvGrpSpPr/>
              <p:nvPr/>
            </p:nvGrpSpPr>
            <p:grpSpPr>
              <a:xfrm>
                <a:off x="5046913" y="2360442"/>
                <a:ext cx="283145" cy="714746"/>
                <a:chOff x="5046913" y="2360442"/>
                <a:chExt cx="283145" cy="714746"/>
              </a:xfrm>
              <a:solidFill>
                <a:schemeClr val="bg1">
                  <a:lumMod val="85000"/>
                </a:schemeClr>
              </a:solidFill>
            </p:grpSpPr>
            <p:sp>
              <p:nvSpPr>
                <p:cNvPr id="376" name="Shape 3759"/>
                <p:cNvSpPr/>
                <p:nvPr/>
              </p:nvSpPr>
              <p:spPr>
                <a:xfrm>
                  <a:off x="5046913"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7" name="Shape 3760"/>
                <p:cNvSpPr/>
                <p:nvPr/>
              </p:nvSpPr>
              <p:spPr>
                <a:xfrm>
                  <a:off x="5134158"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46" name="Group 6"/>
              <p:cNvGrpSpPr/>
              <p:nvPr/>
            </p:nvGrpSpPr>
            <p:grpSpPr>
              <a:xfrm>
                <a:off x="5415938" y="2360442"/>
                <a:ext cx="283145" cy="714746"/>
                <a:chOff x="5415938" y="2360442"/>
                <a:chExt cx="283145" cy="714746"/>
              </a:xfrm>
              <a:solidFill>
                <a:schemeClr val="bg1">
                  <a:lumMod val="85000"/>
                </a:schemeClr>
              </a:solidFill>
            </p:grpSpPr>
            <p:sp>
              <p:nvSpPr>
                <p:cNvPr id="374" name="Shape 3761"/>
                <p:cNvSpPr/>
                <p:nvPr/>
              </p:nvSpPr>
              <p:spPr>
                <a:xfrm>
                  <a:off x="5415938" y="2482883"/>
                  <a:ext cx="283145" cy="59230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5" name="Shape 3762"/>
                <p:cNvSpPr/>
                <p:nvPr/>
              </p:nvSpPr>
              <p:spPr>
                <a:xfrm>
                  <a:off x="5503187" y="2360442"/>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C000"/>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47"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8"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9"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0"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1"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2"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3"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4"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5"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56"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nvGrpSpPr>
              <p:cNvPr id="357" name="Group 3840"/>
              <p:cNvGrpSpPr/>
              <p:nvPr/>
            </p:nvGrpSpPr>
            <p:grpSpPr>
              <a:xfrm>
                <a:off x="3190030" y="2340527"/>
                <a:ext cx="283144" cy="714746"/>
                <a:chOff x="0" y="0"/>
                <a:chExt cx="590244" cy="1489964"/>
              </a:xfrm>
              <a:solidFill>
                <a:schemeClr val="accent1"/>
              </a:solidFill>
            </p:grpSpPr>
            <p:sp>
              <p:nvSpPr>
                <p:cNvPr id="372"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3"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58" name="Group 3864"/>
              <p:cNvGrpSpPr/>
              <p:nvPr/>
            </p:nvGrpSpPr>
            <p:grpSpPr>
              <a:xfrm>
                <a:off x="1709814" y="2340527"/>
                <a:ext cx="283144" cy="714746"/>
                <a:chOff x="0" y="0"/>
                <a:chExt cx="590244" cy="1489964"/>
              </a:xfrm>
              <a:solidFill>
                <a:schemeClr val="accent1"/>
              </a:solidFill>
            </p:grpSpPr>
            <p:sp>
              <p:nvSpPr>
                <p:cNvPr id="370"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71"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59" name="Group 3867"/>
              <p:cNvGrpSpPr/>
              <p:nvPr/>
            </p:nvGrpSpPr>
            <p:grpSpPr>
              <a:xfrm>
                <a:off x="2078840" y="2340527"/>
                <a:ext cx="283144" cy="714746"/>
                <a:chOff x="0" y="0"/>
                <a:chExt cx="590244" cy="1489964"/>
              </a:xfrm>
              <a:solidFill>
                <a:schemeClr val="accent1"/>
              </a:solidFill>
            </p:grpSpPr>
            <p:sp>
              <p:nvSpPr>
                <p:cNvPr id="368"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9"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60" name="Group 3870"/>
              <p:cNvGrpSpPr/>
              <p:nvPr/>
            </p:nvGrpSpPr>
            <p:grpSpPr>
              <a:xfrm>
                <a:off x="2449260" y="2340527"/>
                <a:ext cx="283145" cy="714746"/>
                <a:chOff x="0" y="0"/>
                <a:chExt cx="590244" cy="1489964"/>
              </a:xfrm>
              <a:solidFill>
                <a:schemeClr val="accent1"/>
              </a:solidFill>
            </p:grpSpPr>
            <p:sp>
              <p:nvSpPr>
                <p:cNvPr id="366"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7"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grpSp>
            <p:nvGrpSpPr>
              <p:cNvPr id="361" name="Group 3873"/>
              <p:cNvGrpSpPr/>
              <p:nvPr/>
            </p:nvGrpSpPr>
            <p:grpSpPr>
              <a:xfrm>
                <a:off x="2818287" y="2340527"/>
                <a:ext cx="283144" cy="714746"/>
                <a:chOff x="0" y="0"/>
                <a:chExt cx="590244" cy="1489964"/>
              </a:xfrm>
              <a:solidFill>
                <a:schemeClr val="accent1"/>
              </a:solidFill>
            </p:grpSpPr>
            <p:sp>
              <p:nvSpPr>
                <p:cNvPr id="364"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5"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sp>
            <p:nvSpPr>
              <p:cNvPr id="362" name="Shape 3908"/>
              <p:cNvSpPr/>
              <p:nvPr/>
            </p:nvSpPr>
            <p:spPr>
              <a:xfrm>
                <a:off x="5910970" y="2590983"/>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63" name="Text Placeholder 2"/>
              <p:cNvSpPr txBox="1"/>
              <p:nvPr/>
            </p:nvSpPr>
            <p:spPr>
              <a:xfrm>
                <a:off x="6030953" y="2472170"/>
                <a:ext cx="1566490" cy="380992"/>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smtClean="0">
                    <a:solidFill>
                      <a:schemeClr val="tx2"/>
                    </a:solidFill>
                    <a:latin typeface="+mn-ea"/>
                    <a:cs typeface="Raleway" panose="020B0003030101060003"/>
                  </a:rPr>
                  <a:t>10</a:t>
                </a:r>
                <a:r>
                  <a:rPr lang="en-GB" sz="2800" b="1" dirty="0" smtClean="0">
                    <a:solidFill>
                      <a:schemeClr val="tx2"/>
                    </a:solidFill>
                    <a:latin typeface="+mn-ea"/>
                    <a:cs typeface="Raleway" panose="020B0003030101060003"/>
                  </a:rPr>
                  <a:t>%</a:t>
                </a:r>
                <a:endParaRPr lang="en-GB" sz="2800" b="1" dirty="0">
                  <a:solidFill>
                    <a:schemeClr val="tx2"/>
                  </a:solidFill>
                  <a:latin typeface="+mn-ea"/>
                  <a:cs typeface="Raleway" panose="020B0003030101060003"/>
                </a:endParaRPr>
              </a:p>
            </p:txBody>
          </p:sp>
        </p:grpSp>
        <p:sp>
          <p:nvSpPr>
            <p:cNvPr id="340" name="Shape 3753"/>
            <p:cNvSpPr/>
            <p:nvPr/>
          </p:nvSpPr>
          <p:spPr>
            <a:xfrm>
              <a:off x="7591437" y="2051590"/>
              <a:ext cx="173118" cy="359812"/>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sp>
          <p:nvSpPr>
            <p:cNvPr id="341" name="Shape 3754"/>
            <p:cNvSpPr/>
            <p:nvPr/>
          </p:nvSpPr>
          <p:spPr>
            <a:xfrm>
              <a:off x="7644776" y="1977210"/>
              <a:ext cx="69248" cy="67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85000"/>
              </a:schemeClr>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a:latin typeface="+mn-ea"/>
              </a:endParaRPr>
            </a:p>
          </p:txBody>
        </p:sp>
      </p:grpSp>
      <p:cxnSp>
        <p:nvCxnSpPr>
          <p:cNvPr id="384" name="直接连接符 383"/>
          <p:cNvCxnSpPr/>
          <p:nvPr/>
        </p:nvCxnSpPr>
        <p:spPr>
          <a:xfrm>
            <a:off x="7750597" y="5603808"/>
            <a:ext cx="0" cy="576717"/>
          </a:xfrm>
          <a:prstGeom prst="line">
            <a:avLst/>
          </a:prstGeom>
          <a:ln>
            <a:solidFill>
              <a:srgbClr val="B5554D"/>
            </a:solidFill>
          </a:ln>
        </p:spPr>
        <p:style>
          <a:lnRef idx="1">
            <a:schemeClr val="accent1"/>
          </a:lnRef>
          <a:fillRef idx="0">
            <a:schemeClr val="accent1"/>
          </a:fillRef>
          <a:effectRef idx="0">
            <a:schemeClr val="accent1"/>
          </a:effectRef>
          <a:fontRef idx="minor">
            <a:schemeClr val="tx1"/>
          </a:fontRef>
        </p:style>
      </p:cxnSp>
      <p:sp>
        <p:nvSpPr>
          <p:cNvPr id="385" name="椭圆 384"/>
          <p:cNvSpPr/>
          <p:nvPr/>
        </p:nvSpPr>
        <p:spPr>
          <a:xfrm>
            <a:off x="7701624" y="6267101"/>
            <a:ext cx="144016" cy="144016"/>
          </a:xfrm>
          <a:prstGeom prst="ellipse">
            <a:avLst/>
          </a:prstGeom>
          <a:solidFill>
            <a:srgbClr val="B55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1762614" y="3301662"/>
            <a:ext cx="634552" cy="73880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flipV="1">
            <a:off x="4050305" y="3298085"/>
            <a:ext cx="660435" cy="74238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92" name="直接连接符 391"/>
          <p:cNvCxnSpPr>
            <a:stCxn id="33" idx="1"/>
            <a:endCxn id="36" idx="3"/>
          </p:cNvCxnSpPr>
          <p:nvPr/>
        </p:nvCxnSpPr>
        <p:spPr>
          <a:xfrm flipH="1">
            <a:off x="2826417" y="5122059"/>
            <a:ext cx="1108255"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95" name="文本框 9"/>
          <p:cNvSpPr txBox="1"/>
          <p:nvPr/>
        </p:nvSpPr>
        <p:spPr>
          <a:xfrm>
            <a:off x="6642403" y="5639459"/>
            <a:ext cx="1111837" cy="458908"/>
          </a:xfrm>
          <a:prstGeom prst="rect">
            <a:avLst/>
          </a:prstGeom>
          <a:noFill/>
        </p:spPr>
        <p:txBody>
          <a:bodyPr wrap="square" rtlCol="0">
            <a:spAutoFit/>
          </a:bodyPr>
          <a:lstStyle/>
          <a:p>
            <a:pPr algn="r">
              <a:lnSpc>
                <a:spcPct val="150000"/>
              </a:lnSpc>
            </a:pPr>
            <a:r>
              <a:rPr lang="zh-CN" altLang="en-US" b="1" dirty="0" smtClean="0">
                <a:solidFill>
                  <a:schemeClr val="accent2"/>
                </a:solidFill>
                <a:latin typeface="微软雅黑" panose="020B0503020204020204" pitchFamily="34" charset="-122"/>
                <a:ea typeface="微软雅黑" panose="020B0503020204020204" pitchFamily="34" charset="-122"/>
              </a:rPr>
              <a:t>职介</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96" name="TextBox 17"/>
          <p:cNvSpPr txBox="1"/>
          <p:nvPr/>
        </p:nvSpPr>
        <p:spPr>
          <a:xfrm>
            <a:off x="2422798" y="3981123"/>
            <a:ext cx="1637056" cy="400110"/>
          </a:xfrm>
          <a:prstGeom prst="rect">
            <a:avLst/>
          </a:prstGeom>
          <a:noFill/>
        </p:spPr>
        <p:txBody>
          <a:bodyPr wrap="square" rtlCol="0">
            <a:spAutoFit/>
          </a:body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招聘能力</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40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82"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3" name="直接连接符 282"/>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8" name="直接连接符 32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86" name="直接连接符 385"/>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8"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信息安全</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19" name="空心弧 18"/>
          <p:cNvSpPr/>
          <p:nvPr/>
        </p:nvSpPr>
        <p:spPr>
          <a:xfrm rot="5400000">
            <a:off x="2452436" y="2397256"/>
            <a:ext cx="3282148" cy="3053392"/>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cxnSp>
        <p:nvCxnSpPr>
          <p:cNvPr id="20" name="直接连接符 19"/>
          <p:cNvCxnSpPr/>
          <p:nvPr/>
        </p:nvCxnSpPr>
        <p:spPr bwMode="auto">
          <a:xfrm flipV="1">
            <a:off x="4704021" y="2617036"/>
            <a:ext cx="1505147"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bwMode="auto">
          <a:xfrm flipV="1">
            <a:off x="4753304" y="5407861"/>
            <a:ext cx="1503489"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bwMode="auto">
          <a:xfrm flipV="1">
            <a:off x="5580329" y="3563186"/>
            <a:ext cx="1392426" cy="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endCxn id="62" idx="2"/>
          </p:cNvCxnSpPr>
          <p:nvPr/>
        </p:nvCxnSpPr>
        <p:spPr bwMode="auto">
          <a:xfrm flipV="1">
            <a:off x="5494793" y="4529255"/>
            <a:ext cx="1404027" cy="1818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117246" y="2406991"/>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网络安全</a:t>
            </a:r>
            <a:endPar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32" name="矩形 47"/>
          <p:cNvSpPr/>
          <p:nvPr/>
        </p:nvSpPr>
        <p:spPr>
          <a:xfrm>
            <a:off x="8243417" y="1919605"/>
            <a:ext cx="977717" cy="1070734"/>
          </a:xfrm>
          <a:prstGeom prst="rect">
            <a:avLst/>
          </a:prstGeom>
          <a:noFill/>
          <a:ln w="9525">
            <a:noFill/>
          </a:ln>
        </p:spPr>
        <p:txBody>
          <a:bodyPr wrap="square" lIns="91431" tIns="45716" rIns="91431" bIns="45716" anchor="t">
            <a:spAutoFit/>
          </a:bodyPr>
          <a:lstStyle/>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使用策略</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机房隔离</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联网控制</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a:p>
            <a:pPr lvl="0" indent="0">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rPr>
              <a:t>路由限制</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Calibri" panose="020F0502020204030204" charset="0"/>
            </a:endParaRPr>
          </a:p>
        </p:txBody>
      </p:sp>
      <p:grpSp>
        <p:nvGrpSpPr>
          <p:cNvPr id="33" name="组合 10"/>
          <p:cNvGrpSpPr/>
          <p:nvPr/>
        </p:nvGrpSpPr>
        <p:grpSpPr>
          <a:xfrm>
            <a:off x="2243182" y="2614789"/>
            <a:ext cx="2717034" cy="2717034"/>
            <a:chOff x="1103084" y="2155824"/>
            <a:chExt cx="3176815" cy="3176815"/>
          </a:xfrm>
        </p:grpSpPr>
        <p:sp>
          <p:nvSpPr>
            <p:cNvPr id="34" name="椭圆 33"/>
            <p:cNvSpPr/>
            <p:nvPr/>
          </p:nvSpPr>
          <p:spPr>
            <a:xfrm>
              <a:off x="1103084" y="2155824"/>
              <a:ext cx="3176815" cy="3176815"/>
            </a:xfrm>
            <a:prstGeom prst="ellipse">
              <a:avLst/>
            </a:prstGeom>
            <a:solidFill>
              <a:srgbClr val="CCD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Arial" panose="020B0604020202020204" pitchFamily="34" charset="0"/>
              </a:endParaRPr>
            </a:p>
          </p:txBody>
        </p:sp>
        <p:sp>
          <p:nvSpPr>
            <p:cNvPr id="35" name="椭圆 34"/>
            <p:cNvSpPr/>
            <p:nvPr/>
          </p:nvSpPr>
          <p:spPr>
            <a:xfrm>
              <a:off x="1281790" y="2334530"/>
              <a:ext cx="2819403" cy="2819403"/>
            </a:xfrm>
            <a:prstGeom prst="ellipse">
              <a:avLst/>
            </a:prstGeom>
            <a:blipFill dpi="0" rotWithShape="1">
              <a:blip r:embed="rId1" cstate="print"/>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Arial" panose="020B0604020202020204" pitchFamily="34" charset="0"/>
              </a:endParaRPr>
            </a:p>
          </p:txBody>
        </p:sp>
      </p:grpSp>
      <p:sp>
        <p:nvSpPr>
          <p:cNvPr id="36" name="椭圆 35"/>
          <p:cNvSpPr/>
          <p:nvPr/>
        </p:nvSpPr>
        <p:spPr>
          <a:xfrm>
            <a:off x="4524225" y="2384654"/>
            <a:ext cx="389548" cy="38954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1</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7" name="椭圆 36"/>
          <p:cNvSpPr/>
          <p:nvPr/>
        </p:nvSpPr>
        <p:spPr>
          <a:xfrm>
            <a:off x="5316388" y="3345092"/>
            <a:ext cx="389548" cy="38954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8" name="椭圆 37"/>
          <p:cNvSpPr/>
          <p:nvPr/>
        </p:nvSpPr>
        <p:spPr>
          <a:xfrm>
            <a:off x="5295750" y="4327754"/>
            <a:ext cx="389548" cy="389548"/>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3</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9" name="椭圆 38"/>
          <p:cNvSpPr/>
          <p:nvPr/>
        </p:nvSpPr>
        <p:spPr>
          <a:xfrm>
            <a:off x="4524225" y="5177067"/>
            <a:ext cx="389548" cy="389548"/>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40" name="组合 17"/>
          <p:cNvGrpSpPr/>
          <p:nvPr/>
        </p:nvGrpSpPr>
        <p:grpSpPr>
          <a:xfrm>
            <a:off x="6152171" y="2152051"/>
            <a:ext cx="896788" cy="896788"/>
            <a:chOff x="3989630" y="984316"/>
            <a:chExt cx="858956" cy="858956"/>
          </a:xfrm>
        </p:grpSpPr>
        <p:grpSp>
          <p:nvGrpSpPr>
            <p:cNvPr id="41" name="组合 18"/>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45"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46" name="椭圆 45"/>
              <p:cNvSpPr/>
              <p:nvPr/>
            </p:nvSpPr>
            <p:spPr>
              <a:xfrm>
                <a:off x="392112" y="760412"/>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grpSp>
          <p:nvGrpSpPr>
            <p:cNvPr id="42" name="组合 54"/>
            <p:cNvGrpSpPr>
              <a:grpSpLocks noChangeAspect="1"/>
            </p:cNvGrpSpPr>
            <p:nvPr/>
          </p:nvGrpSpPr>
          <p:grpSpPr>
            <a:xfrm>
              <a:off x="4230408" y="1145668"/>
              <a:ext cx="389996" cy="469766"/>
              <a:chOff x="3452849" y="2667439"/>
              <a:chExt cx="239345" cy="288607"/>
            </a:xfrm>
          </p:grpSpPr>
          <p:sp>
            <p:nvSpPr>
              <p:cNvPr id="43" name="Freeform 846"/>
              <p:cNvSpPr/>
              <p:nvPr/>
            </p:nvSpPr>
            <p:spPr bwMode="auto">
              <a:xfrm>
                <a:off x="3453190" y="2722429"/>
                <a:ext cx="238728" cy="233129"/>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accent1"/>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sp>
            <p:nvSpPr>
              <p:cNvPr id="44" name="Freeform 847"/>
              <p:cNvSpPr/>
              <p:nvPr/>
            </p:nvSpPr>
            <p:spPr bwMode="auto">
              <a:xfrm>
                <a:off x="3547706" y="2667805"/>
                <a:ext cx="43848" cy="138512"/>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accent1"/>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grpSp>
        <p:nvGrpSpPr>
          <p:cNvPr id="47" name="组合 24"/>
          <p:cNvGrpSpPr/>
          <p:nvPr/>
        </p:nvGrpSpPr>
        <p:grpSpPr>
          <a:xfrm>
            <a:off x="6847497" y="3034699"/>
            <a:ext cx="896788" cy="896788"/>
            <a:chOff x="4684712" y="1948340"/>
            <a:chExt cx="858956" cy="858956"/>
          </a:xfrm>
        </p:grpSpPr>
        <p:grpSp>
          <p:nvGrpSpPr>
            <p:cNvPr id="54" name="组合 25"/>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56"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55" name="Freeform 168"/>
            <p:cNvSpPr>
              <a:spLocks noChangeAspect="1" noEditPoints="1"/>
            </p:cNvSpPr>
            <p:nvPr/>
          </p:nvSpPr>
          <p:spPr bwMode="auto">
            <a:xfrm>
              <a:off x="4918106" y="2223015"/>
              <a:ext cx="425509" cy="36358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2"/>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nvGrpSpPr>
          <p:cNvPr id="58" name="组合 29"/>
          <p:cNvGrpSpPr/>
          <p:nvPr/>
        </p:nvGrpSpPr>
        <p:grpSpPr>
          <a:xfrm>
            <a:off x="6879247" y="4080860"/>
            <a:ext cx="896788" cy="896789"/>
            <a:chOff x="4716016" y="2993953"/>
            <a:chExt cx="858956" cy="858956"/>
          </a:xfrm>
        </p:grpSpPr>
        <p:grpSp>
          <p:nvGrpSpPr>
            <p:cNvPr id="59" name="组合 30"/>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61"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62" name="椭圆 6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60" name="Freeform 203"/>
            <p:cNvSpPr>
              <a:spLocks noChangeAspect="1" noEditPoints="1"/>
            </p:cNvSpPr>
            <p:nvPr/>
          </p:nvSpPr>
          <p:spPr bwMode="auto">
            <a:xfrm>
              <a:off x="4973227" y="3241637"/>
              <a:ext cx="369938" cy="357237"/>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accent3"/>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grpSp>
        <p:nvGrpSpPr>
          <p:cNvPr id="63" name="组合 34"/>
          <p:cNvGrpSpPr/>
          <p:nvPr/>
        </p:nvGrpSpPr>
        <p:grpSpPr>
          <a:xfrm>
            <a:off x="6160104" y="4950811"/>
            <a:ext cx="896789" cy="896789"/>
            <a:chOff x="3996846" y="3864636"/>
            <a:chExt cx="858956" cy="858956"/>
          </a:xfrm>
        </p:grpSpPr>
        <p:grpSp>
          <p:nvGrpSpPr>
            <p:cNvPr id="64" name="组合 35"/>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66"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j-ea"/>
                  <a:ea typeface="+mj-ea"/>
                  <a:cs typeface="+mn-cs"/>
                </a:endParaRPr>
              </a:p>
            </p:txBody>
          </p:sp>
          <p:sp>
            <p:nvSpPr>
              <p:cNvPr id="67" name="椭圆 6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65" name="Freeform 110"/>
            <p:cNvSpPr>
              <a:spLocks noChangeAspect="1" noEditPoints="1"/>
            </p:cNvSpPr>
            <p:nvPr/>
          </p:nvSpPr>
          <p:spPr bwMode="auto">
            <a:xfrm>
              <a:off x="4211188" y="4064688"/>
              <a:ext cx="425508" cy="376290"/>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accent4"/>
            </a:solidFill>
            <a:ln>
              <a:noFill/>
            </a:ln>
          </p:spPr>
          <p:txBody>
            <a:bodyPr lIns="121920" tIns="60960" rIns="121920" bIns="60960"/>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mj-ea"/>
                <a:ea typeface="+mj-ea"/>
                <a:cs typeface="Arial" panose="020B0604020202020204" pitchFamily="34" charset="0"/>
              </a:endParaRPr>
            </a:p>
          </p:txBody>
        </p:sp>
      </p:grpSp>
      <p:sp>
        <p:nvSpPr>
          <p:cNvPr id="68" name="矩形 67"/>
          <p:cNvSpPr/>
          <p:nvPr/>
        </p:nvSpPr>
        <p:spPr>
          <a:xfrm>
            <a:off x="7736371" y="3321216"/>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硬件支持</a:t>
            </a:r>
            <a:endParaRPr kumimoji="0" lang="zh-CN" altLang="en-US"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69" name="矩形 47"/>
          <p:cNvSpPr>
            <a:spLocks noChangeArrowheads="1"/>
          </p:cNvSpPr>
          <p:nvPr/>
        </p:nvSpPr>
        <p:spPr bwMode="auto">
          <a:xfrm>
            <a:off x="8963389" y="3003956"/>
            <a:ext cx="977473" cy="100148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区域独立</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全程监控</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门禁系统</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应急响应</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0" name="矩形 69"/>
          <p:cNvSpPr/>
          <p:nvPr/>
        </p:nvSpPr>
        <p:spPr>
          <a:xfrm>
            <a:off x="7807808" y="4329603"/>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cs typeface="+mn-cs"/>
              </a:rPr>
              <a:t>日常管理</a:t>
            </a:r>
            <a:endParaRPr kumimoji="0" lang="zh-CN" altLang="en-US" sz="1600" b="1"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cs typeface="+mn-cs"/>
            </a:endParaRPr>
          </a:p>
        </p:txBody>
      </p:sp>
      <p:sp>
        <p:nvSpPr>
          <p:cNvPr id="71" name="矩形 47"/>
          <p:cNvSpPr>
            <a:spLocks noChangeArrowheads="1"/>
          </p:cNvSpPr>
          <p:nvPr/>
        </p:nvSpPr>
        <p:spPr bwMode="auto">
          <a:xfrm>
            <a:off x="9066163" y="4086721"/>
            <a:ext cx="874699" cy="941788"/>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无纸化</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手机隔离</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锁屏控制</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安全巡控</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2" name="矩形 71"/>
          <p:cNvSpPr/>
          <p:nvPr/>
        </p:nvSpPr>
        <p:spPr>
          <a:xfrm>
            <a:off x="7162979" y="5265642"/>
            <a:ext cx="1049812" cy="338546"/>
          </a:xfrm>
          <a:prstGeom prst="rect">
            <a:avLst/>
          </a:prstGeom>
        </p:spPr>
        <p:txBody>
          <a:bodyPr wrap="square" lIns="91431" tIns="45716" rIns="91431" bIns="45716">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cs typeface="+mn-cs"/>
              </a:rPr>
              <a:t>安全制度</a:t>
            </a:r>
            <a:endParaRPr kumimoji="0" lang="zh-CN" altLang="en-US" sz="1600" b="1" i="0" u="none" strike="noStrike" kern="1200" cap="none" spc="0" normalizeH="0" baseline="0" noProof="0" dirty="0">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sp>
        <p:nvSpPr>
          <p:cNvPr id="73" name="矩形 47"/>
          <p:cNvSpPr>
            <a:spLocks noChangeArrowheads="1"/>
          </p:cNvSpPr>
          <p:nvPr/>
        </p:nvSpPr>
        <p:spPr bwMode="auto">
          <a:xfrm>
            <a:off x="8315434" y="5019713"/>
            <a:ext cx="977402" cy="100148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出入制度</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保密协议</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安全制度</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a:p>
            <a:pPr marL="0" marR="0" lvl="0" indent="0" algn="l" defTabSz="914400" rtl="0" eaLnBrk="1" fontAlgn="base" latinLnBrk="0" hangingPunct="1">
              <a:lnSpc>
                <a:spcPct val="110000"/>
              </a:lnSpc>
              <a:spcBef>
                <a:spcPct val="20000"/>
              </a:spcBef>
              <a:spcAft>
                <a:spcPct val="0"/>
              </a:spcAft>
              <a:buClrTx/>
              <a:buSzTx/>
              <a:buFont typeface="Arial" panose="020B0604020202020204" pitchFamily="34" charset="0"/>
              <a:buNone/>
              <a:defRPr/>
            </a:pPr>
            <a:r>
              <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rPr>
              <a:t>保密认证</a:t>
            </a:r>
            <a:endParaRPr kumimoji="0" lang="zh-CN" sz="1200" b="0" i="0" u="none" strike="noStrike" kern="1200" cap="none" spc="0" normalizeH="0" baseline="0" noProof="0" dirty="0">
              <a:ln>
                <a:noFill/>
              </a:ln>
              <a:solidFill>
                <a:schemeClr val="bg1">
                  <a:lumMod val="50000"/>
                </a:schemeClr>
              </a:solidFill>
              <a:effectLst/>
              <a:uLnTx/>
              <a:uFillTx/>
              <a:cs typeface="+mn-cs"/>
              <a:sym typeface="Calibri" panose="020F0502020204030204" charset="0"/>
            </a:endParaRPr>
          </a:p>
        </p:txBody>
      </p:sp>
      <p:sp>
        <p:nvSpPr>
          <p:cNvPr id="7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75"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6" name="直接连接符 7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8" name="直接连接符 7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9"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0" name="直接连接符 7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1"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p:nvPr/>
        </p:nvSpPr>
        <p:spPr bwMode="auto">
          <a:xfrm>
            <a:off x="3845636" y="1973504"/>
            <a:ext cx="4415056" cy="3800853"/>
          </a:xfrm>
          <a:custGeom>
            <a:avLst/>
            <a:gdLst>
              <a:gd name="T0" fmla="*/ 1184 w 1284"/>
              <a:gd name="T1" fmla="*/ 0 h 1105"/>
              <a:gd name="T2" fmla="*/ 505 w 1284"/>
              <a:gd name="T3" fmla="*/ 0 h 1105"/>
              <a:gd name="T4" fmla="*/ 305 w 1284"/>
              <a:gd name="T5" fmla="*/ 98 h 1105"/>
              <a:gd name="T6" fmla="*/ 230 w 1284"/>
              <a:gd name="T7" fmla="*/ 298 h 1105"/>
              <a:gd name="T8" fmla="*/ 275 w 1284"/>
              <a:gd name="T9" fmla="*/ 475 h 1105"/>
              <a:gd name="T10" fmla="*/ 442 w 1284"/>
              <a:gd name="T11" fmla="*/ 635 h 1105"/>
              <a:gd name="T12" fmla="*/ 568 w 1284"/>
              <a:gd name="T13" fmla="*/ 808 h 1105"/>
              <a:gd name="T14" fmla="*/ 493 w 1284"/>
              <a:gd name="T15" fmla="*/ 905 h 1105"/>
              <a:gd name="T16" fmla="*/ 100 w 1284"/>
              <a:gd name="T17" fmla="*/ 905 h 1105"/>
              <a:gd name="T18" fmla="*/ 0 w 1284"/>
              <a:gd name="T19" fmla="*/ 1005 h 1105"/>
              <a:gd name="T20" fmla="*/ 100 w 1284"/>
              <a:gd name="T21" fmla="*/ 1105 h 1105"/>
              <a:gd name="T22" fmla="*/ 493 w 1284"/>
              <a:gd name="T23" fmla="*/ 1105 h 1105"/>
              <a:gd name="T24" fmla="*/ 693 w 1284"/>
              <a:gd name="T25" fmla="*/ 1007 h 1105"/>
              <a:gd name="T26" fmla="*/ 768 w 1284"/>
              <a:gd name="T27" fmla="*/ 808 h 1105"/>
              <a:gd name="T28" fmla="*/ 723 w 1284"/>
              <a:gd name="T29" fmla="*/ 630 h 1105"/>
              <a:gd name="T30" fmla="*/ 556 w 1284"/>
              <a:gd name="T31" fmla="*/ 470 h 1105"/>
              <a:gd name="T32" fmla="*/ 430 w 1284"/>
              <a:gd name="T33" fmla="*/ 298 h 1105"/>
              <a:gd name="T34" fmla="*/ 505 w 1284"/>
              <a:gd name="T35" fmla="*/ 200 h 1105"/>
              <a:gd name="T36" fmla="*/ 1184 w 1284"/>
              <a:gd name="T37" fmla="*/ 200 h 1105"/>
              <a:gd name="T38" fmla="*/ 1284 w 1284"/>
              <a:gd name="T39" fmla="*/ 100 h 1105"/>
              <a:gd name="T40" fmla="*/ 1184 w 1284"/>
              <a:gd name="T41" fmla="*/ 0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4" h="1105">
                <a:moveTo>
                  <a:pt x="1184" y="0"/>
                </a:moveTo>
                <a:cubicBezTo>
                  <a:pt x="505" y="0"/>
                  <a:pt x="505" y="0"/>
                  <a:pt x="505" y="0"/>
                </a:cubicBezTo>
                <a:cubicBezTo>
                  <a:pt x="431" y="0"/>
                  <a:pt x="358" y="36"/>
                  <a:pt x="305" y="98"/>
                </a:cubicBezTo>
                <a:cubicBezTo>
                  <a:pt x="258" y="155"/>
                  <a:pt x="230" y="227"/>
                  <a:pt x="230" y="298"/>
                </a:cubicBezTo>
                <a:cubicBezTo>
                  <a:pt x="230" y="350"/>
                  <a:pt x="236" y="411"/>
                  <a:pt x="275" y="475"/>
                </a:cubicBezTo>
                <a:cubicBezTo>
                  <a:pt x="307" y="529"/>
                  <a:pt x="359" y="578"/>
                  <a:pt x="442" y="635"/>
                </a:cubicBezTo>
                <a:cubicBezTo>
                  <a:pt x="568" y="721"/>
                  <a:pt x="567" y="755"/>
                  <a:pt x="568" y="808"/>
                </a:cubicBezTo>
                <a:cubicBezTo>
                  <a:pt x="568" y="855"/>
                  <a:pt x="539" y="905"/>
                  <a:pt x="493" y="905"/>
                </a:cubicBezTo>
                <a:cubicBezTo>
                  <a:pt x="100" y="905"/>
                  <a:pt x="100" y="905"/>
                  <a:pt x="100" y="905"/>
                </a:cubicBezTo>
                <a:cubicBezTo>
                  <a:pt x="45" y="905"/>
                  <a:pt x="0" y="950"/>
                  <a:pt x="0" y="1005"/>
                </a:cubicBezTo>
                <a:cubicBezTo>
                  <a:pt x="0" y="1061"/>
                  <a:pt x="45" y="1105"/>
                  <a:pt x="100" y="1105"/>
                </a:cubicBezTo>
                <a:cubicBezTo>
                  <a:pt x="493" y="1105"/>
                  <a:pt x="493" y="1105"/>
                  <a:pt x="493" y="1105"/>
                </a:cubicBezTo>
                <a:cubicBezTo>
                  <a:pt x="590" y="1105"/>
                  <a:pt x="640" y="1070"/>
                  <a:pt x="693" y="1007"/>
                </a:cubicBezTo>
                <a:cubicBezTo>
                  <a:pt x="740" y="951"/>
                  <a:pt x="768" y="878"/>
                  <a:pt x="768" y="808"/>
                </a:cubicBezTo>
                <a:cubicBezTo>
                  <a:pt x="768" y="756"/>
                  <a:pt x="762" y="694"/>
                  <a:pt x="723" y="630"/>
                </a:cubicBezTo>
                <a:cubicBezTo>
                  <a:pt x="691" y="577"/>
                  <a:pt x="639" y="527"/>
                  <a:pt x="556" y="470"/>
                </a:cubicBezTo>
                <a:cubicBezTo>
                  <a:pt x="430" y="385"/>
                  <a:pt x="434" y="356"/>
                  <a:pt x="430" y="298"/>
                </a:cubicBezTo>
                <a:cubicBezTo>
                  <a:pt x="428" y="251"/>
                  <a:pt x="451" y="200"/>
                  <a:pt x="505" y="200"/>
                </a:cubicBezTo>
                <a:cubicBezTo>
                  <a:pt x="1184" y="200"/>
                  <a:pt x="1184" y="200"/>
                  <a:pt x="1184" y="200"/>
                </a:cubicBezTo>
                <a:cubicBezTo>
                  <a:pt x="1240" y="200"/>
                  <a:pt x="1284" y="155"/>
                  <a:pt x="1284" y="100"/>
                </a:cubicBezTo>
                <a:cubicBezTo>
                  <a:pt x="1284" y="45"/>
                  <a:pt x="1240" y="0"/>
                  <a:pt x="1184" y="0"/>
                </a:cubicBezTo>
              </a:path>
            </a:pathLst>
          </a:custGeom>
          <a:solidFill>
            <a:schemeClr val="bg1">
              <a:lumMod val="90000"/>
            </a:schemeClr>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907766" cy="400110"/>
          </a:xfrm>
          <a:prstGeom prst="rect">
            <a:avLst/>
          </a:prstGeom>
          <a:noFill/>
        </p:spPr>
        <p:txBody>
          <a:bodyPr wrap="square" rtlCol="0">
            <a:spAutoFit/>
          </a:bodyPr>
          <a:lstStyle/>
          <a:p>
            <a:r>
              <a:rPr lang="zh-CN" altLang="en-US" sz="2000" b="1" dirty="0" smtClean="0">
                <a:solidFill>
                  <a:schemeClr val="accent2"/>
                </a:solidFill>
                <a:latin typeface="微软雅黑" panose="020B0503020204020204" pitchFamily="34" charset="-122"/>
                <a:ea typeface="微软雅黑" panose="020B0503020204020204" pitchFamily="34" charset="-122"/>
              </a:rPr>
              <a:t>运营持续性</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19" name="Oval 6"/>
          <p:cNvSpPr>
            <a:spLocks noChangeArrowheads="1"/>
          </p:cNvSpPr>
          <p:nvPr/>
        </p:nvSpPr>
        <p:spPr bwMode="auto">
          <a:xfrm>
            <a:off x="7664497" y="2085349"/>
            <a:ext cx="479609"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0" name="Oval 7"/>
          <p:cNvSpPr>
            <a:spLocks noChangeArrowheads="1"/>
          </p:cNvSpPr>
          <p:nvPr/>
        </p:nvSpPr>
        <p:spPr bwMode="auto">
          <a:xfrm>
            <a:off x="5308158" y="3643604"/>
            <a:ext cx="481504" cy="483401"/>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1" name="Oval 8"/>
          <p:cNvSpPr>
            <a:spLocks noChangeArrowheads="1"/>
          </p:cNvSpPr>
          <p:nvPr/>
        </p:nvSpPr>
        <p:spPr bwMode="auto">
          <a:xfrm>
            <a:off x="3935681" y="5203755"/>
            <a:ext cx="481504" cy="477713"/>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2" name="Oval 9"/>
          <p:cNvSpPr>
            <a:spLocks noChangeArrowheads="1"/>
          </p:cNvSpPr>
          <p:nvPr/>
        </p:nvSpPr>
        <p:spPr bwMode="auto">
          <a:xfrm>
            <a:off x="4830444" y="2409512"/>
            <a:ext cx="477713"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3" name="Oval 10"/>
          <p:cNvSpPr>
            <a:spLocks noChangeArrowheads="1"/>
          </p:cNvSpPr>
          <p:nvPr/>
        </p:nvSpPr>
        <p:spPr bwMode="auto">
          <a:xfrm>
            <a:off x="5812990" y="4820891"/>
            <a:ext cx="481504" cy="481504"/>
          </a:xfrm>
          <a:prstGeom prst="ellipse">
            <a:avLst/>
          </a:prstGeom>
          <a:solidFill>
            <a:srgbClr val="F77E3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24" name="组合 23"/>
          <p:cNvGrpSpPr/>
          <p:nvPr/>
        </p:nvGrpSpPr>
        <p:grpSpPr>
          <a:xfrm>
            <a:off x="4489221" y="2295771"/>
            <a:ext cx="3082387" cy="3175276"/>
            <a:chOff x="3278114" y="1772229"/>
            <a:chExt cx="2416800" cy="2489631"/>
          </a:xfrm>
          <a:solidFill>
            <a:srgbClr val="FFFFFF"/>
          </a:solidFill>
        </p:grpSpPr>
        <p:sp>
          <p:nvSpPr>
            <p:cNvPr id="25" name="Freeform 11"/>
            <p:cNvSpPr/>
            <p:nvPr/>
          </p:nvSpPr>
          <p:spPr bwMode="auto">
            <a:xfrm>
              <a:off x="3645242" y="2322177"/>
              <a:ext cx="258624" cy="539544"/>
            </a:xfrm>
            <a:custGeom>
              <a:avLst/>
              <a:gdLst>
                <a:gd name="T0" fmla="*/ 95 w 96"/>
                <a:gd name="T1" fmla="*/ 194 h 200"/>
                <a:gd name="T2" fmla="*/ 7 w 96"/>
                <a:gd name="T3" fmla="*/ 3 h 200"/>
                <a:gd name="T4" fmla="*/ 3 w 96"/>
                <a:gd name="T5" fmla="*/ 0 h 200"/>
                <a:gd name="T6" fmla="*/ 0 w 96"/>
                <a:gd name="T7" fmla="*/ 3 h 200"/>
                <a:gd name="T8" fmla="*/ 90 w 96"/>
                <a:gd name="T9" fmla="*/ 199 h 200"/>
                <a:gd name="T10" fmla="*/ 95 w 96"/>
                <a:gd name="T11" fmla="*/ 199 h 200"/>
                <a:gd name="T12" fmla="*/ 95 w 96"/>
                <a:gd name="T13" fmla="*/ 194 h 200"/>
              </a:gdLst>
              <a:ahLst/>
              <a:cxnLst>
                <a:cxn ang="0">
                  <a:pos x="T0" y="T1"/>
                </a:cxn>
                <a:cxn ang="0">
                  <a:pos x="T2" y="T3"/>
                </a:cxn>
                <a:cxn ang="0">
                  <a:pos x="T4" y="T5"/>
                </a:cxn>
                <a:cxn ang="0">
                  <a:pos x="T6" y="T7"/>
                </a:cxn>
                <a:cxn ang="0">
                  <a:pos x="T8" y="T9"/>
                </a:cxn>
                <a:cxn ang="0">
                  <a:pos x="T10" y="T11"/>
                </a:cxn>
                <a:cxn ang="0">
                  <a:pos x="T12" y="T13"/>
                </a:cxn>
              </a:cxnLst>
              <a:rect l="0" t="0" r="r" b="b"/>
              <a:pathLst>
                <a:path w="96" h="200">
                  <a:moveTo>
                    <a:pt x="95" y="194"/>
                  </a:moveTo>
                  <a:cubicBezTo>
                    <a:pt x="21" y="128"/>
                    <a:pt x="7" y="76"/>
                    <a:pt x="7" y="3"/>
                  </a:cubicBezTo>
                  <a:cubicBezTo>
                    <a:pt x="7" y="1"/>
                    <a:pt x="5" y="0"/>
                    <a:pt x="3" y="0"/>
                  </a:cubicBezTo>
                  <a:cubicBezTo>
                    <a:pt x="2" y="0"/>
                    <a:pt x="0" y="1"/>
                    <a:pt x="0" y="3"/>
                  </a:cubicBezTo>
                  <a:cubicBezTo>
                    <a:pt x="0" y="78"/>
                    <a:pt x="14" y="131"/>
                    <a:pt x="90" y="199"/>
                  </a:cubicBezTo>
                  <a:cubicBezTo>
                    <a:pt x="92" y="200"/>
                    <a:pt x="94" y="200"/>
                    <a:pt x="95" y="199"/>
                  </a:cubicBezTo>
                  <a:cubicBezTo>
                    <a:pt x="96" y="197"/>
                    <a:pt x="96" y="195"/>
                    <a:pt x="95" y="194"/>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Oval 12"/>
            <p:cNvSpPr>
              <a:spLocks noChangeArrowheads="1"/>
            </p:cNvSpPr>
            <p:nvPr/>
          </p:nvSpPr>
          <p:spPr bwMode="auto">
            <a:xfrm>
              <a:off x="3631864" y="2305827"/>
              <a:ext cx="46077" cy="4905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7" name="Oval 13"/>
            <p:cNvSpPr>
              <a:spLocks noChangeArrowheads="1"/>
            </p:cNvSpPr>
            <p:nvPr/>
          </p:nvSpPr>
          <p:spPr bwMode="auto">
            <a:xfrm>
              <a:off x="3871167" y="2829021"/>
              <a:ext cx="46077"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8" name="Freeform 14"/>
            <p:cNvSpPr/>
            <p:nvPr/>
          </p:nvSpPr>
          <p:spPr bwMode="auto">
            <a:xfrm>
              <a:off x="4305180" y="3166422"/>
              <a:ext cx="267542" cy="509817"/>
            </a:xfrm>
            <a:custGeom>
              <a:avLst/>
              <a:gdLst>
                <a:gd name="T0" fmla="*/ 99 w 99"/>
                <a:gd name="T1" fmla="*/ 185 h 189"/>
                <a:gd name="T2" fmla="*/ 6 w 99"/>
                <a:gd name="T3" fmla="*/ 1 h 189"/>
                <a:gd name="T4" fmla="*/ 2 w 99"/>
                <a:gd name="T5" fmla="*/ 1 h 189"/>
                <a:gd name="T6" fmla="*/ 2 w 99"/>
                <a:gd name="T7" fmla="*/ 6 h 189"/>
                <a:gd name="T8" fmla="*/ 92 w 99"/>
                <a:gd name="T9" fmla="*/ 186 h 189"/>
                <a:gd name="T10" fmla="*/ 95 w 99"/>
                <a:gd name="T11" fmla="*/ 189 h 189"/>
                <a:gd name="T12" fmla="*/ 99 w 99"/>
                <a:gd name="T13" fmla="*/ 185 h 189"/>
              </a:gdLst>
              <a:ahLst/>
              <a:cxnLst>
                <a:cxn ang="0">
                  <a:pos x="T0" y="T1"/>
                </a:cxn>
                <a:cxn ang="0">
                  <a:pos x="T2" y="T3"/>
                </a:cxn>
                <a:cxn ang="0">
                  <a:pos x="T4" y="T5"/>
                </a:cxn>
                <a:cxn ang="0">
                  <a:pos x="T6" y="T7"/>
                </a:cxn>
                <a:cxn ang="0">
                  <a:pos x="T8" y="T9"/>
                </a:cxn>
                <a:cxn ang="0">
                  <a:pos x="T10" y="T11"/>
                </a:cxn>
                <a:cxn ang="0">
                  <a:pos x="T12" y="T13"/>
                </a:cxn>
              </a:cxnLst>
              <a:rect l="0" t="0" r="r" b="b"/>
              <a:pathLst>
                <a:path w="99" h="189">
                  <a:moveTo>
                    <a:pt x="99" y="185"/>
                  </a:moveTo>
                  <a:cubicBezTo>
                    <a:pt x="97" y="120"/>
                    <a:pt x="81" y="67"/>
                    <a:pt x="6" y="1"/>
                  </a:cubicBezTo>
                  <a:cubicBezTo>
                    <a:pt x="5" y="0"/>
                    <a:pt x="3" y="0"/>
                    <a:pt x="2" y="1"/>
                  </a:cubicBezTo>
                  <a:cubicBezTo>
                    <a:pt x="0" y="3"/>
                    <a:pt x="0" y="5"/>
                    <a:pt x="2" y="6"/>
                  </a:cubicBezTo>
                  <a:cubicBezTo>
                    <a:pt x="75" y="71"/>
                    <a:pt x="90" y="121"/>
                    <a:pt x="92" y="186"/>
                  </a:cubicBezTo>
                  <a:cubicBezTo>
                    <a:pt x="92" y="187"/>
                    <a:pt x="94" y="189"/>
                    <a:pt x="95" y="189"/>
                  </a:cubicBezTo>
                  <a:cubicBezTo>
                    <a:pt x="97" y="189"/>
                    <a:pt x="99" y="187"/>
                    <a:pt x="99" y="185"/>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Oval 15"/>
            <p:cNvSpPr>
              <a:spLocks noChangeArrowheads="1"/>
            </p:cNvSpPr>
            <p:nvPr/>
          </p:nvSpPr>
          <p:spPr bwMode="auto">
            <a:xfrm>
              <a:off x="4291802" y="3153045"/>
              <a:ext cx="4905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0" name="Oval 16"/>
            <p:cNvSpPr>
              <a:spLocks noChangeArrowheads="1"/>
            </p:cNvSpPr>
            <p:nvPr/>
          </p:nvSpPr>
          <p:spPr bwMode="auto">
            <a:xfrm>
              <a:off x="4540023" y="3645026"/>
              <a:ext cx="46077" cy="4459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1" name="Freeform 17"/>
            <p:cNvSpPr/>
            <p:nvPr/>
          </p:nvSpPr>
          <p:spPr bwMode="auto">
            <a:xfrm>
              <a:off x="3294464" y="4129575"/>
              <a:ext cx="1070170" cy="118908"/>
            </a:xfrm>
            <a:custGeom>
              <a:avLst/>
              <a:gdLst>
                <a:gd name="T0" fmla="*/ 3 w 397"/>
                <a:gd name="T1" fmla="*/ 44 h 44"/>
                <a:gd name="T2" fmla="*/ 296 w 397"/>
                <a:gd name="T3" fmla="*/ 44 h 44"/>
                <a:gd name="T4" fmla="*/ 396 w 397"/>
                <a:gd name="T5" fmla="*/ 6 h 44"/>
                <a:gd name="T6" fmla="*/ 396 w 397"/>
                <a:gd name="T7" fmla="*/ 1 h 44"/>
                <a:gd name="T8" fmla="*/ 391 w 397"/>
                <a:gd name="T9" fmla="*/ 1 h 44"/>
                <a:gd name="T10" fmla="*/ 296 w 397"/>
                <a:gd name="T11" fmla="*/ 37 h 44"/>
                <a:gd name="T12" fmla="*/ 3 w 397"/>
                <a:gd name="T13" fmla="*/ 37 h 44"/>
                <a:gd name="T14" fmla="*/ 0 w 397"/>
                <a:gd name="T15" fmla="*/ 40 h 44"/>
                <a:gd name="T16" fmla="*/ 3 w 397"/>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44">
                  <a:moveTo>
                    <a:pt x="3" y="44"/>
                  </a:moveTo>
                  <a:cubicBezTo>
                    <a:pt x="296" y="44"/>
                    <a:pt x="296" y="44"/>
                    <a:pt x="296" y="44"/>
                  </a:cubicBezTo>
                  <a:cubicBezTo>
                    <a:pt x="331" y="44"/>
                    <a:pt x="366" y="31"/>
                    <a:pt x="396" y="6"/>
                  </a:cubicBezTo>
                  <a:cubicBezTo>
                    <a:pt x="397" y="5"/>
                    <a:pt x="397" y="3"/>
                    <a:pt x="396" y="1"/>
                  </a:cubicBezTo>
                  <a:cubicBezTo>
                    <a:pt x="395" y="0"/>
                    <a:pt x="393" y="0"/>
                    <a:pt x="391" y="1"/>
                  </a:cubicBezTo>
                  <a:cubicBezTo>
                    <a:pt x="362" y="25"/>
                    <a:pt x="329" y="37"/>
                    <a:pt x="296" y="37"/>
                  </a:cubicBezTo>
                  <a:cubicBezTo>
                    <a:pt x="3" y="37"/>
                    <a:pt x="3" y="37"/>
                    <a:pt x="3" y="37"/>
                  </a:cubicBezTo>
                  <a:cubicBezTo>
                    <a:pt x="1" y="37"/>
                    <a:pt x="0" y="39"/>
                    <a:pt x="0" y="40"/>
                  </a:cubicBezTo>
                  <a:cubicBezTo>
                    <a:pt x="0" y="42"/>
                    <a:pt x="1" y="44"/>
                    <a:pt x="3" y="44"/>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2" name="Oval 18"/>
            <p:cNvSpPr>
              <a:spLocks noChangeArrowheads="1"/>
            </p:cNvSpPr>
            <p:nvPr/>
          </p:nvSpPr>
          <p:spPr bwMode="auto">
            <a:xfrm>
              <a:off x="4333420" y="4116197"/>
              <a:ext cx="4459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3" name="Oval 19"/>
            <p:cNvSpPr>
              <a:spLocks noChangeArrowheads="1"/>
            </p:cNvSpPr>
            <p:nvPr/>
          </p:nvSpPr>
          <p:spPr bwMode="auto">
            <a:xfrm>
              <a:off x="3278114" y="4215783"/>
              <a:ext cx="49050" cy="46077"/>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20"/>
            <p:cNvSpPr/>
            <p:nvPr/>
          </p:nvSpPr>
          <p:spPr bwMode="auto">
            <a:xfrm>
              <a:off x="3906839" y="1788578"/>
              <a:ext cx="1773212" cy="80263"/>
            </a:xfrm>
            <a:custGeom>
              <a:avLst/>
              <a:gdLst>
                <a:gd name="T0" fmla="*/ 5 w 658"/>
                <a:gd name="T1" fmla="*/ 29 h 30"/>
                <a:gd name="T2" fmla="*/ 81 w 658"/>
                <a:gd name="T3" fmla="*/ 6 h 30"/>
                <a:gd name="T4" fmla="*/ 655 w 658"/>
                <a:gd name="T5" fmla="*/ 6 h 30"/>
                <a:gd name="T6" fmla="*/ 658 w 658"/>
                <a:gd name="T7" fmla="*/ 3 h 30"/>
                <a:gd name="T8" fmla="*/ 655 w 658"/>
                <a:gd name="T9" fmla="*/ 0 h 30"/>
                <a:gd name="T10" fmla="*/ 81 w 658"/>
                <a:gd name="T11" fmla="*/ 0 h 30"/>
                <a:gd name="T12" fmla="*/ 2 w 658"/>
                <a:gd name="T13" fmla="*/ 23 h 30"/>
                <a:gd name="T14" fmla="*/ 1 w 658"/>
                <a:gd name="T15" fmla="*/ 28 h 30"/>
                <a:gd name="T16" fmla="*/ 5 w 658"/>
                <a:gd name="T1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30">
                  <a:moveTo>
                    <a:pt x="5" y="29"/>
                  </a:moveTo>
                  <a:cubicBezTo>
                    <a:pt x="29" y="14"/>
                    <a:pt x="55" y="6"/>
                    <a:pt x="81" y="6"/>
                  </a:cubicBezTo>
                  <a:cubicBezTo>
                    <a:pt x="655" y="6"/>
                    <a:pt x="655" y="6"/>
                    <a:pt x="655" y="6"/>
                  </a:cubicBezTo>
                  <a:cubicBezTo>
                    <a:pt x="657" y="6"/>
                    <a:pt x="658" y="5"/>
                    <a:pt x="658" y="3"/>
                  </a:cubicBezTo>
                  <a:cubicBezTo>
                    <a:pt x="658" y="1"/>
                    <a:pt x="657" y="0"/>
                    <a:pt x="655" y="0"/>
                  </a:cubicBezTo>
                  <a:cubicBezTo>
                    <a:pt x="81" y="0"/>
                    <a:pt x="81" y="0"/>
                    <a:pt x="81" y="0"/>
                  </a:cubicBezTo>
                  <a:cubicBezTo>
                    <a:pt x="54" y="0"/>
                    <a:pt x="27" y="8"/>
                    <a:pt x="2" y="23"/>
                  </a:cubicBezTo>
                  <a:cubicBezTo>
                    <a:pt x="0" y="24"/>
                    <a:pt x="0" y="26"/>
                    <a:pt x="1" y="28"/>
                  </a:cubicBezTo>
                  <a:cubicBezTo>
                    <a:pt x="1" y="29"/>
                    <a:pt x="4" y="30"/>
                    <a:pt x="5" y="29"/>
                  </a:cubicBezTo>
                  <a:close/>
                </a:path>
              </a:pathLst>
            </a:cu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5" name="Oval 21"/>
            <p:cNvSpPr>
              <a:spLocks noChangeArrowheads="1"/>
            </p:cNvSpPr>
            <p:nvPr/>
          </p:nvSpPr>
          <p:spPr bwMode="auto">
            <a:xfrm>
              <a:off x="3893462" y="1834655"/>
              <a:ext cx="46077" cy="47563"/>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6" name="Oval 22"/>
            <p:cNvSpPr>
              <a:spLocks noChangeArrowheads="1"/>
            </p:cNvSpPr>
            <p:nvPr/>
          </p:nvSpPr>
          <p:spPr bwMode="auto">
            <a:xfrm>
              <a:off x="5648837" y="1772229"/>
              <a:ext cx="46077" cy="49050"/>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37" name="Freeform 23"/>
          <p:cNvSpPr>
            <a:spLocks noEditPoints="1"/>
          </p:cNvSpPr>
          <p:nvPr/>
        </p:nvSpPr>
        <p:spPr bwMode="auto">
          <a:xfrm>
            <a:off x="7774447" y="2185821"/>
            <a:ext cx="280561" cy="282458"/>
          </a:xfrm>
          <a:custGeom>
            <a:avLst/>
            <a:gdLst>
              <a:gd name="T0" fmla="*/ 12 w 82"/>
              <a:gd name="T1" fmla="*/ 41 h 82"/>
              <a:gd name="T2" fmla="*/ 14 w 82"/>
              <a:gd name="T3" fmla="*/ 44 h 82"/>
              <a:gd name="T4" fmla="*/ 0 w 82"/>
              <a:gd name="T5" fmla="*/ 47 h 82"/>
              <a:gd name="T6" fmla="*/ 0 w 82"/>
              <a:gd name="T7" fmla="*/ 61 h 82"/>
              <a:gd name="T8" fmla="*/ 2 w 82"/>
              <a:gd name="T9" fmla="*/ 60 h 82"/>
              <a:gd name="T10" fmla="*/ 6 w 82"/>
              <a:gd name="T11" fmla="*/ 59 h 82"/>
              <a:gd name="T12" fmla="*/ 6 w 82"/>
              <a:gd name="T13" fmla="*/ 70 h 82"/>
              <a:gd name="T14" fmla="*/ 2 w 82"/>
              <a:gd name="T15" fmla="*/ 69 h 82"/>
              <a:gd name="T16" fmla="*/ 0 w 82"/>
              <a:gd name="T17" fmla="*/ 68 h 82"/>
              <a:gd name="T18" fmla="*/ 0 w 82"/>
              <a:gd name="T19" fmla="*/ 73 h 82"/>
              <a:gd name="T20" fmla="*/ 35 w 82"/>
              <a:gd name="T21" fmla="*/ 82 h 82"/>
              <a:gd name="T22" fmla="*/ 34 w 82"/>
              <a:gd name="T23" fmla="*/ 68 h 82"/>
              <a:gd name="T24" fmla="*/ 33 w 82"/>
              <a:gd name="T25" fmla="*/ 69 h 82"/>
              <a:gd name="T26" fmla="*/ 29 w 82"/>
              <a:gd name="T27" fmla="*/ 70 h 82"/>
              <a:gd name="T28" fmla="*/ 29 w 82"/>
              <a:gd name="T29" fmla="*/ 59 h 82"/>
              <a:gd name="T30" fmla="*/ 33 w 82"/>
              <a:gd name="T31" fmla="*/ 60 h 82"/>
              <a:gd name="T32" fmla="*/ 34 w 82"/>
              <a:gd name="T33" fmla="*/ 61 h 82"/>
              <a:gd name="T34" fmla="*/ 35 w 82"/>
              <a:gd name="T35" fmla="*/ 47 h 82"/>
              <a:gd name="T36" fmla="*/ 21 w 82"/>
              <a:gd name="T37" fmla="*/ 44 h 82"/>
              <a:gd name="T38" fmla="*/ 22 w 82"/>
              <a:gd name="T39" fmla="*/ 41 h 82"/>
              <a:gd name="T40" fmla="*/ 65 w 82"/>
              <a:gd name="T41" fmla="*/ 36 h 82"/>
              <a:gd name="T42" fmla="*/ 61 w 82"/>
              <a:gd name="T43" fmla="*/ 44 h 82"/>
              <a:gd name="T44" fmla="*/ 60 w 82"/>
              <a:gd name="T45" fmla="*/ 47 h 82"/>
              <a:gd name="T46" fmla="*/ 47 w 82"/>
              <a:gd name="T47" fmla="*/ 60 h 82"/>
              <a:gd name="T48" fmla="*/ 44 w 82"/>
              <a:gd name="T49" fmla="*/ 61 h 82"/>
              <a:gd name="T50" fmla="*/ 41 w 82"/>
              <a:gd name="T51" fmla="*/ 60 h 82"/>
              <a:gd name="T52" fmla="*/ 41 w 82"/>
              <a:gd name="T53" fmla="*/ 69 h 82"/>
              <a:gd name="T54" fmla="*/ 44 w 82"/>
              <a:gd name="T55" fmla="*/ 68 h 82"/>
              <a:gd name="T56" fmla="*/ 47 w 82"/>
              <a:gd name="T57" fmla="*/ 69 h 82"/>
              <a:gd name="T58" fmla="*/ 73 w 82"/>
              <a:gd name="T59" fmla="*/ 82 h 82"/>
              <a:gd name="T60" fmla="*/ 82 w 82"/>
              <a:gd name="T61" fmla="*/ 47 h 82"/>
              <a:gd name="T62" fmla="*/ 68 w 82"/>
              <a:gd name="T63" fmla="*/ 44 h 82"/>
              <a:gd name="T64" fmla="*/ 69 w 82"/>
              <a:gd name="T65" fmla="*/ 41 h 82"/>
              <a:gd name="T66" fmla="*/ 35 w 82"/>
              <a:gd name="T67" fmla="*/ 0 h 82"/>
              <a:gd name="T68" fmla="*/ 0 w 82"/>
              <a:gd name="T69" fmla="*/ 8 h 82"/>
              <a:gd name="T70" fmla="*/ 13 w 82"/>
              <a:gd name="T71" fmla="*/ 35 h 82"/>
              <a:gd name="T72" fmla="*/ 13 w 82"/>
              <a:gd name="T73" fmla="*/ 33 h 82"/>
              <a:gd name="T74" fmla="*/ 11 w 82"/>
              <a:gd name="T75" fmla="*/ 29 h 82"/>
              <a:gd name="T76" fmla="*/ 23 w 82"/>
              <a:gd name="T77" fmla="*/ 29 h 82"/>
              <a:gd name="T78" fmla="*/ 21 w 82"/>
              <a:gd name="T79" fmla="*/ 33 h 82"/>
              <a:gd name="T80" fmla="*/ 21 w 82"/>
              <a:gd name="T81" fmla="*/ 35 h 82"/>
              <a:gd name="T82" fmla="*/ 35 w 82"/>
              <a:gd name="T83" fmla="*/ 21 h 82"/>
              <a:gd name="T84" fmla="*/ 34 w 82"/>
              <a:gd name="T85" fmla="*/ 21 h 82"/>
              <a:gd name="T86" fmla="*/ 32 w 82"/>
              <a:gd name="T87" fmla="*/ 22 h 82"/>
              <a:gd name="T88" fmla="*/ 23 w 82"/>
              <a:gd name="T89" fmla="*/ 17 h 82"/>
              <a:gd name="T90" fmla="*/ 32 w 82"/>
              <a:gd name="T91" fmla="*/ 13 h 82"/>
              <a:gd name="T92" fmla="*/ 34 w 82"/>
              <a:gd name="T93" fmla="*/ 14 h 82"/>
              <a:gd name="T94" fmla="*/ 35 w 82"/>
              <a:gd name="T9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 h="82">
                <a:moveTo>
                  <a:pt x="17" y="36"/>
                </a:moveTo>
                <a:cubicBezTo>
                  <a:pt x="15" y="36"/>
                  <a:pt x="12" y="38"/>
                  <a:pt x="12" y="41"/>
                </a:cubicBezTo>
                <a:cubicBezTo>
                  <a:pt x="12" y="42"/>
                  <a:pt x="13" y="43"/>
                  <a:pt x="13" y="44"/>
                </a:cubicBezTo>
                <a:cubicBezTo>
                  <a:pt x="14" y="44"/>
                  <a:pt x="14" y="44"/>
                  <a:pt x="14" y="44"/>
                </a:cubicBezTo>
                <a:cubicBezTo>
                  <a:pt x="15" y="46"/>
                  <a:pt x="14" y="47"/>
                  <a:pt x="13" y="47"/>
                </a:cubicBezTo>
                <a:cubicBezTo>
                  <a:pt x="0" y="47"/>
                  <a:pt x="0" y="47"/>
                  <a:pt x="0" y="47"/>
                </a:cubicBezTo>
                <a:cubicBezTo>
                  <a:pt x="0" y="60"/>
                  <a:pt x="0" y="60"/>
                  <a:pt x="0" y="60"/>
                </a:cubicBezTo>
                <a:cubicBezTo>
                  <a:pt x="0" y="61"/>
                  <a:pt x="0" y="61"/>
                  <a:pt x="0" y="61"/>
                </a:cubicBezTo>
                <a:cubicBezTo>
                  <a:pt x="0" y="61"/>
                  <a:pt x="0" y="61"/>
                  <a:pt x="1" y="61"/>
                </a:cubicBezTo>
                <a:cubicBezTo>
                  <a:pt x="1" y="61"/>
                  <a:pt x="1" y="61"/>
                  <a:pt x="2" y="60"/>
                </a:cubicBezTo>
                <a:cubicBezTo>
                  <a:pt x="2" y="60"/>
                  <a:pt x="2" y="60"/>
                  <a:pt x="2" y="60"/>
                </a:cubicBezTo>
                <a:cubicBezTo>
                  <a:pt x="3" y="59"/>
                  <a:pt x="5" y="59"/>
                  <a:pt x="6" y="59"/>
                </a:cubicBezTo>
                <a:cubicBezTo>
                  <a:pt x="9" y="59"/>
                  <a:pt x="12" y="61"/>
                  <a:pt x="12" y="65"/>
                </a:cubicBezTo>
                <a:cubicBezTo>
                  <a:pt x="12" y="68"/>
                  <a:pt x="9" y="70"/>
                  <a:pt x="6" y="70"/>
                </a:cubicBezTo>
                <a:cubicBezTo>
                  <a:pt x="5" y="70"/>
                  <a:pt x="3" y="70"/>
                  <a:pt x="2" y="69"/>
                </a:cubicBezTo>
                <a:cubicBezTo>
                  <a:pt x="2" y="69"/>
                  <a:pt x="2" y="69"/>
                  <a:pt x="2" y="69"/>
                </a:cubicBezTo>
                <a:cubicBezTo>
                  <a:pt x="1" y="68"/>
                  <a:pt x="1" y="68"/>
                  <a:pt x="1" y="68"/>
                </a:cubicBezTo>
                <a:cubicBezTo>
                  <a:pt x="0" y="68"/>
                  <a:pt x="0" y="68"/>
                  <a:pt x="0" y="68"/>
                </a:cubicBezTo>
                <a:cubicBezTo>
                  <a:pt x="0" y="69"/>
                  <a:pt x="0" y="69"/>
                  <a:pt x="0" y="69"/>
                </a:cubicBezTo>
                <a:cubicBezTo>
                  <a:pt x="0" y="73"/>
                  <a:pt x="0" y="73"/>
                  <a:pt x="0" y="73"/>
                </a:cubicBezTo>
                <a:cubicBezTo>
                  <a:pt x="0" y="78"/>
                  <a:pt x="4" y="82"/>
                  <a:pt x="8" y="82"/>
                </a:cubicBezTo>
                <a:cubicBezTo>
                  <a:pt x="35" y="82"/>
                  <a:pt x="35" y="82"/>
                  <a:pt x="35" y="82"/>
                </a:cubicBezTo>
                <a:cubicBezTo>
                  <a:pt x="35" y="69"/>
                  <a:pt x="35" y="69"/>
                  <a:pt x="35" y="69"/>
                </a:cubicBezTo>
                <a:cubicBezTo>
                  <a:pt x="34" y="68"/>
                  <a:pt x="34" y="68"/>
                  <a:pt x="34" y="68"/>
                </a:cubicBezTo>
                <a:cubicBezTo>
                  <a:pt x="34" y="68"/>
                  <a:pt x="34" y="68"/>
                  <a:pt x="34" y="68"/>
                </a:cubicBezTo>
                <a:cubicBezTo>
                  <a:pt x="33" y="68"/>
                  <a:pt x="33" y="68"/>
                  <a:pt x="33" y="69"/>
                </a:cubicBezTo>
                <a:cubicBezTo>
                  <a:pt x="32" y="69"/>
                  <a:pt x="32" y="69"/>
                  <a:pt x="32" y="69"/>
                </a:cubicBezTo>
                <a:cubicBezTo>
                  <a:pt x="31" y="70"/>
                  <a:pt x="30" y="70"/>
                  <a:pt x="29" y="70"/>
                </a:cubicBezTo>
                <a:cubicBezTo>
                  <a:pt x="25" y="70"/>
                  <a:pt x="23" y="68"/>
                  <a:pt x="23" y="65"/>
                </a:cubicBezTo>
                <a:cubicBezTo>
                  <a:pt x="23" y="61"/>
                  <a:pt x="25" y="59"/>
                  <a:pt x="29" y="59"/>
                </a:cubicBezTo>
                <a:cubicBezTo>
                  <a:pt x="30" y="59"/>
                  <a:pt x="31" y="59"/>
                  <a:pt x="32" y="60"/>
                </a:cubicBezTo>
                <a:cubicBezTo>
                  <a:pt x="33" y="60"/>
                  <a:pt x="33" y="60"/>
                  <a:pt x="33" y="60"/>
                </a:cubicBezTo>
                <a:cubicBezTo>
                  <a:pt x="33" y="61"/>
                  <a:pt x="33" y="61"/>
                  <a:pt x="34" y="61"/>
                </a:cubicBezTo>
                <a:cubicBezTo>
                  <a:pt x="34" y="61"/>
                  <a:pt x="34" y="61"/>
                  <a:pt x="34" y="61"/>
                </a:cubicBezTo>
                <a:cubicBezTo>
                  <a:pt x="35" y="60"/>
                  <a:pt x="35" y="60"/>
                  <a:pt x="35" y="60"/>
                </a:cubicBezTo>
                <a:cubicBezTo>
                  <a:pt x="35" y="47"/>
                  <a:pt x="35" y="47"/>
                  <a:pt x="35" y="47"/>
                </a:cubicBezTo>
                <a:cubicBezTo>
                  <a:pt x="22" y="47"/>
                  <a:pt x="22" y="47"/>
                  <a:pt x="22" y="47"/>
                </a:cubicBezTo>
                <a:cubicBezTo>
                  <a:pt x="20" y="47"/>
                  <a:pt x="19" y="46"/>
                  <a:pt x="21" y="44"/>
                </a:cubicBezTo>
                <a:cubicBezTo>
                  <a:pt x="21" y="44"/>
                  <a:pt x="21" y="44"/>
                  <a:pt x="21" y="44"/>
                </a:cubicBezTo>
                <a:cubicBezTo>
                  <a:pt x="22" y="43"/>
                  <a:pt x="22" y="42"/>
                  <a:pt x="22" y="41"/>
                </a:cubicBezTo>
                <a:cubicBezTo>
                  <a:pt x="22" y="38"/>
                  <a:pt x="20" y="36"/>
                  <a:pt x="17" y="36"/>
                </a:cubicBezTo>
                <a:moveTo>
                  <a:pt x="65" y="36"/>
                </a:moveTo>
                <a:cubicBezTo>
                  <a:pt x="62" y="36"/>
                  <a:pt x="60" y="38"/>
                  <a:pt x="60" y="41"/>
                </a:cubicBezTo>
                <a:cubicBezTo>
                  <a:pt x="60" y="42"/>
                  <a:pt x="60" y="43"/>
                  <a:pt x="61" y="44"/>
                </a:cubicBezTo>
                <a:cubicBezTo>
                  <a:pt x="61" y="44"/>
                  <a:pt x="61" y="44"/>
                  <a:pt x="61" y="44"/>
                </a:cubicBezTo>
                <a:cubicBezTo>
                  <a:pt x="63" y="46"/>
                  <a:pt x="61" y="47"/>
                  <a:pt x="60" y="47"/>
                </a:cubicBezTo>
                <a:cubicBezTo>
                  <a:pt x="47" y="47"/>
                  <a:pt x="47" y="47"/>
                  <a:pt x="47" y="47"/>
                </a:cubicBezTo>
                <a:cubicBezTo>
                  <a:pt x="47" y="60"/>
                  <a:pt x="47" y="60"/>
                  <a:pt x="47" y="60"/>
                </a:cubicBezTo>
                <a:cubicBezTo>
                  <a:pt x="47" y="61"/>
                  <a:pt x="47" y="62"/>
                  <a:pt x="46" y="62"/>
                </a:cubicBezTo>
                <a:cubicBezTo>
                  <a:pt x="46" y="62"/>
                  <a:pt x="45" y="62"/>
                  <a:pt x="44" y="61"/>
                </a:cubicBezTo>
                <a:cubicBezTo>
                  <a:pt x="44" y="61"/>
                  <a:pt x="44" y="61"/>
                  <a:pt x="44" y="61"/>
                </a:cubicBezTo>
                <a:cubicBezTo>
                  <a:pt x="43" y="60"/>
                  <a:pt x="42" y="60"/>
                  <a:pt x="41" y="60"/>
                </a:cubicBezTo>
                <a:cubicBezTo>
                  <a:pt x="38" y="60"/>
                  <a:pt x="36" y="62"/>
                  <a:pt x="36" y="65"/>
                </a:cubicBezTo>
                <a:cubicBezTo>
                  <a:pt x="36" y="67"/>
                  <a:pt x="38" y="69"/>
                  <a:pt x="41" y="69"/>
                </a:cubicBezTo>
                <a:cubicBezTo>
                  <a:pt x="42" y="69"/>
                  <a:pt x="43" y="69"/>
                  <a:pt x="44" y="68"/>
                </a:cubicBezTo>
                <a:cubicBezTo>
                  <a:pt x="44" y="68"/>
                  <a:pt x="44" y="68"/>
                  <a:pt x="44" y="68"/>
                </a:cubicBezTo>
                <a:cubicBezTo>
                  <a:pt x="45" y="67"/>
                  <a:pt x="46" y="67"/>
                  <a:pt x="46" y="67"/>
                </a:cubicBezTo>
                <a:cubicBezTo>
                  <a:pt x="47" y="67"/>
                  <a:pt x="47" y="68"/>
                  <a:pt x="47" y="69"/>
                </a:cubicBezTo>
                <a:cubicBezTo>
                  <a:pt x="47" y="82"/>
                  <a:pt x="47" y="82"/>
                  <a:pt x="47" y="82"/>
                </a:cubicBezTo>
                <a:cubicBezTo>
                  <a:pt x="73" y="82"/>
                  <a:pt x="73" y="82"/>
                  <a:pt x="73" y="82"/>
                </a:cubicBezTo>
                <a:cubicBezTo>
                  <a:pt x="78" y="82"/>
                  <a:pt x="82" y="78"/>
                  <a:pt x="82" y="73"/>
                </a:cubicBezTo>
                <a:cubicBezTo>
                  <a:pt x="82" y="47"/>
                  <a:pt x="82" y="47"/>
                  <a:pt x="82" y="47"/>
                </a:cubicBezTo>
                <a:cubicBezTo>
                  <a:pt x="69" y="47"/>
                  <a:pt x="69" y="47"/>
                  <a:pt x="69" y="47"/>
                </a:cubicBezTo>
                <a:cubicBezTo>
                  <a:pt x="68" y="47"/>
                  <a:pt x="67" y="46"/>
                  <a:pt x="68" y="44"/>
                </a:cubicBezTo>
                <a:cubicBezTo>
                  <a:pt x="68" y="44"/>
                  <a:pt x="68" y="44"/>
                  <a:pt x="68" y="44"/>
                </a:cubicBezTo>
                <a:cubicBezTo>
                  <a:pt x="69" y="43"/>
                  <a:pt x="69" y="42"/>
                  <a:pt x="69" y="41"/>
                </a:cubicBezTo>
                <a:cubicBezTo>
                  <a:pt x="69" y="38"/>
                  <a:pt x="67" y="36"/>
                  <a:pt x="65" y="36"/>
                </a:cubicBezTo>
                <a:moveTo>
                  <a:pt x="35" y="0"/>
                </a:moveTo>
                <a:cubicBezTo>
                  <a:pt x="8" y="0"/>
                  <a:pt x="8" y="0"/>
                  <a:pt x="8" y="0"/>
                </a:cubicBezTo>
                <a:cubicBezTo>
                  <a:pt x="4" y="0"/>
                  <a:pt x="0" y="4"/>
                  <a:pt x="0" y="8"/>
                </a:cubicBezTo>
                <a:cubicBezTo>
                  <a:pt x="0" y="35"/>
                  <a:pt x="0" y="35"/>
                  <a:pt x="0" y="35"/>
                </a:cubicBezTo>
                <a:cubicBezTo>
                  <a:pt x="13" y="35"/>
                  <a:pt x="13" y="35"/>
                  <a:pt x="13" y="35"/>
                </a:cubicBezTo>
                <a:cubicBezTo>
                  <a:pt x="13" y="34"/>
                  <a:pt x="13" y="34"/>
                  <a:pt x="13" y="34"/>
                </a:cubicBezTo>
                <a:cubicBezTo>
                  <a:pt x="14" y="34"/>
                  <a:pt x="13" y="33"/>
                  <a:pt x="13" y="33"/>
                </a:cubicBezTo>
                <a:cubicBezTo>
                  <a:pt x="12" y="32"/>
                  <a:pt x="12" y="32"/>
                  <a:pt x="12" y="32"/>
                </a:cubicBezTo>
                <a:cubicBezTo>
                  <a:pt x="12" y="31"/>
                  <a:pt x="11" y="30"/>
                  <a:pt x="11" y="29"/>
                </a:cubicBezTo>
                <a:cubicBezTo>
                  <a:pt x="11" y="26"/>
                  <a:pt x="14" y="23"/>
                  <a:pt x="17" y="23"/>
                </a:cubicBezTo>
                <a:cubicBezTo>
                  <a:pt x="20" y="23"/>
                  <a:pt x="23" y="26"/>
                  <a:pt x="23" y="29"/>
                </a:cubicBezTo>
                <a:cubicBezTo>
                  <a:pt x="23" y="30"/>
                  <a:pt x="23" y="31"/>
                  <a:pt x="22" y="32"/>
                </a:cubicBezTo>
                <a:cubicBezTo>
                  <a:pt x="21" y="33"/>
                  <a:pt x="21" y="33"/>
                  <a:pt x="21" y="33"/>
                </a:cubicBezTo>
                <a:cubicBezTo>
                  <a:pt x="21" y="33"/>
                  <a:pt x="21" y="34"/>
                  <a:pt x="21" y="34"/>
                </a:cubicBezTo>
                <a:cubicBezTo>
                  <a:pt x="21" y="35"/>
                  <a:pt x="21" y="35"/>
                  <a:pt x="21" y="35"/>
                </a:cubicBezTo>
                <a:cubicBezTo>
                  <a:pt x="35" y="35"/>
                  <a:pt x="35" y="35"/>
                  <a:pt x="35" y="35"/>
                </a:cubicBezTo>
                <a:cubicBezTo>
                  <a:pt x="35" y="21"/>
                  <a:pt x="35" y="21"/>
                  <a:pt x="35" y="21"/>
                </a:cubicBezTo>
                <a:cubicBezTo>
                  <a:pt x="34" y="21"/>
                  <a:pt x="34" y="21"/>
                  <a:pt x="34" y="21"/>
                </a:cubicBezTo>
                <a:cubicBezTo>
                  <a:pt x="34" y="21"/>
                  <a:pt x="34" y="21"/>
                  <a:pt x="34" y="21"/>
                </a:cubicBezTo>
                <a:cubicBezTo>
                  <a:pt x="33" y="21"/>
                  <a:pt x="33" y="21"/>
                  <a:pt x="33" y="22"/>
                </a:cubicBezTo>
                <a:cubicBezTo>
                  <a:pt x="32" y="22"/>
                  <a:pt x="32" y="22"/>
                  <a:pt x="32" y="22"/>
                </a:cubicBezTo>
                <a:cubicBezTo>
                  <a:pt x="31" y="23"/>
                  <a:pt x="30" y="23"/>
                  <a:pt x="29" y="23"/>
                </a:cubicBezTo>
                <a:cubicBezTo>
                  <a:pt x="25" y="23"/>
                  <a:pt x="23" y="21"/>
                  <a:pt x="23" y="17"/>
                </a:cubicBezTo>
                <a:cubicBezTo>
                  <a:pt x="23" y="14"/>
                  <a:pt x="25" y="11"/>
                  <a:pt x="29" y="11"/>
                </a:cubicBezTo>
                <a:cubicBezTo>
                  <a:pt x="30" y="11"/>
                  <a:pt x="31" y="12"/>
                  <a:pt x="32" y="13"/>
                </a:cubicBezTo>
                <a:cubicBezTo>
                  <a:pt x="33" y="13"/>
                  <a:pt x="33" y="13"/>
                  <a:pt x="33" y="13"/>
                </a:cubicBezTo>
                <a:cubicBezTo>
                  <a:pt x="33" y="13"/>
                  <a:pt x="33" y="14"/>
                  <a:pt x="34" y="14"/>
                </a:cubicBezTo>
                <a:cubicBezTo>
                  <a:pt x="34" y="14"/>
                  <a:pt x="34" y="14"/>
                  <a:pt x="34" y="13"/>
                </a:cubicBezTo>
                <a:cubicBezTo>
                  <a:pt x="35" y="13"/>
                  <a:pt x="35" y="13"/>
                  <a:pt x="35" y="13"/>
                </a:cubicBezTo>
                <a:cubicBezTo>
                  <a:pt x="35" y="0"/>
                  <a:pt x="35" y="0"/>
                  <a:pt x="35" y="0"/>
                </a:cubicBezTo>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8" name="Freeform 24"/>
          <p:cNvSpPr>
            <a:spLocks noEditPoints="1"/>
          </p:cNvSpPr>
          <p:nvPr/>
        </p:nvSpPr>
        <p:spPr bwMode="auto">
          <a:xfrm>
            <a:off x="4910064" y="2511879"/>
            <a:ext cx="326059" cy="290041"/>
          </a:xfrm>
          <a:custGeom>
            <a:avLst/>
            <a:gdLst>
              <a:gd name="T0" fmla="*/ 38 w 95"/>
              <a:gd name="T1" fmla="*/ 50 h 84"/>
              <a:gd name="T2" fmla="*/ 0 w 95"/>
              <a:gd name="T3" fmla="*/ 50 h 84"/>
              <a:gd name="T4" fmla="*/ 0 w 95"/>
              <a:gd name="T5" fmla="*/ 84 h 84"/>
              <a:gd name="T6" fmla="*/ 4 w 95"/>
              <a:gd name="T7" fmla="*/ 84 h 84"/>
              <a:gd name="T8" fmla="*/ 4 w 95"/>
              <a:gd name="T9" fmla="*/ 55 h 84"/>
              <a:gd name="T10" fmla="*/ 33 w 95"/>
              <a:gd name="T11" fmla="*/ 55 h 84"/>
              <a:gd name="T12" fmla="*/ 33 w 95"/>
              <a:gd name="T13" fmla="*/ 84 h 84"/>
              <a:gd name="T14" fmla="*/ 38 w 95"/>
              <a:gd name="T15" fmla="*/ 84 h 84"/>
              <a:gd name="T16" fmla="*/ 38 w 95"/>
              <a:gd name="T17" fmla="*/ 50 h 84"/>
              <a:gd name="T18" fmla="*/ 25 w 95"/>
              <a:gd name="T19" fmla="*/ 13 h 84"/>
              <a:gd name="T20" fmla="*/ 11 w 95"/>
              <a:gd name="T21" fmla="*/ 27 h 84"/>
              <a:gd name="T22" fmla="*/ 18 w 95"/>
              <a:gd name="T23" fmla="*/ 39 h 84"/>
              <a:gd name="T24" fmla="*/ 7 w 95"/>
              <a:gd name="T25" fmla="*/ 48 h 84"/>
              <a:gd name="T26" fmla="*/ 40 w 95"/>
              <a:gd name="T27" fmla="*/ 48 h 84"/>
              <a:gd name="T28" fmla="*/ 40 w 95"/>
              <a:gd name="T29" fmla="*/ 77 h 84"/>
              <a:gd name="T30" fmla="*/ 64 w 95"/>
              <a:gd name="T31" fmla="*/ 55 h 84"/>
              <a:gd name="T32" fmla="*/ 63 w 95"/>
              <a:gd name="T33" fmla="*/ 48 h 84"/>
              <a:gd name="T34" fmla="*/ 60 w 95"/>
              <a:gd name="T35" fmla="*/ 47 h 84"/>
              <a:gd name="T36" fmla="*/ 56 w 95"/>
              <a:gd name="T37" fmla="*/ 48 h 84"/>
              <a:gd name="T38" fmla="*/ 45 w 95"/>
              <a:gd name="T39" fmla="*/ 56 h 84"/>
              <a:gd name="T40" fmla="*/ 32 w 95"/>
              <a:gd name="T41" fmla="*/ 39 h 84"/>
              <a:gd name="T42" fmla="*/ 39 w 95"/>
              <a:gd name="T43" fmla="*/ 27 h 84"/>
              <a:gd name="T44" fmla="*/ 25 w 95"/>
              <a:gd name="T45" fmla="*/ 13 h 84"/>
              <a:gd name="T46" fmla="*/ 85 w 95"/>
              <a:gd name="T47" fmla="*/ 7 h 84"/>
              <a:gd name="T48" fmla="*/ 69 w 95"/>
              <a:gd name="T49" fmla="*/ 22 h 84"/>
              <a:gd name="T50" fmla="*/ 57 w 95"/>
              <a:gd name="T51" fmla="*/ 15 h 84"/>
              <a:gd name="T52" fmla="*/ 57 w 95"/>
              <a:gd name="T53" fmla="*/ 14 h 84"/>
              <a:gd name="T54" fmla="*/ 56 w 95"/>
              <a:gd name="T55" fmla="*/ 15 h 84"/>
              <a:gd name="T56" fmla="*/ 45 w 95"/>
              <a:gd name="T57" fmla="*/ 26 h 84"/>
              <a:gd name="T58" fmla="*/ 47 w 95"/>
              <a:gd name="T59" fmla="*/ 27 h 84"/>
              <a:gd name="T60" fmla="*/ 57 w 95"/>
              <a:gd name="T61" fmla="*/ 17 h 84"/>
              <a:gd name="T62" fmla="*/ 68 w 95"/>
              <a:gd name="T63" fmla="*/ 25 h 84"/>
              <a:gd name="T64" fmla="*/ 69 w 95"/>
              <a:gd name="T65" fmla="*/ 25 h 84"/>
              <a:gd name="T66" fmla="*/ 70 w 95"/>
              <a:gd name="T67" fmla="*/ 24 h 84"/>
              <a:gd name="T68" fmla="*/ 86 w 95"/>
              <a:gd name="T69" fmla="*/ 8 h 84"/>
              <a:gd name="T70" fmla="*/ 85 w 95"/>
              <a:gd name="T71" fmla="*/ 7 h 84"/>
              <a:gd name="T72" fmla="*/ 95 w 95"/>
              <a:gd name="T73" fmla="*/ 0 h 84"/>
              <a:gd name="T74" fmla="*/ 36 w 95"/>
              <a:gd name="T75" fmla="*/ 0 h 84"/>
              <a:gd name="T76" fmla="*/ 36 w 95"/>
              <a:gd name="T77" fmla="*/ 13 h 84"/>
              <a:gd name="T78" fmla="*/ 40 w 95"/>
              <a:gd name="T79" fmla="*/ 18 h 84"/>
              <a:gd name="T80" fmla="*/ 40 w 95"/>
              <a:gd name="T81" fmla="*/ 4 h 84"/>
              <a:gd name="T82" fmla="*/ 90 w 95"/>
              <a:gd name="T83" fmla="*/ 4 h 84"/>
              <a:gd name="T84" fmla="*/ 90 w 95"/>
              <a:gd name="T85" fmla="*/ 29 h 84"/>
              <a:gd name="T86" fmla="*/ 43 w 95"/>
              <a:gd name="T87" fmla="*/ 29 h 84"/>
              <a:gd name="T88" fmla="*/ 42 w 95"/>
              <a:gd name="T89" fmla="*/ 34 h 84"/>
              <a:gd name="T90" fmla="*/ 64 w 95"/>
              <a:gd name="T91" fmla="*/ 34 h 84"/>
              <a:gd name="T92" fmla="*/ 64 w 95"/>
              <a:gd name="T93" fmla="*/ 36 h 84"/>
              <a:gd name="T94" fmla="*/ 58 w 95"/>
              <a:gd name="T95" fmla="*/ 36 h 84"/>
              <a:gd name="T96" fmla="*/ 58 w 95"/>
              <a:gd name="T97" fmla="*/ 41 h 84"/>
              <a:gd name="T98" fmla="*/ 75 w 95"/>
              <a:gd name="T99" fmla="*/ 41 h 84"/>
              <a:gd name="T100" fmla="*/ 75 w 95"/>
              <a:gd name="T101" fmla="*/ 36 h 84"/>
              <a:gd name="T102" fmla="*/ 68 w 95"/>
              <a:gd name="T103" fmla="*/ 36 h 84"/>
              <a:gd name="T104" fmla="*/ 68 w 95"/>
              <a:gd name="T105" fmla="*/ 34 h 84"/>
              <a:gd name="T106" fmla="*/ 95 w 95"/>
              <a:gd name="T107" fmla="*/ 34 h 84"/>
              <a:gd name="T108" fmla="*/ 95 w 95"/>
              <a:gd name="T10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 h="84">
                <a:moveTo>
                  <a:pt x="38" y="50"/>
                </a:moveTo>
                <a:cubicBezTo>
                  <a:pt x="0" y="50"/>
                  <a:pt x="0" y="50"/>
                  <a:pt x="0" y="50"/>
                </a:cubicBezTo>
                <a:cubicBezTo>
                  <a:pt x="0" y="84"/>
                  <a:pt x="0" y="84"/>
                  <a:pt x="0" y="84"/>
                </a:cubicBezTo>
                <a:cubicBezTo>
                  <a:pt x="4" y="84"/>
                  <a:pt x="4" y="84"/>
                  <a:pt x="4" y="84"/>
                </a:cubicBezTo>
                <a:cubicBezTo>
                  <a:pt x="4" y="55"/>
                  <a:pt x="4" y="55"/>
                  <a:pt x="4" y="55"/>
                </a:cubicBezTo>
                <a:cubicBezTo>
                  <a:pt x="33" y="55"/>
                  <a:pt x="33" y="55"/>
                  <a:pt x="33" y="55"/>
                </a:cubicBezTo>
                <a:cubicBezTo>
                  <a:pt x="33" y="84"/>
                  <a:pt x="33" y="84"/>
                  <a:pt x="33" y="84"/>
                </a:cubicBezTo>
                <a:cubicBezTo>
                  <a:pt x="38" y="84"/>
                  <a:pt x="38" y="84"/>
                  <a:pt x="38" y="84"/>
                </a:cubicBezTo>
                <a:cubicBezTo>
                  <a:pt x="38" y="50"/>
                  <a:pt x="38" y="50"/>
                  <a:pt x="38" y="50"/>
                </a:cubicBezTo>
                <a:moveTo>
                  <a:pt x="25" y="13"/>
                </a:moveTo>
                <a:cubicBezTo>
                  <a:pt x="17" y="13"/>
                  <a:pt x="11" y="19"/>
                  <a:pt x="11" y="27"/>
                </a:cubicBezTo>
                <a:cubicBezTo>
                  <a:pt x="11" y="32"/>
                  <a:pt x="13" y="37"/>
                  <a:pt x="18" y="39"/>
                </a:cubicBezTo>
                <a:cubicBezTo>
                  <a:pt x="14" y="41"/>
                  <a:pt x="10" y="44"/>
                  <a:pt x="7" y="48"/>
                </a:cubicBezTo>
                <a:cubicBezTo>
                  <a:pt x="40" y="48"/>
                  <a:pt x="40" y="48"/>
                  <a:pt x="40" y="48"/>
                </a:cubicBezTo>
                <a:cubicBezTo>
                  <a:pt x="40" y="77"/>
                  <a:pt x="40" y="77"/>
                  <a:pt x="40" y="77"/>
                </a:cubicBezTo>
                <a:cubicBezTo>
                  <a:pt x="64" y="55"/>
                  <a:pt x="64" y="55"/>
                  <a:pt x="64" y="55"/>
                </a:cubicBezTo>
                <a:cubicBezTo>
                  <a:pt x="66" y="53"/>
                  <a:pt x="66" y="50"/>
                  <a:pt x="63" y="48"/>
                </a:cubicBezTo>
                <a:cubicBezTo>
                  <a:pt x="62" y="47"/>
                  <a:pt x="61" y="47"/>
                  <a:pt x="60" y="47"/>
                </a:cubicBezTo>
                <a:cubicBezTo>
                  <a:pt x="58" y="47"/>
                  <a:pt x="57" y="47"/>
                  <a:pt x="56" y="48"/>
                </a:cubicBezTo>
                <a:cubicBezTo>
                  <a:pt x="45" y="56"/>
                  <a:pt x="45" y="56"/>
                  <a:pt x="45" y="56"/>
                </a:cubicBezTo>
                <a:cubicBezTo>
                  <a:pt x="43" y="50"/>
                  <a:pt x="40" y="43"/>
                  <a:pt x="32" y="39"/>
                </a:cubicBezTo>
                <a:cubicBezTo>
                  <a:pt x="36" y="37"/>
                  <a:pt x="39" y="32"/>
                  <a:pt x="39" y="27"/>
                </a:cubicBezTo>
                <a:cubicBezTo>
                  <a:pt x="39" y="19"/>
                  <a:pt x="33" y="13"/>
                  <a:pt x="25" y="13"/>
                </a:cubicBezTo>
                <a:moveTo>
                  <a:pt x="85" y="7"/>
                </a:moveTo>
                <a:cubicBezTo>
                  <a:pt x="69" y="22"/>
                  <a:pt x="69" y="22"/>
                  <a:pt x="69" y="22"/>
                </a:cubicBezTo>
                <a:cubicBezTo>
                  <a:pt x="57" y="15"/>
                  <a:pt x="57" y="15"/>
                  <a:pt x="57" y="15"/>
                </a:cubicBezTo>
                <a:cubicBezTo>
                  <a:pt x="57" y="14"/>
                  <a:pt x="57" y="14"/>
                  <a:pt x="57" y="14"/>
                </a:cubicBezTo>
                <a:cubicBezTo>
                  <a:pt x="56" y="15"/>
                  <a:pt x="56" y="15"/>
                  <a:pt x="56" y="15"/>
                </a:cubicBezTo>
                <a:cubicBezTo>
                  <a:pt x="45" y="26"/>
                  <a:pt x="45" y="26"/>
                  <a:pt x="45" y="26"/>
                </a:cubicBezTo>
                <a:cubicBezTo>
                  <a:pt x="47" y="27"/>
                  <a:pt x="47" y="27"/>
                  <a:pt x="47" y="27"/>
                </a:cubicBezTo>
                <a:cubicBezTo>
                  <a:pt x="57" y="17"/>
                  <a:pt x="57" y="17"/>
                  <a:pt x="57" y="17"/>
                </a:cubicBezTo>
                <a:cubicBezTo>
                  <a:pt x="68" y="25"/>
                  <a:pt x="68" y="25"/>
                  <a:pt x="68" y="25"/>
                </a:cubicBezTo>
                <a:cubicBezTo>
                  <a:pt x="69" y="25"/>
                  <a:pt x="69" y="25"/>
                  <a:pt x="69" y="25"/>
                </a:cubicBezTo>
                <a:cubicBezTo>
                  <a:pt x="70" y="24"/>
                  <a:pt x="70" y="24"/>
                  <a:pt x="70" y="24"/>
                </a:cubicBezTo>
                <a:cubicBezTo>
                  <a:pt x="86" y="8"/>
                  <a:pt x="86" y="8"/>
                  <a:pt x="86" y="8"/>
                </a:cubicBezTo>
                <a:cubicBezTo>
                  <a:pt x="85" y="7"/>
                  <a:pt x="85" y="7"/>
                  <a:pt x="85" y="7"/>
                </a:cubicBezTo>
                <a:moveTo>
                  <a:pt x="95" y="0"/>
                </a:moveTo>
                <a:cubicBezTo>
                  <a:pt x="36" y="0"/>
                  <a:pt x="36" y="0"/>
                  <a:pt x="36" y="0"/>
                </a:cubicBezTo>
                <a:cubicBezTo>
                  <a:pt x="36" y="13"/>
                  <a:pt x="36" y="13"/>
                  <a:pt x="36" y="13"/>
                </a:cubicBezTo>
                <a:cubicBezTo>
                  <a:pt x="38" y="14"/>
                  <a:pt x="39" y="16"/>
                  <a:pt x="40" y="18"/>
                </a:cubicBezTo>
                <a:cubicBezTo>
                  <a:pt x="40" y="4"/>
                  <a:pt x="40" y="4"/>
                  <a:pt x="40" y="4"/>
                </a:cubicBezTo>
                <a:cubicBezTo>
                  <a:pt x="90" y="4"/>
                  <a:pt x="90" y="4"/>
                  <a:pt x="90" y="4"/>
                </a:cubicBezTo>
                <a:cubicBezTo>
                  <a:pt x="90" y="29"/>
                  <a:pt x="90" y="29"/>
                  <a:pt x="90" y="29"/>
                </a:cubicBezTo>
                <a:cubicBezTo>
                  <a:pt x="43" y="29"/>
                  <a:pt x="43" y="29"/>
                  <a:pt x="43" y="29"/>
                </a:cubicBezTo>
                <a:cubicBezTo>
                  <a:pt x="43" y="31"/>
                  <a:pt x="42" y="32"/>
                  <a:pt x="42" y="34"/>
                </a:cubicBezTo>
                <a:cubicBezTo>
                  <a:pt x="64" y="34"/>
                  <a:pt x="64" y="34"/>
                  <a:pt x="64" y="34"/>
                </a:cubicBezTo>
                <a:cubicBezTo>
                  <a:pt x="64" y="36"/>
                  <a:pt x="64" y="36"/>
                  <a:pt x="64" y="36"/>
                </a:cubicBezTo>
                <a:cubicBezTo>
                  <a:pt x="58" y="36"/>
                  <a:pt x="58" y="36"/>
                  <a:pt x="58" y="36"/>
                </a:cubicBezTo>
                <a:cubicBezTo>
                  <a:pt x="58" y="41"/>
                  <a:pt x="58" y="41"/>
                  <a:pt x="58" y="41"/>
                </a:cubicBezTo>
                <a:cubicBezTo>
                  <a:pt x="75" y="41"/>
                  <a:pt x="75" y="41"/>
                  <a:pt x="75" y="41"/>
                </a:cubicBezTo>
                <a:cubicBezTo>
                  <a:pt x="75" y="36"/>
                  <a:pt x="75" y="36"/>
                  <a:pt x="75" y="36"/>
                </a:cubicBezTo>
                <a:cubicBezTo>
                  <a:pt x="68" y="36"/>
                  <a:pt x="68" y="36"/>
                  <a:pt x="68" y="36"/>
                </a:cubicBezTo>
                <a:cubicBezTo>
                  <a:pt x="68" y="34"/>
                  <a:pt x="68" y="34"/>
                  <a:pt x="68" y="34"/>
                </a:cubicBezTo>
                <a:cubicBezTo>
                  <a:pt x="95" y="34"/>
                  <a:pt x="95" y="34"/>
                  <a:pt x="95" y="34"/>
                </a:cubicBezTo>
                <a:cubicBezTo>
                  <a:pt x="95" y="0"/>
                  <a:pt x="95" y="0"/>
                  <a:pt x="95" y="0"/>
                </a:cubicBezTo>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9" name="Freeform 25"/>
          <p:cNvSpPr>
            <a:spLocks noEditPoints="1"/>
          </p:cNvSpPr>
          <p:nvPr/>
        </p:nvSpPr>
        <p:spPr bwMode="auto">
          <a:xfrm>
            <a:off x="5890135" y="4908028"/>
            <a:ext cx="326059" cy="333641"/>
          </a:xfrm>
          <a:custGeom>
            <a:avLst/>
            <a:gdLst>
              <a:gd name="T0" fmla="*/ 146 w 172"/>
              <a:gd name="T1" fmla="*/ 88 h 176"/>
              <a:gd name="T2" fmla="*/ 98 w 172"/>
              <a:gd name="T3" fmla="*/ 99 h 176"/>
              <a:gd name="T4" fmla="*/ 110 w 172"/>
              <a:gd name="T5" fmla="*/ 112 h 176"/>
              <a:gd name="T6" fmla="*/ 59 w 172"/>
              <a:gd name="T7" fmla="*/ 163 h 176"/>
              <a:gd name="T8" fmla="*/ 70 w 172"/>
              <a:gd name="T9" fmla="*/ 176 h 176"/>
              <a:gd name="T10" fmla="*/ 121 w 172"/>
              <a:gd name="T11" fmla="*/ 123 h 176"/>
              <a:gd name="T12" fmla="*/ 128 w 172"/>
              <a:gd name="T13" fmla="*/ 130 h 176"/>
              <a:gd name="T14" fmla="*/ 132 w 172"/>
              <a:gd name="T15" fmla="*/ 136 h 176"/>
              <a:gd name="T16" fmla="*/ 146 w 172"/>
              <a:gd name="T17" fmla="*/ 88 h 176"/>
              <a:gd name="T18" fmla="*/ 56 w 172"/>
              <a:gd name="T19" fmla="*/ 58 h 176"/>
              <a:gd name="T20" fmla="*/ 16 w 172"/>
              <a:gd name="T21" fmla="*/ 68 h 176"/>
              <a:gd name="T22" fmla="*/ 25 w 172"/>
              <a:gd name="T23" fmla="*/ 78 h 176"/>
              <a:gd name="T24" fmla="*/ 0 w 172"/>
              <a:gd name="T25" fmla="*/ 103 h 176"/>
              <a:gd name="T26" fmla="*/ 10 w 172"/>
              <a:gd name="T27" fmla="*/ 114 h 176"/>
              <a:gd name="T28" fmla="*/ 36 w 172"/>
              <a:gd name="T29" fmla="*/ 88 h 176"/>
              <a:gd name="T30" fmla="*/ 41 w 172"/>
              <a:gd name="T31" fmla="*/ 94 h 176"/>
              <a:gd name="T32" fmla="*/ 45 w 172"/>
              <a:gd name="T33" fmla="*/ 98 h 176"/>
              <a:gd name="T34" fmla="*/ 56 w 172"/>
              <a:gd name="T35" fmla="*/ 58 h 176"/>
              <a:gd name="T36" fmla="*/ 172 w 172"/>
              <a:gd name="T37" fmla="*/ 0 h 176"/>
              <a:gd name="T38" fmla="*/ 107 w 172"/>
              <a:gd name="T39" fmla="*/ 16 h 176"/>
              <a:gd name="T40" fmla="*/ 123 w 172"/>
              <a:gd name="T41" fmla="*/ 32 h 176"/>
              <a:gd name="T42" fmla="*/ 52 w 172"/>
              <a:gd name="T43" fmla="*/ 103 h 176"/>
              <a:gd name="T44" fmla="*/ 68 w 172"/>
              <a:gd name="T45" fmla="*/ 121 h 176"/>
              <a:gd name="T46" fmla="*/ 139 w 172"/>
              <a:gd name="T47" fmla="*/ 49 h 176"/>
              <a:gd name="T48" fmla="*/ 148 w 172"/>
              <a:gd name="T49" fmla="*/ 59 h 176"/>
              <a:gd name="T50" fmla="*/ 154 w 172"/>
              <a:gd name="T51" fmla="*/ 65 h 176"/>
              <a:gd name="T52" fmla="*/ 172 w 172"/>
              <a:gd name="T5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76">
                <a:moveTo>
                  <a:pt x="146" y="88"/>
                </a:moveTo>
                <a:lnTo>
                  <a:pt x="98" y="99"/>
                </a:lnTo>
                <a:lnTo>
                  <a:pt x="110" y="112"/>
                </a:lnTo>
                <a:lnTo>
                  <a:pt x="59" y="163"/>
                </a:lnTo>
                <a:lnTo>
                  <a:pt x="70" y="176"/>
                </a:lnTo>
                <a:lnTo>
                  <a:pt x="121" y="123"/>
                </a:lnTo>
                <a:lnTo>
                  <a:pt x="128" y="130"/>
                </a:lnTo>
                <a:lnTo>
                  <a:pt x="132" y="136"/>
                </a:lnTo>
                <a:lnTo>
                  <a:pt x="146" y="88"/>
                </a:lnTo>
                <a:close/>
                <a:moveTo>
                  <a:pt x="56" y="58"/>
                </a:moveTo>
                <a:lnTo>
                  <a:pt x="16" y="68"/>
                </a:lnTo>
                <a:lnTo>
                  <a:pt x="25" y="78"/>
                </a:lnTo>
                <a:lnTo>
                  <a:pt x="0" y="103"/>
                </a:lnTo>
                <a:lnTo>
                  <a:pt x="10" y="114"/>
                </a:lnTo>
                <a:lnTo>
                  <a:pt x="36" y="88"/>
                </a:lnTo>
                <a:lnTo>
                  <a:pt x="41" y="94"/>
                </a:lnTo>
                <a:lnTo>
                  <a:pt x="45" y="98"/>
                </a:lnTo>
                <a:lnTo>
                  <a:pt x="56" y="58"/>
                </a:lnTo>
                <a:close/>
                <a:moveTo>
                  <a:pt x="172" y="0"/>
                </a:moveTo>
                <a:lnTo>
                  <a:pt x="107" y="16"/>
                </a:lnTo>
                <a:lnTo>
                  <a:pt x="123" y="32"/>
                </a:lnTo>
                <a:lnTo>
                  <a:pt x="52" y="103"/>
                </a:lnTo>
                <a:lnTo>
                  <a:pt x="68" y="121"/>
                </a:lnTo>
                <a:lnTo>
                  <a:pt x="139" y="49"/>
                </a:lnTo>
                <a:lnTo>
                  <a:pt x="148" y="59"/>
                </a:lnTo>
                <a:lnTo>
                  <a:pt x="154" y="65"/>
                </a:lnTo>
                <a:lnTo>
                  <a:pt x="172" y="0"/>
                </a:ln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0" name="Freeform 26"/>
          <p:cNvSpPr>
            <a:spLocks noEditPoints="1"/>
          </p:cNvSpPr>
          <p:nvPr/>
        </p:nvSpPr>
        <p:spPr bwMode="auto">
          <a:xfrm>
            <a:off x="5890135" y="4908028"/>
            <a:ext cx="326059" cy="333641"/>
          </a:xfrm>
          <a:custGeom>
            <a:avLst/>
            <a:gdLst>
              <a:gd name="T0" fmla="*/ 146 w 172"/>
              <a:gd name="T1" fmla="*/ 88 h 176"/>
              <a:gd name="T2" fmla="*/ 98 w 172"/>
              <a:gd name="T3" fmla="*/ 99 h 176"/>
              <a:gd name="T4" fmla="*/ 110 w 172"/>
              <a:gd name="T5" fmla="*/ 112 h 176"/>
              <a:gd name="T6" fmla="*/ 59 w 172"/>
              <a:gd name="T7" fmla="*/ 163 h 176"/>
              <a:gd name="T8" fmla="*/ 70 w 172"/>
              <a:gd name="T9" fmla="*/ 176 h 176"/>
              <a:gd name="T10" fmla="*/ 121 w 172"/>
              <a:gd name="T11" fmla="*/ 123 h 176"/>
              <a:gd name="T12" fmla="*/ 128 w 172"/>
              <a:gd name="T13" fmla="*/ 130 h 176"/>
              <a:gd name="T14" fmla="*/ 132 w 172"/>
              <a:gd name="T15" fmla="*/ 136 h 176"/>
              <a:gd name="T16" fmla="*/ 146 w 172"/>
              <a:gd name="T17" fmla="*/ 88 h 176"/>
              <a:gd name="T18" fmla="*/ 56 w 172"/>
              <a:gd name="T19" fmla="*/ 58 h 176"/>
              <a:gd name="T20" fmla="*/ 16 w 172"/>
              <a:gd name="T21" fmla="*/ 68 h 176"/>
              <a:gd name="T22" fmla="*/ 25 w 172"/>
              <a:gd name="T23" fmla="*/ 78 h 176"/>
              <a:gd name="T24" fmla="*/ 0 w 172"/>
              <a:gd name="T25" fmla="*/ 103 h 176"/>
              <a:gd name="T26" fmla="*/ 10 w 172"/>
              <a:gd name="T27" fmla="*/ 114 h 176"/>
              <a:gd name="T28" fmla="*/ 36 w 172"/>
              <a:gd name="T29" fmla="*/ 88 h 176"/>
              <a:gd name="T30" fmla="*/ 41 w 172"/>
              <a:gd name="T31" fmla="*/ 94 h 176"/>
              <a:gd name="T32" fmla="*/ 45 w 172"/>
              <a:gd name="T33" fmla="*/ 98 h 176"/>
              <a:gd name="T34" fmla="*/ 56 w 172"/>
              <a:gd name="T35" fmla="*/ 58 h 176"/>
              <a:gd name="T36" fmla="*/ 172 w 172"/>
              <a:gd name="T37" fmla="*/ 0 h 176"/>
              <a:gd name="T38" fmla="*/ 107 w 172"/>
              <a:gd name="T39" fmla="*/ 16 h 176"/>
              <a:gd name="T40" fmla="*/ 123 w 172"/>
              <a:gd name="T41" fmla="*/ 32 h 176"/>
              <a:gd name="T42" fmla="*/ 52 w 172"/>
              <a:gd name="T43" fmla="*/ 103 h 176"/>
              <a:gd name="T44" fmla="*/ 68 w 172"/>
              <a:gd name="T45" fmla="*/ 121 h 176"/>
              <a:gd name="T46" fmla="*/ 139 w 172"/>
              <a:gd name="T47" fmla="*/ 49 h 176"/>
              <a:gd name="T48" fmla="*/ 148 w 172"/>
              <a:gd name="T49" fmla="*/ 59 h 176"/>
              <a:gd name="T50" fmla="*/ 154 w 172"/>
              <a:gd name="T51" fmla="*/ 65 h 176"/>
              <a:gd name="T52" fmla="*/ 172 w 172"/>
              <a:gd name="T5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76">
                <a:moveTo>
                  <a:pt x="146" y="88"/>
                </a:moveTo>
                <a:lnTo>
                  <a:pt x="98" y="99"/>
                </a:lnTo>
                <a:lnTo>
                  <a:pt x="110" y="112"/>
                </a:lnTo>
                <a:lnTo>
                  <a:pt x="59" y="163"/>
                </a:lnTo>
                <a:lnTo>
                  <a:pt x="70" y="176"/>
                </a:lnTo>
                <a:lnTo>
                  <a:pt x="121" y="123"/>
                </a:lnTo>
                <a:lnTo>
                  <a:pt x="128" y="130"/>
                </a:lnTo>
                <a:lnTo>
                  <a:pt x="132" y="136"/>
                </a:lnTo>
                <a:lnTo>
                  <a:pt x="146" y="88"/>
                </a:lnTo>
                <a:moveTo>
                  <a:pt x="56" y="58"/>
                </a:moveTo>
                <a:lnTo>
                  <a:pt x="16" y="68"/>
                </a:lnTo>
                <a:lnTo>
                  <a:pt x="25" y="78"/>
                </a:lnTo>
                <a:lnTo>
                  <a:pt x="0" y="103"/>
                </a:lnTo>
                <a:lnTo>
                  <a:pt x="10" y="114"/>
                </a:lnTo>
                <a:lnTo>
                  <a:pt x="36" y="88"/>
                </a:lnTo>
                <a:lnTo>
                  <a:pt x="41" y="94"/>
                </a:lnTo>
                <a:lnTo>
                  <a:pt x="45" y="98"/>
                </a:lnTo>
                <a:lnTo>
                  <a:pt x="56" y="58"/>
                </a:lnTo>
                <a:moveTo>
                  <a:pt x="172" y="0"/>
                </a:moveTo>
                <a:lnTo>
                  <a:pt x="107" y="16"/>
                </a:lnTo>
                <a:lnTo>
                  <a:pt x="123" y="32"/>
                </a:lnTo>
                <a:lnTo>
                  <a:pt x="52" y="103"/>
                </a:lnTo>
                <a:lnTo>
                  <a:pt x="68" y="121"/>
                </a:lnTo>
                <a:lnTo>
                  <a:pt x="139" y="49"/>
                </a:lnTo>
                <a:lnTo>
                  <a:pt x="148" y="59"/>
                </a:lnTo>
                <a:lnTo>
                  <a:pt x="154" y="65"/>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1" name="Freeform 27"/>
          <p:cNvSpPr>
            <a:spLocks noEditPoints="1"/>
          </p:cNvSpPr>
          <p:nvPr/>
        </p:nvSpPr>
        <p:spPr bwMode="auto">
          <a:xfrm>
            <a:off x="3999346" y="5335505"/>
            <a:ext cx="350703" cy="236962"/>
          </a:xfrm>
          <a:custGeom>
            <a:avLst/>
            <a:gdLst>
              <a:gd name="T0" fmla="*/ 35 w 102"/>
              <a:gd name="T1" fmla="*/ 19 h 69"/>
              <a:gd name="T2" fmla="*/ 39 w 102"/>
              <a:gd name="T3" fmla="*/ 11 h 69"/>
              <a:gd name="T4" fmla="*/ 29 w 102"/>
              <a:gd name="T5" fmla="*/ 0 h 69"/>
              <a:gd name="T6" fmla="*/ 18 w 102"/>
              <a:gd name="T7" fmla="*/ 11 h 69"/>
              <a:gd name="T8" fmla="*/ 22 w 102"/>
              <a:gd name="T9" fmla="*/ 19 h 69"/>
              <a:gd name="T10" fmla="*/ 4 w 102"/>
              <a:gd name="T11" fmla="*/ 48 h 69"/>
              <a:gd name="T12" fmla="*/ 18 w 102"/>
              <a:gd name="T13" fmla="*/ 39 h 69"/>
              <a:gd name="T14" fmla="*/ 12 w 102"/>
              <a:gd name="T15" fmla="*/ 69 h 69"/>
              <a:gd name="T16" fmla="*/ 22 w 102"/>
              <a:gd name="T17" fmla="*/ 69 h 69"/>
              <a:gd name="T18" fmla="*/ 29 w 102"/>
              <a:gd name="T19" fmla="*/ 56 h 69"/>
              <a:gd name="T20" fmla="*/ 36 w 102"/>
              <a:gd name="T21" fmla="*/ 69 h 69"/>
              <a:gd name="T22" fmla="*/ 45 w 102"/>
              <a:gd name="T23" fmla="*/ 69 h 69"/>
              <a:gd name="T24" fmla="*/ 40 w 102"/>
              <a:gd name="T25" fmla="*/ 39 h 69"/>
              <a:gd name="T26" fmla="*/ 54 w 102"/>
              <a:gd name="T27" fmla="*/ 48 h 69"/>
              <a:gd name="T28" fmla="*/ 35 w 102"/>
              <a:gd name="T29" fmla="*/ 19 h 69"/>
              <a:gd name="T30" fmla="*/ 84 w 102"/>
              <a:gd name="T31" fmla="*/ 30 h 69"/>
              <a:gd name="T32" fmla="*/ 87 w 102"/>
              <a:gd name="T33" fmla="*/ 24 h 69"/>
              <a:gd name="T34" fmla="*/ 79 w 102"/>
              <a:gd name="T35" fmla="*/ 16 h 69"/>
              <a:gd name="T36" fmla="*/ 71 w 102"/>
              <a:gd name="T37" fmla="*/ 24 h 69"/>
              <a:gd name="T38" fmla="*/ 74 w 102"/>
              <a:gd name="T39" fmla="*/ 30 h 69"/>
              <a:gd name="T40" fmla="*/ 60 w 102"/>
              <a:gd name="T41" fmla="*/ 53 h 69"/>
              <a:gd name="T42" fmla="*/ 71 w 102"/>
              <a:gd name="T43" fmla="*/ 45 h 69"/>
              <a:gd name="T44" fmla="*/ 67 w 102"/>
              <a:gd name="T45" fmla="*/ 69 h 69"/>
              <a:gd name="T46" fmla="*/ 74 w 102"/>
              <a:gd name="T47" fmla="*/ 69 h 69"/>
              <a:gd name="T48" fmla="*/ 79 w 102"/>
              <a:gd name="T49" fmla="*/ 59 h 69"/>
              <a:gd name="T50" fmla="*/ 85 w 102"/>
              <a:gd name="T51" fmla="*/ 69 h 69"/>
              <a:gd name="T52" fmla="*/ 92 w 102"/>
              <a:gd name="T53" fmla="*/ 69 h 69"/>
              <a:gd name="T54" fmla="*/ 88 w 102"/>
              <a:gd name="T55" fmla="*/ 45 h 69"/>
              <a:gd name="T56" fmla="*/ 99 w 102"/>
              <a:gd name="T57" fmla="*/ 53 h 69"/>
              <a:gd name="T58" fmla="*/ 84 w 102"/>
              <a:gd name="T5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69">
                <a:moveTo>
                  <a:pt x="35" y="19"/>
                </a:moveTo>
                <a:cubicBezTo>
                  <a:pt x="38" y="17"/>
                  <a:pt x="39" y="14"/>
                  <a:pt x="39" y="11"/>
                </a:cubicBezTo>
                <a:cubicBezTo>
                  <a:pt x="39" y="5"/>
                  <a:pt x="34" y="0"/>
                  <a:pt x="29" y="0"/>
                </a:cubicBezTo>
                <a:cubicBezTo>
                  <a:pt x="23" y="0"/>
                  <a:pt x="18" y="5"/>
                  <a:pt x="18" y="11"/>
                </a:cubicBezTo>
                <a:cubicBezTo>
                  <a:pt x="18" y="14"/>
                  <a:pt x="20" y="17"/>
                  <a:pt x="22" y="19"/>
                </a:cubicBezTo>
                <a:cubicBezTo>
                  <a:pt x="12" y="23"/>
                  <a:pt x="0" y="45"/>
                  <a:pt x="4" y="48"/>
                </a:cubicBezTo>
                <a:cubicBezTo>
                  <a:pt x="7" y="52"/>
                  <a:pt x="13" y="45"/>
                  <a:pt x="18" y="39"/>
                </a:cubicBezTo>
                <a:cubicBezTo>
                  <a:pt x="15" y="48"/>
                  <a:pt x="13" y="60"/>
                  <a:pt x="12" y="69"/>
                </a:cubicBezTo>
                <a:cubicBezTo>
                  <a:pt x="22" y="69"/>
                  <a:pt x="22" y="69"/>
                  <a:pt x="22" y="69"/>
                </a:cubicBezTo>
                <a:cubicBezTo>
                  <a:pt x="22" y="64"/>
                  <a:pt x="25" y="56"/>
                  <a:pt x="29" y="56"/>
                </a:cubicBezTo>
                <a:cubicBezTo>
                  <a:pt x="32" y="56"/>
                  <a:pt x="36" y="64"/>
                  <a:pt x="36" y="69"/>
                </a:cubicBezTo>
                <a:cubicBezTo>
                  <a:pt x="45" y="69"/>
                  <a:pt x="45" y="69"/>
                  <a:pt x="45" y="69"/>
                </a:cubicBezTo>
                <a:cubicBezTo>
                  <a:pt x="44" y="60"/>
                  <a:pt x="42" y="48"/>
                  <a:pt x="40" y="39"/>
                </a:cubicBezTo>
                <a:cubicBezTo>
                  <a:pt x="44" y="45"/>
                  <a:pt x="50" y="52"/>
                  <a:pt x="54" y="48"/>
                </a:cubicBezTo>
                <a:cubicBezTo>
                  <a:pt x="58" y="45"/>
                  <a:pt x="46" y="23"/>
                  <a:pt x="35" y="19"/>
                </a:cubicBezTo>
                <a:close/>
                <a:moveTo>
                  <a:pt x="84" y="30"/>
                </a:moveTo>
                <a:cubicBezTo>
                  <a:pt x="86" y="29"/>
                  <a:pt x="87" y="27"/>
                  <a:pt x="87" y="24"/>
                </a:cubicBezTo>
                <a:cubicBezTo>
                  <a:pt x="87" y="20"/>
                  <a:pt x="84" y="16"/>
                  <a:pt x="79" y="16"/>
                </a:cubicBezTo>
                <a:cubicBezTo>
                  <a:pt x="75" y="16"/>
                  <a:pt x="71" y="20"/>
                  <a:pt x="71" y="24"/>
                </a:cubicBezTo>
                <a:cubicBezTo>
                  <a:pt x="71" y="27"/>
                  <a:pt x="73" y="29"/>
                  <a:pt x="74" y="30"/>
                </a:cubicBezTo>
                <a:cubicBezTo>
                  <a:pt x="66" y="33"/>
                  <a:pt x="57" y="50"/>
                  <a:pt x="60" y="53"/>
                </a:cubicBezTo>
                <a:cubicBezTo>
                  <a:pt x="63" y="56"/>
                  <a:pt x="67" y="50"/>
                  <a:pt x="71" y="45"/>
                </a:cubicBezTo>
                <a:cubicBezTo>
                  <a:pt x="69" y="53"/>
                  <a:pt x="67" y="62"/>
                  <a:pt x="67" y="69"/>
                </a:cubicBezTo>
                <a:cubicBezTo>
                  <a:pt x="74" y="69"/>
                  <a:pt x="74" y="69"/>
                  <a:pt x="74" y="69"/>
                </a:cubicBezTo>
                <a:cubicBezTo>
                  <a:pt x="74" y="65"/>
                  <a:pt x="77" y="59"/>
                  <a:pt x="79" y="59"/>
                </a:cubicBezTo>
                <a:cubicBezTo>
                  <a:pt x="82" y="59"/>
                  <a:pt x="85" y="65"/>
                  <a:pt x="85" y="69"/>
                </a:cubicBezTo>
                <a:cubicBezTo>
                  <a:pt x="92" y="69"/>
                  <a:pt x="92" y="69"/>
                  <a:pt x="92" y="69"/>
                </a:cubicBezTo>
                <a:cubicBezTo>
                  <a:pt x="91" y="62"/>
                  <a:pt x="90" y="53"/>
                  <a:pt x="88" y="45"/>
                </a:cubicBezTo>
                <a:cubicBezTo>
                  <a:pt x="92" y="50"/>
                  <a:pt x="96" y="56"/>
                  <a:pt x="99" y="53"/>
                </a:cubicBezTo>
                <a:cubicBezTo>
                  <a:pt x="102" y="50"/>
                  <a:pt x="93" y="33"/>
                  <a:pt x="84" y="30"/>
                </a:cubicBez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2" name="Freeform 28"/>
          <p:cNvSpPr>
            <a:spLocks noEditPoints="1"/>
          </p:cNvSpPr>
          <p:nvPr/>
        </p:nvSpPr>
        <p:spPr bwMode="auto">
          <a:xfrm>
            <a:off x="5359892" y="3704266"/>
            <a:ext cx="327954" cy="261605"/>
          </a:xfrm>
          <a:custGeom>
            <a:avLst/>
            <a:gdLst>
              <a:gd name="T0" fmla="*/ 127 w 173"/>
              <a:gd name="T1" fmla="*/ 102 h 138"/>
              <a:gd name="T2" fmla="*/ 129 w 173"/>
              <a:gd name="T3" fmla="*/ 114 h 138"/>
              <a:gd name="T4" fmla="*/ 51 w 173"/>
              <a:gd name="T5" fmla="*/ 122 h 138"/>
              <a:gd name="T6" fmla="*/ 53 w 173"/>
              <a:gd name="T7" fmla="*/ 133 h 138"/>
              <a:gd name="T8" fmla="*/ 131 w 173"/>
              <a:gd name="T9" fmla="*/ 125 h 138"/>
              <a:gd name="T10" fmla="*/ 131 w 173"/>
              <a:gd name="T11" fmla="*/ 138 h 138"/>
              <a:gd name="T12" fmla="*/ 173 w 173"/>
              <a:gd name="T13" fmla="*/ 116 h 138"/>
              <a:gd name="T14" fmla="*/ 127 w 173"/>
              <a:gd name="T15" fmla="*/ 102 h 138"/>
              <a:gd name="T16" fmla="*/ 171 w 173"/>
              <a:gd name="T17" fmla="*/ 0 h 138"/>
              <a:gd name="T18" fmla="*/ 129 w 173"/>
              <a:gd name="T19" fmla="*/ 22 h 138"/>
              <a:gd name="T20" fmla="*/ 138 w 173"/>
              <a:gd name="T21" fmla="*/ 29 h 138"/>
              <a:gd name="T22" fmla="*/ 87 w 173"/>
              <a:gd name="T23" fmla="*/ 91 h 138"/>
              <a:gd name="T24" fmla="*/ 60 w 173"/>
              <a:gd name="T25" fmla="*/ 69 h 138"/>
              <a:gd name="T26" fmla="*/ 55 w 173"/>
              <a:gd name="T27" fmla="*/ 64 h 138"/>
              <a:gd name="T28" fmla="*/ 51 w 173"/>
              <a:gd name="T29" fmla="*/ 69 h 138"/>
              <a:gd name="T30" fmla="*/ 0 w 173"/>
              <a:gd name="T31" fmla="*/ 131 h 138"/>
              <a:gd name="T32" fmla="*/ 9 w 173"/>
              <a:gd name="T33" fmla="*/ 138 h 138"/>
              <a:gd name="T34" fmla="*/ 57 w 173"/>
              <a:gd name="T35" fmla="*/ 82 h 138"/>
              <a:gd name="T36" fmla="*/ 84 w 173"/>
              <a:gd name="T37" fmla="*/ 104 h 138"/>
              <a:gd name="T38" fmla="*/ 89 w 173"/>
              <a:gd name="T39" fmla="*/ 107 h 138"/>
              <a:gd name="T40" fmla="*/ 93 w 173"/>
              <a:gd name="T41" fmla="*/ 104 h 138"/>
              <a:gd name="T42" fmla="*/ 147 w 173"/>
              <a:gd name="T43" fmla="*/ 36 h 138"/>
              <a:gd name="T44" fmla="*/ 156 w 173"/>
              <a:gd name="T45" fmla="*/ 46 h 138"/>
              <a:gd name="T46" fmla="*/ 171 w 173"/>
              <a:gd name="T4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138">
                <a:moveTo>
                  <a:pt x="127" y="102"/>
                </a:moveTo>
                <a:lnTo>
                  <a:pt x="129" y="114"/>
                </a:lnTo>
                <a:lnTo>
                  <a:pt x="51" y="122"/>
                </a:lnTo>
                <a:lnTo>
                  <a:pt x="53" y="133"/>
                </a:lnTo>
                <a:lnTo>
                  <a:pt x="131" y="125"/>
                </a:lnTo>
                <a:lnTo>
                  <a:pt x="131" y="138"/>
                </a:lnTo>
                <a:lnTo>
                  <a:pt x="173" y="116"/>
                </a:lnTo>
                <a:lnTo>
                  <a:pt x="127" y="102"/>
                </a:lnTo>
                <a:close/>
                <a:moveTo>
                  <a:pt x="171" y="0"/>
                </a:moveTo>
                <a:lnTo>
                  <a:pt x="129" y="22"/>
                </a:lnTo>
                <a:lnTo>
                  <a:pt x="138" y="29"/>
                </a:lnTo>
                <a:lnTo>
                  <a:pt x="87" y="91"/>
                </a:lnTo>
                <a:lnTo>
                  <a:pt x="60" y="69"/>
                </a:lnTo>
                <a:lnTo>
                  <a:pt x="55" y="64"/>
                </a:lnTo>
                <a:lnTo>
                  <a:pt x="51" y="69"/>
                </a:lnTo>
                <a:lnTo>
                  <a:pt x="0" y="131"/>
                </a:lnTo>
                <a:lnTo>
                  <a:pt x="9" y="138"/>
                </a:lnTo>
                <a:lnTo>
                  <a:pt x="57" y="82"/>
                </a:lnTo>
                <a:lnTo>
                  <a:pt x="84" y="104"/>
                </a:lnTo>
                <a:lnTo>
                  <a:pt x="89" y="107"/>
                </a:lnTo>
                <a:lnTo>
                  <a:pt x="93" y="104"/>
                </a:lnTo>
                <a:lnTo>
                  <a:pt x="147" y="36"/>
                </a:lnTo>
                <a:lnTo>
                  <a:pt x="156" y="46"/>
                </a:lnTo>
                <a:lnTo>
                  <a:pt x="171" y="0"/>
                </a:lnTo>
                <a:close/>
              </a:path>
            </a:pathLst>
          </a:custGeom>
          <a:solidFill>
            <a:srgbClr val="FFFFFF"/>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3" name="Freeform 29"/>
          <p:cNvSpPr>
            <a:spLocks noEditPoints="1"/>
          </p:cNvSpPr>
          <p:nvPr/>
        </p:nvSpPr>
        <p:spPr bwMode="auto">
          <a:xfrm>
            <a:off x="4007717" y="5285268"/>
            <a:ext cx="327954" cy="261605"/>
          </a:xfrm>
          <a:custGeom>
            <a:avLst/>
            <a:gdLst>
              <a:gd name="T0" fmla="*/ 127 w 173"/>
              <a:gd name="T1" fmla="*/ 102 h 138"/>
              <a:gd name="T2" fmla="*/ 129 w 173"/>
              <a:gd name="T3" fmla="*/ 114 h 138"/>
              <a:gd name="T4" fmla="*/ 51 w 173"/>
              <a:gd name="T5" fmla="*/ 122 h 138"/>
              <a:gd name="T6" fmla="*/ 53 w 173"/>
              <a:gd name="T7" fmla="*/ 133 h 138"/>
              <a:gd name="T8" fmla="*/ 131 w 173"/>
              <a:gd name="T9" fmla="*/ 125 h 138"/>
              <a:gd name="T10" fmla="*/ 131 w 173"/>
              <a:gd name="T11" fmla="*/ 138 h 138"/>
              <a:gd name="T12" fmla="*/ 173 w 173"/>
              <a:gd name="T13" fmla="*/ 116 h 138"/>
              <a:gd name="T14" fmla="*/ 127 w 173"/>
              <a:gd name="T15" fmla="*/ 102 h 138"/>
              <a:gd name="T16" fmla="*/ 171 w 173"/>
              <a:gd name="T17" fmla="*/ 0 h 138"/>
              <a:gd name="T18" fmla="*/ 129 w 173"/>
              <a:gd name="T19" fmla="*/ 22 h 138"/>
              <a:gd name="T20" fmla="*/ 138 w 173"/>
              <a:gd name="T21" fmla="*/ 29 h 138"/>
              <a:gd name="T22" fmla="*/ 87 w 173"/>
              <a:gd name="T23" fmla="*/ 91 h 138"/>
              <a:gd name="T24" fmla="*/ 60 w 173"/>
              <a:gd name="T25" fmla="*/ 69 h 138"/>
              <a:gd name="T26" fmla="*/ 55 w 173"/>
              <a:gd name="T27" fmla="*/ 64 h 138"/>
              <a:gd name="T28" fmla="*/ 51 w 173"/>
              <a:gd name="T29" fmla="*/ 69 h 138"/>
              <a:gd name="T30" fmla="*/ 0 w 173"/>
              <a:gd name="T31" fmla="*/ 131 h 138"/>
              <a:gd name="T32" fmla="*/ 9 w 173"/>
              <a:gd name="T33" fmla="*/ 138 h 138"/>
              <a:gd name="T34" fmla="*/ 57 w 173"/>
              <a:gd name="T35" fmla="*/ 82 h 138"/>
              <a:gd name="T36" fmla="*/ 84 w 173"/>
              <a:gd name="T37" fmla="*/ 104 h 138"/>
              <a:gd name="T38" fmla="*/ 89 w 173"/>
              <a:gd name="T39" fmla="*/ 107 h 138"/>
              <a:gd name="T40" fmla="*/ 93 w 173"/>
              <a:gd name="T41" fmla="*/ 104 h 138"/>
              <a:gd name="T42" fmla="*/ 147 w 173"/>
              <a:gd name="T43" fmla="*/ 36 h 138"/>
              <a:gd name="T44" fmla="*/ 156 w 173"/>
              <a:gd name="T45" fmla="*/ 46 h 138"/>
              <a:gd name="T46" fmla="*/ 171 w 173"/>
              <a:gd name="T4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138">
                <a:moveTo>
                  <a:pt x="127" y="102"/>
                </a:moveTo>
                <a:lnTo>
                  <a:pt x="129" y="114"/>
                </a:lnTo>
                <a:lnTo>
                  <a:pt x="51" y="122"/>
                </a:lnTo>
                <a:lnTo>
                  <a:pt x="53" y="133"/>
                </a:lnTo>
                <a:lnTo>
                  <a:pt x="131" y="125"/>
                </a:lnTo>
                <a:lnTo>
                  <a:pt x="131" y="138"/>
                </a:lnTo>
                <a:lnTo>
                  <a:pt x="173" y="116"/>
                </a:lnTo>
                <a:lnTo>
                  <a:pt x="127" y="102"/>
                </a:lnTo>
                <a:moveTo>
                  <a:pt x="171" y="0"/>
                </a:moveTo>
                <a:lnTo>
                  <a:pt x="129" y="22"/>
                </a:lnTo>
                <a:lnTo>
                  <a:pt x="138" y="29"/>
                </a:lnTo>
                <a:lnTo>
                  <a:pt x="87" y="91"/>
                </a:lnTo>
                <a:lnTo>
                  <a:pt x="60" y="69"/>
                </a:lnTo>
                <a:lnTo>
                  <a:pt x="55" y="64"/>
                </a:lnTo>
                <a:lnTo>
                  <a:pt x="51" y="69"/>
                </a:lnTo>
                <a:lnTo>
                  <a:pt x="0" y="131"/>
                </a:lnTo>
                <a:lnTo>
                  <a:pt x="9" y="138"/>
                </a:lnTo>
                <a:lnTo>
                  <a:pt x="57" y="82"/>
                </a:lnTo>
                <a:lnTo>
                  <a:pt x="84" y="104"/>
                </a:lnTo>
                <a:lnTo>
                  <a:pt x="89" y="107"/>
                </a:lnTo>
                <a:lnTo>
                  <a:pt x="93" y="104"/>
                </a:lnTo>
                <a:lnTo>
                  <a:pt x="147" y="36"/>
                </a:lnTo>
                <a:lnTo>
                  <a:pt x="156" y="46"/>
                </a:lnTo>
                <a:lnTo>
                  <a:pt x="1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021364" y="1700808"/>
            <a:ext cx="2448272" cy="929652"/>
            <a:chOff x="2134788" y="1321493"/>
            <a:chExt cx="833882" cy="929652"/>
          </a:xfrm>
        </p:grpSpPr>
        <p:sp>
          <p:nvSpPr>
            <p:cNvPr id="45" name="矩形 44"/>
            <p:cNvSpPr/>
            <p:nvPr/>
          </p:nvSpPr>
          <p:spPr>
            <a:xfrm>
              <a:off x="2288094" y="1321493"/>
              <a:ext cx="220140" cy="369332"/>
            </a:xfrm>
            <a:prstGeom prst="rect">
              <a:avLst/>
            </a:prstGeom>
          </p:spPr>
          <p:txBody>
            <a:bodyPr wrap="none">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设备</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6" name="矩形 45"/>
            <p:cNvSpPr/>
            <p:nvPr/>
          </p:nvSpPr>
          <p:spPr>
            <a:xfrm>
              <a:off x="2134788" y="1644825"/>
              <a:ext cx="833882" cy="606320"/>
            </a:xfrm>
            <a:prstGeom prst="rect">
              <a:avLst/>
            </a:prstGeom>
          </p:spPr>
          <p:txBody>
            <a:bodyPr wrap="square" anchor="ctr">
              <a:spAutoFit/>
            </a:bodyPr>
            <a:lstStyle/>
            <a:p>
              <a:pPr marL="742950" lvl="1" indent="-2857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核心设备双套</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742950" lvl="1" indent="-2857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设备备份</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86894" y="2304566"/>
            <a:ext cx="1092578" cy="722175"/>
            <a:chOff x="2100837" y="1321493"/>
            <a:chExt cx="1313563" cy="722175"/>
          </a:xfrm>
        </p:grpSpPr>
        <p:sp>
          <p:nvSpPr>
            <p:cNvPr id="48" name="矩形 47"/>
            <p:cNvSpPr/>
            <p:nvPr/>
          </p:nvSpPr>
          <p:spPr>
            <a:xfrm>
              <a:off x="2288094" y="1321493"/>
              <a:ext cx="851610" cy="400110"/>
            </a:xfrm>
            <a:prstGeom prst="rect">
              <a:avLst/>
            </a:prstGeom>
          </p:spPr>
          <p:txBody>
            <a:bodyPr wrap="squar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场地</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49" name="矩形 48"/>
            <p:cNvSpPr/>
            <p:nvPr/>
          </p:nvSpPr>
          <p:spPr>
            <a:xfrm>
              <a:off x="2100837" y="1735891"/>
              <a:ext cx="1313563" cy="307777"/>
            </a:xfrm>
            <a:prstGeom prst="rect">
              <a:avLst/>
            </a:prstGeom>
          </p:spPr>
          <p:txBody>
            <a:bodyPr wrap="square" anchor="ctr">
              <a:spAutoFit/>
            </a:bodyPr>
            <a:lstStyle/>
            <a:p>
              <a:pPr marL="171450"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场地冗余</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0" name="组合 49"/>
          <p:cNvGrpSpPr/>
          <p:nvPr/>
        </p:nvGrpSpPr>
        <p:grpSpPr>
          <a:xfrm>
            <a:off x="6399278" y="3225170"/>
            <a:ext cx="2880321" cy="1151797"/>
            <a:chOff x="2288094" y="1321493"/>
            <a:chExt cx="981038" cy="1151797"/>
          </a:xfrm>
        </p:grpSpPr>
        <p:sp>
          <p:nvSpPr>
            <p:cNvPr id="51" name="矩形 50"/>
            <p:cNvSpPr/>
            <p:nvPr/>
          </p:nvSpPr>
          <p:spPr>
            <a:xfrm>
              <a:off x="2288094" y="1321493"/>
              <a:ext cx="237612" cy="400110"/>
            </a:xfrm>
            <a:prstGeom prst="rect">
              <a:avLst/>
            </a:prstGeom>
          </p:spPr>
          <p:txBody>
            <a:bodyPr wrap="non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电力</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52" name="矩形 51"/>
            <p:cNvSpPr/>
            <p:nvPr/>
          </p:nvSpPr>
          <p:spPr>
            <a:xfrm>
              <a:off x="2288094" y="1597666"/>
              <a:ext cx="981038" cy="875624"/>
            </a:xfrm>
            <a:prstGeom prst="rect">
              <a:avLst/>
            </a:prstGeom>
          </p:spPr>
          <p:txBody>
            <a:bodyPr wrap="square" anchor="ctr">
              <a:spAutoFit/>
            </a:bodyPr>
            <a:lstStyle/>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双线路</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UPS</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发电机</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3" name="组合 52"/>
          <p:cNvGrpSpPr/>
          <p:nvPr/>
        </p:nvGrpSpPr>
        <p:grpSpPr>
          <a:xfrm>
            <a:off x="6615302" y="4521314"/>
            <a:ext cx="2880321" cy="1017144"/>
            <a:chOff x="2288094" y="1321493"/>
            <a:chExt cx="981038" cy="1017144"/>
          </a:xfrm>
        </p:grpSpPr>
        <p:sp>
          <p:nvSpPr>
            <p:cNvPr id="54" name="矩形 53"/>
            <p:cNvSpPr/>
            <p:nvPr/>
          </p:nvSpPr>
          <p:spPr>
            <a:xfrm>
              <a:off x="2288094" y="1321493"/>
              <a:ext cx="237612" cy="400110"/>
            </a:xfrm>
            <a:prstGeom prst="rect">
              <a:avLst/>
            </a:prstGeom>
          </p:spPr>
          <p:txBody>
            <a:bodyPr wrap="non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通信</a:t>
              </a:r>
              <a:endParaRPr lang="zh-CN" altLang="en-US" sz="2000" b="1" dirty="0">
                <a:solidFill>
                  <a:schemeClr val="accent2"/>
                </a:solidFill>
                <a:latin typeface="微软雅黑" panose="020B0503020204020204" pitchFamily="34" charset="-122"/>
                <a:ea typeface="微软雅黑" panose="020B0503020204020204" pitchFamily="34" charset="-122"/>
              </a:endParaRPr>
            </a:p>
          </p:txBody>
        </p:sp>
        <p:sp>
          <p:nvSpPr>
            <p:cNvPr id="55" name="矩形 54"/>
            <p:cNvSpPr/>
            <p:nvPr/>
          </p:nvSpPr>
          <p:spPr>
            <a:xfrm>
              <a:off x="2288094" y="1732317"/>
              <a:ext cx="981038" cy="606320"/>
            </a:xfrm>
            <a:prstGeom prst="rect">
              <a:avLst/>
            </a:prstGeom>
          </p:spPr>
          <p:txBody>
            <a:bodyPr wrap="square" anchor="ctr">
              <a:spAutoFit/>
            </a:bodyPr>
            <a:lstStyle/>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双线路</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a:p>
              <a:pPr marL="171450" indent="-171450">
                <a:lnSpc>
                  <a:spcPct val="125000"/>
                </a:lnSpc>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热切换</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6" name="组合 55"/>
          <p:cNvGrpSpPr/>
          <p:nvPr/>
        </p:nvGrpSpPr>
        <p:grpSpPr>
          <a:xfrm>
            <a:off x="1935824" y="5035242"/>
            <a:ext cx="1892755" cy="1130062"/>
            <a:chOff x="2182203" y="1457026"/>
            <a:chExt cx="644673" cy="1130062"/>
          </a:xfrm>
        </p:grpSpPr>
        <p:sp>
          <p:nvSpPr>
            <p:cNvPr id="57" name="矩形 56"/>
            <p:cNvSpPr/>
            <p:nvPr/>
          </p:nvSpPr>
          <p:spPr>
            <a:xfrm>
              <a:off x="2347223" y="1457026"/>
              <a:ext cx="163476" cy="461665"/>
            </a:xfrm>
            <a:prstGeom prst="rect">
              <a:avLst/>
            </a:prstGeom>
          </p:spPr>
          <p:txBody>
            <a:bodyPr wrap="square">
              <a:spAutoFit/>
            </a:bodyPr>
            <a:lstStyle/>
            <a:p>
              <a:r>
                <a:rPr lang="zh-CN" altLang="en-US" sz="2400" b="1" dirty="0">
                  <a:solidFill>
                    <a:schemeClr val="accent2"/>
                  </a:solidFill>
                  <a:latin typeface="微软雅黑" panose="020B0503020204020204" pitchFamily="34" charset="-122"/>
                  <a:ea typeface="微软雅黑" panose="020B0503020204020204" pitchFamily="34" charset="-122"/>
                </a:rPr>
                <a:t>人</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58" name="矩形 57"/>
            <p:cNvSpPr/>
            <p:nvPr/>
          </p:nvSpPr>
          <p:spPr>
            <a:xfrm>
              <a:off x="2182203" y="1848424"/>
              <a:ext cx="644673" cy="738664"/>
            </a:xfrm>
            <a:prstGeom prst="rect">
              <a:avLst/>
            </a:prstGeom>
          </p:spPr>
          <p:txBody>
            <a:bodyPr wrap="square" anchor="ctr">
              <a:spAutoFit/>
            </a:bodyPr>
            <a:lstStyle/>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冗余备份</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培训方案</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marL="628650" lvl="1" indent="-171450">
                <a:buFont typeface="Arial" panose="020B0604020202020204" pitchFamily="34" charset="0"/>
                <a:buChar cha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公共卫生</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6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67"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12"/>
          <p:cNvSpPr txBox="1"/>
          <p:nvPr/>
        </p:nvSpPr>
        <p:spPr>
          <a:xfrm>
            <a:off x="10055646" y="116632"/>
            <a:ext cx="1637056" cy="400110"/>
          </a:xfrm>
          <a:prstGeom prst="rect">
            <a:avLst/>
          </a:prstGeom>
          <a:noFill/>
        </p:spPr>
        <p:txBody>
          <a:bodyPr wrap="square" rtlCol="0">
            <a:spAutoFit/>
          </a:bodyPr>
          <a:lstStyle/>
          <a:p>
            <a:pPr algn="ctr"/>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3" name="TextBox 15"/>
          <p:cNvSpPr txBox="1"/>
          <p:nvPr/>
        </p:nvSpPr>
        <p:spPr>
          <a:xfrm>
            <a:off x="8255446" y="116632"/>
            <a:ext cx="1637056" cy="400110"/>
          </a:xfrm>
          <a:prstGeom prst="rect">
            <a:avLst/>
          </a:prstGeom>
          <a:noFill/>
        </p:spPr>
        <p:txBody>
          <a:bodyPr wrap="square" rtlCol="0">
            <a:spAutoFit/>
          </a:bodyPr>
          <a:lstStyle/>
          <a:p>
            <a:pPr algn="ctr"/>
            <a:r>
              <a:rPr lang="zh-CN" altLang="en-US" sz="2000" b="1" dirty="0" smtClean="0">
                <a:solidFill>
                  <a:srgbClr val="F8931D"/>
                </a:solidFill>
                <a:latin typeface="微软雅黑" panose="020B0503020204020204" pitchFamily="34" charset="-122"/>
                <a:ea typeface="微软雅黑" panose="020B0503020204020204" pitchFamily="34" charset="-122"/>
              </a:rPr>
              <a:t>运营体系</a:t>
            </a:r>
            <a:endParaRPr lang="en-US" sz="2000" b="1" dirty="0">
              <a:solidFill>
                <a:srgbClr val="F893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8095" y="1484784"/>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第一章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73377"/>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集团简介</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2" name="Group 5"/>
          <p:cNvGrpSpPr/>
          <p:nvPr/>
        </p:nvGrpSpPr>
        <p:grpSpPr>
          <a:xfrm>
            <a:off x="4295006" y="5450271"/>
            <a:ext cx="379414" cy="354993"/>
            <a:chOff x="6964363" y="2108200"/>
            <a:chExt cx="690562" cy="646113"/>
          </a:xfrm>
          <a:solidFill>
            <a:schemeClr val="bg1">
              <a:lumMod val="65000"/>
            </a:schemeClr>
          </a:solidFill>
        </p:grpSpPr>
        <p:sp>
          <p:nvSpPr>
            <p:cNvPr id="33"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4"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5" name="Group 10"/>
          <p:cNvGrpSpPr/>
          <p:nvPr/>
        </p:nvGrpSpPr>
        <p:grpSpPr>
          <a:xfrm>
            <a:off x="5393008" y="5441086"/>
            <a:ext cx="342158" cy="341371"/>
            <a:chOff x="4594225" y="2119313"/>
            <a:chExt cx="690563" cy="688975"/>
          </a:xfrm>
          <a:solidFill>
            <a:schemeClr val="bg1">
              <a:lumMod val="65000"/>
            </a:schemeClr>
          </a:solidFill>
        </p:grpSpPr>
        <p:sp>
          <p:nvSpPr>
            <p:cNvPr id="36"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7"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8"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9" name="Group 25"/>
          <p:cNvGrpSpPr/>
          <p:nvPr/>
        </p:nvGrpSpPr>
        <p:grpSpPr>
          <a:xfrm>
            <a:off x="7664825" y="5446660"/>
            <a:ext cx="345331" cy="345331"/>
            <a:chOff x="2005013" y="1077913"/>
            <a:chExt cx="688975" cy="688975"/>
          </a:xfrm>
          <a:solidFill>
            <a:schemeClr val="bg1">
              <a:lumMod val="65000"/>
            </a:schemeClr>
          </a:solidFill>
        </p:grpSpPr>
        <p:sp>
          <p:nvSpPr>
            <p:cNvPr id="40"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41"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42"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nodeType="with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nodeType="withEffect">
                                  <p:stCondLst>
                                    <p:cond delay="5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6" presetClass="entr" presetSubtype="42" fill="hold" nodeType="withEffect">
                                  <p:stCondLst>
                                    <p:cond delay="1000"/>
                                  </p:stCondLst>
                                  <p:childTnLst>
                                    <p:set>
                                      <p:cBhvr>
                                        <p:cTn id="28" dur="1" fill="hold">
                                          <p:stCondLst>
                                            <p:cond delay="0"/>
                                          </p:stCondLst>
                                        </p:cTn>
                                        <p:tgtEl>
                                          <p:spTgt spid="49"/>
                                        </p:tgtEl>
                                        <p:attrNameLst>
                                          <p:attrName>style.visibility</p:attrName>
                                        </p:attrNameLst>
                                      </p:cBhvr>
                                      <p:to>
                                        <p:strVal val="visible"/>
                                      </p:to>
                                    </p:set>
                                    <p:animEffect transition="in" filter="barn(outHorizontal)">
                                      <p:cBhvr>
                                        <p:cTn id="29" dur="500"/>
                                        <p:tgtEl>
                                          <p:spTgt spid="49"/>
                                        </p:tgtEl>
                                      </p:cBhvr>
                                    </p:animEffect>
                                  </p:childTnLst>
                                </p:cTn>
                              </p:par>
                              <p:par>
                                <p:cTn id="30" presetID="16" presetClass="entr" presetSubtype="42" fill="hold" nodeType="withEffect">
                                  <p:stCondLst>
                                    <p:cond delay="1000"/>
                                  </p:stCondLst>
                                  <p:childTnLst>
                                    <p:set>
                                      <p:cBhvr>
                                        <p:cTn id="31" dur="1" fill="hold">
                                          <p:stCondLst>
                                            <p:cond delay="0"/>
                                          </p:stCondLst>
                                        </p:cTn>
                                        <p:tgtEl>
                                          <p:spTgt spid="48"/>
                                        </p:tgtEl>
                                        <p:attrNameLst>
                                          <p:attrName>style.visibility</p:attrName>
                                        </p:attrNameLst>
                                      </p:cBhvr>
                                      <p:to>
                                        <p:strVal val="visible"/>
                                      </p:to>
                                    </p:set>
                                    <p:animEffect transition="in" filter="barn(outHorizontal)">
                                      <p:cBhvr>
                                        <p:cTn id="32" dur="500"/>
                                        <p:tgtEl>
                                          <p:spTgt spid="48"/>
                                        </p:tgtEl>
                                      </p:cBhvr>
                                    </p:animEffect>
                                  </p:childTnLst>
                                </p:cTn>
                              </p:par>
                              <p:par>
                                <p:cTn id="33" presetID="16" presetClass="entr" presetSubtype="42" fill="hold" nodeType="withEffect">
                                  <p:stCondLst>
                                    <p:cond delay="1000"/>
                                  </p:stCondLst>
                                  <p:childTnLst>
                                    <p:set>
                                      <p:cBhvr>
                                        <p:cTn id="34" dur="1" fill="hold">
                                          <p:stCondLst>
                                            <p:cond delay="0"/>
                                          </p:stCondLst>
                                        </p:cTn>
                                        <p:tgtEl>
                                          <p:spTgt spid="47"/>
                                        </p:tgtEl>
                                        <p:attrNameLst>
                                          <p:attrName>style.visibility</p:attrName>
                                        </p:attrNameLst>
                                      </p:cBhvr>
                                      <p:to>
                                        <p:strVal val="visible"/>
                                      </p:to>
                                    </p:set>
                                    <p:animEffect transition="in" filter="barn(outHorizontal)">
                                      <p:cBhvr>
                                        <p:cTn id="35" dur="500"/>
                                        <p:tgtEl>
                                          <p:spTgt spid="47"/>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p:bldP spid="29" grpId="0"/>
      <p:bldP spid="42"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未56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0"/>
            <a:ext cx="12190413" cy="6888163"/>
          </a:xfrm>
          <a:prstGeom prst="rect">
            <a:avLst/>
          </a:prstGeom>
          <a:noFill/>
          <a:extLst>
            <a:ext uri="{909E8E84-426E-40DD-AFC4-6F175D3DCCD1}">
              <a14:hiddenFill xmlns:a14="http://schemas.microsoft.com/office/drawing/2010/main">
                <a:solidFill>
                  <a:srgbClr val="FFFFFF"/>
                </a:solidFill>
              </a14:hiddenFill>
            </a:ext>
          </a:extLst>
        </p:spPr>
      </p:pic>
      <p:sp>
        <p:nvSpPr>
          <p:cNvPr id="27" name="圆角矩形 26"/>
          <p:cNvSpPr/>
          <p:nvPr/>
        </p:nvSpPr>
        <p:spPr>
          <a:xfrm>
            <a:off x="4871070" y="-1323528"/>
            <a:ext cx="2484278" cy="397856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59"/>
          <p:cNvSpPr>
            <a:spLocks noChangeArrowheads="1"/>
          </p:cNvSpPr>
          <p:nvPr/>
        </p:nvSpPr>
        <p:spPr bwMode="auto">
          <a:xfrm flipH="1">
            <a:off x="4943078" y="1628800"/>
            <a:ext cx="234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b="1" dirty="0">
                <a:solidFill>
                  <a:schemeClr val="bg1"/>
                </a:solidFill>
                <a:latin typeface="微软雅黑" panose="020B0503020204020204" pitchFamily="34" charset="-122"/>
                <a:ea typeface="微软雅黑" panose="020B0503020204020204" pitchFamily="34" charset="-122"/>
                <a:sym typeface="方正兰亭黑_GBK" pitchFamily="2" charset="-122"/>
              </a:rPr>
              <a:t>第三章</a:t>
            </a:r>
            <a:endParaRPr lang="en-US" altLang="zh-CN" sz="32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9" name="TextBox 28"/>
          <p:cNvSpPr txBox="1"/>
          <p:nvPr/>
        </p:nvSpPr>
        <p:spPr>
          <a:xfrm>
            <a:off x="3711731" y="2708920"/>
            <a:ext cx="4733400" cy="1015663"/>
          </a:xfrm>
          <a:prstGeom prst="rect">
            <a:avLst/>
          </a:prstGeom>
          <a:noFill/>
        </p:spPr>
        <p:txBody>
          <a:bodyPr wrap="square" rtlCol="0">
            <a:spAutoFit/>
          </a:bodyPr>
          <a:lstStyle/>
          <a:p>
            <a:pPr algn="ctr"/>
            <a:r>
              <a:rPr lang="zh-CN" altLang="en-US" sz="6000" b="1" dirty="0">
                <a:solidFill>
                  <a:schemeClr val="tx1">
                    <a:lumMod val="75000"/>
                    <a:lumOff val="25000"/>
                  </a:schemeClr>
                </a:solidFill>
                <a:latin typeface="微软雅黑" panose="020B0503020204020204" pitchFamily="34" charset="-122"/>
                <a:ea typeface="微软雅黑" panose="020B0503020204020204" pitchFamily="34" charset="-122"/>
              </a:rPr>
              <a:t>运营基地</a:t>
            </a:r>
            <a:endParaRPr lang="en-US" sz="6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0" y="6254873"/>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5"/>
          <p:cNvGrpSpPr/>
          <p:nvPr/>
        </p:nvGrpSpPr>
        <p:grpSpPr>
          <a:xfrm>
            <a:off x="4295006" y="5450271"/>
            <a:ext cx="379414" cy="354993"/>
            <a:chOff x="6964363" y="2108200"/>
            <a:chExt cx="690562" cy="646113"/>
          </a:xfrm>
          <a:solidFill>
            <a:schemeClr val="bg1">
              <a:lumMod val="65000"/>
            </a:schemeClr>
          </a:solidFill>
        </p:grpSpPr>
        <p:sp>
          <p:nvSpPr>
            <p:cNvPr id="30"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1"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 name="Group 10"/>
          <p:cNvGrpSpPr/>
          <p:nvPr/>
        </p:nvGrpSpPr>
        <p:grpSpPr>
          <a:xfrm>
            <a:off x="5393008" y="5441086"/>
            <a:ext cx="342158" cy="341371"/>
            <a:chOff x="4594225" y="2119313"/>
            <a:chExt cx="690563" cy="688975"/>
          </a:xfrm>
          <a:solidFill>
            <a:schemeClr val="bg1">
              <a:lumMod val="65000"/>
            </a:schemeClr>
          </a:solidFill>
        </p:grpSpPr>
        <p:sp>
          <p:nvSpPr>
            <p:cNvPr id="51"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2"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3"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5" name="Group 25"/>
          <p:cNvGrpSpPr/>
          <p:nvPr/>
        </p:nvGrpSpPr>
        <p:grpSpPr>
          <a:xfrm>
            <a:off x="7664825" y="5446660"/>
            <a:ext cx="345331" cy="345331"/>
            <a:chOff x="2005013" y="1077913"/>
            <a:chExt cx="688975" cy="688975"/>
          </a:xfrm>
          <a:solidFill>
            <a:schemeClr val="bg1">
              <a:lumMod val="65000"/>
            </a:schemeClr>
          </a:solidFill>
        </p:grpSpPr>
        <p:sp>
          <p:nvSpPr>
            <p:cNvPr id="55"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6"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57" name="Freeform 286"/>
          <p:cNvSpPr>
            <a:spLocks noEditPoints="1"/>
          </p:cNvSpPr>
          <p:nvPr/>
        </p:nvSpPr>
        <p:spPr bwMode="auto">
          <a:xfrm>
            <a:off x="6527254" y="5439000"/>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lumMod val="65000"/>
            </a:schemeClr>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cxnSp>
        <p:nvCxnSpPr>
          <p:cNvPr id="58" name="直接连接符 46"/>
          <p:cNvCxnSpPr/>
          <p:nvPr/>
        </p:nvCxnSpPr>
        <p:spPr>
          <a:xfrm>
            <a:off x="7247334"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7"/>
          <p:cNvCxnSpPr/>
          <p:nvPr/>
        </p:nvCxnSpPr>
        <p:spPr>
          <a:xfrm>
            <a:off x="6095206"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48"/>
          <p:cNvCxnSpPr/>
          <p:nvPr/>
        </p:nvCxnSpPr>
        <p:spPr>
          <a:xfrm>
            <a:off x="4943078" y="5445224"/>
            <a:ext cx="0" cy="3362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5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6" presetClass="entr" presetSubtype="42" fill="hold" nodeType="withEffect">
                                  <p:stCondLst>
                                    <p:cond delay="1000"/>
                                  </p:stCondLst>
                                  <p:childTnLst>
                                    <p:set>
                                      <p:cBhvr>
                                        <p:cTn id="39" dur="1" fill="hold">
                                          <p:stCondLst>
                                            <p:cond delay="0"/>
                                          </p:stCondLst>
                                        </p:cTn>
                                        <p:tgtEl>
                                          <p:spTgt spid="60"/>
                                        </p:tgtEl>
                                        <p:attrNameLst>
                                          <p:attrName>style.visibility</p:attrName>
                                        </p:attrNameLst>
                                      </p:cBhvr>
                                      <p:to>
                                        <p:strVal val="visible"/>
                                      </p:to>
                                    </p:set>
                                    <p:animEffect transition="in" filter="barn(outHorizontal)">
                                      <p:cBhvr>
                                        <p:cTn id="40" dur="500"/>
                                        <p:tgtEl>
                                          <p:spTgt spid="60"/>
                                        </p:tgtEl>
                                      </p:cBhvr>
                                    </p:animEffect>
                                  </p:childTnLst>
                                </p:cTn>
                              </p:par>
                              <p:par>
                                <p:cTn id="41" presetID="16" presetClass="entr" presetSubtype="42" fill="hold" nodeType="withEffect">
                                  <p:stCondLst>
                                    <p:cond delay="1000"/>
                                  </p:stCondLst>
                                  <p:childTnLst>
                                    <p:set>
                                      <p:cBhvr>
                                        <p:cTn id="42" dur="1" fill="hold">
                                          <p:stCondLst>
                                            <p:cond delay="0"/>
                                          </p:stCondLst>
                                        </p:cTn>
                                        <p:tgtEl>
                                          <p:spTgt spid="59"/>
                                        </p:tgtEl>
                                        <p:attrNameLst>
                                          <p:attrName>style.visibility</p:attrName>
                                        </p:attrNameLst>
                                      </p:cBhvr>
                                      <p:to>
                                        <p:strVal val="visible"/>
                                      </p:to>
                                    </p:set>
                                    <p:animEffect transition="in" filter="barn(outHorizontal)">
                                      <p:cBhvr>
                                        <p:cTn id="43" dur="500"/>
                                        <p:tgtEl>
                                          <p:spTgt spid="59"/>
                                        </p:tgtEl>
                                      </p:cBhvr>
                                    </p:animEffect>
                                  </p:childTnLst>
                                </p:cTn>
                              </p:par>
                              <p:par>
                                <p:cTn id="44" presetID="16" presetClass="entr" presetSubtype="42" fill="hold" nodeType="withEffect">
                                  <p:stCondLst>
                                    <p:cond delay="1000"/>
                                  </p:stCondLst>
                                  <p:childTnLst>
                                    <p:set>
                                      <p:cBhvr>
                                        <p:cTn id="45" dur="1" fill="hold">
                                          <p:stCondLst>
                                            <p:cond delay="0"/>
                                          </p:stCondLst>
                                        </p:cTn>
                                        <p:tgtEl>
                                          <p:spTgt spid="58"/>
                                        </p:tgtEl>
                                        <p:attrNameLst>
                                          <p:attrName>style.visibility</p:attrName>
                                        </p:attrNameLst>
                                      </p:cBhvr>
                                      <p:to>
                                        <p:strVal val="visible"/>
                                      </p:to>
                                    </p:set>
                                    <p:animEffect transition="in" filter="barn(outHorizontal)">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6"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昆山大楼"/>
          <p:cNvPicPr>
            <a:picLocks noChangeAspect="1"/>
          </p:cNvPicPr>
          <p:nvPr/>
        </p:nvPicPr>
        <p:blipFill>
          <a:blip r:embed="rId1" cstate="print"/>
          <a:stretch>
            <a:fillRect/>
          </a:stretch>
        </p:blipFill>
        <p:spPr>
          <a:xfrm>
            <a:off x="370569" y="1667132"/>
            <a:ext cx="2918277" cy="4313879"/>
          </a:xfrm>
          <a:prstGeom prst="rect">
            <a:avLst/>
          </a:prstGeom>
          <a:ln w="57150">
            <a:noFill/>
          </a:ln>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昆山基地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4"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grpSp>
        <p:nvGrpSpPr>
          <p:cNvPr id="2" name="组合 3"/>
          <p:cNvGrpSpPr/>
          <p:nvPr/>
        </p:nvGrpSpPr>
        <p:grpSpPr>
          <a:xfrm>
            <a:off x="3290682" y="1707409"/>
            <a:ext cx="8421148" cy="2165874"/>
            <a:chOff x="3146666" y="1565626"/>
            <a:chExt cx="9043747" cy="2165874"/>
          </a:xfrm>
        </p:grpSpPr>
        <p:pic>
          <p:nvPicPr>
            <p:cNvPr id="39" name="图片 38" descr="C:\Users\ADMINI~1\AppData\Local\Temp\WeChat Files\4582103024467564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146666" y="1573135"/>
              <a:ext cx="2971559" cy="2158365"/>
            </a:xfrm>
            <a:prstGeom prst="rect">
              <a:avLst/>
            </a:prstGeom>
            <a:noFill/>
            <a:ln w="38100">
              <a:solidFill>
                <a:srgbClr val="FFC000"/>
              </a:solidFill>
            </a:ln>
          </p:spPr>
        </p:pic>
        <p:pic>
          <p:nvPicPr>
            <p:cNvPr id="40" name="图片 39" descr="C:\Users\ADMINI~1\AppData\Local\Temp\WeChat Files\183475893333749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95205" y="1573134"/>
              <a:ext cx="3219061" cy="2158365"/>
            </a:xfrm>
            <a:prstGeom prst="rect">
              <a:avLst/>
            </a:prstGeom>
            <a:noFill/>
            <a:ln w="38100">
              <a:solidFill>
                <a:srgbClr val="FFC000"/>
              </a:solidFill>
            </a:ln>
          </p:spPr>
        </p:pic>
        <p:pic>
          <p:nvPicPr>
            <p:cNvPr id="41" name="图片 31" descr="昆山2"/>
            <p:cNvPicPr>
              <a:picLocks noChangeAspect="1"/>
            </p:cNvPicPr>
            <p:nvPr/>
          </p:nvPicPr>
          <p:blipFill rotWithShape="1">
            <a:blip r:embed="rId4" cstate="print"/>
            <a:srcRect l="1200" t="802" r="1176" b="1155"/>
            <a:stretch>
              <a:fillRect/>
            </a:stretch>
          </p:blipFill>
          <p:spPr>
            <a:xfrm>
              <a:off x="9316101" y="1565626"/>
              <a:ext cx="2874312" cy="2158364"/>
            </a:xfrm>
            <a:prstGeom prst="rect">
              <a:avLst/>
            </a:prstGeom>
            <a:ln w="38100">
              <a:solidFill>
                <a:srgbClr val="FFC000"/>
              </a:solidFill>
            </a:ln>
          </p:spPr>
        </p:pic>
      </p:grpSp>
      <p:grpSp>
        <p:nvGrpSpPr>
          <p:cNvPr id="3" name="组合 44"/>
          <p:cNvGrpSpPr/>
          <p:nvPr/>
        </p:nvGrpSpPr>
        <p:grpSpPr>
          <a:xfrm>
            <a:off x="3286893" y="3899339"/>
            <a:ext cx="8424936" cy="2047708"/>
            <a:chOff x="3146666" y="3757556"/>
            <a:chExt cx="9078878" cy="2047708"/>
          </a:xfrm>
        </p:grpSpPr>
        <p:pic>
          <p:nvPicPr>
            <p:cNvPr id="34" name="图片 33" descr="微信图片_20170719154345"/>
            <p:cNvPicPr>
              <a:picLocks noChangeAspect="1"/>
            </p:cNvPicPr>
            <p:nvPr/>
          </p:nvPicPr>
          <p:blipFill>
            <a:blip r:embed="rId5" cstate="print"/>
            <a:stretch>
              <a:fillRect/>
            </a:stretch>
          </p:blipFill>
          <p:spPr>
            <a:xfrm>
              <a:off x="6084811" y="3757556"/>
              <a:ext cx="3244786" cy="2047708"/>
            </a:xfrm>
            <a:prstGeom prst="rect">
              <a:avLst/>
            </a:prstGeom>
            <a:ln w="57150">
              <a:solidFill>
                <a:srgbClr val="4E9FD6"/>
              </a:solidFill>
            </a:ln>
          </p:spPr>
        </p:pic>
        <p:pic>
          <p:nvPicPr>
            <p:cNvPr id="42" name="图片 1" descr="20"/>
            <p:cNvPicPr>
              <a:picLocks noChangeAspect="1"/>
            </p:cNvPicPr>
            <p:nvPr/>
          </p:nvPicPr>
          <p:blipFill>
            <a:blip r:embed="rId6" cstate="print"/>
            <a:stretch>
              <a:fillRect/>
            </a:stretch>
          </p:blipFill>
          <p:spPr>
            <a:xfrm>
              <a:off x="9316101" y="3757556"/>
              <a:ext cx="2909443" cy="2047708"/>
            </a:xfrm>
            <a:prstGeom prst="rect">
              <a:avLst/>
            </a:prstGeom>
            <a:ln w="38100">
              <a:solidFill>
                <a:srgbClr val="4E9FD6"/>
              </a:solidFill>
            </a:ln>
          </p:spPr>
        </p:pic>
        <p:pic>
          <p:nvPicPr>
            <p:cNvPr id="38" name="图片 37" descr="364823833039125486"/>
            <p:cNvPicPr>
              <a:picLocks noChangeAspect="1"/>
            </p:cNvPicPr>
            <p:nvPr/>
          </p:nvPicPr>
          <p:blipFill>
            <a:blip r:embed="rId7" cstate="print"/>
            <a:stretch>
              <a:fillRect/>
            </a:stretch>
          </p:blipFill>
          <p:spPr>
            <a:xfrm>
              <a:off x="3146666" y="3757556"/>
              <a:ext cx="2938145" cy="2047708"/>
            </a:xfrm>
            <a:prstGeom prst="rect">
              <a:avLst/>
            </a:prstGeom>
            <a:ln w="38100">
              <a:solidFill>
                <a:srgbClr val="4E9FD6"/>
              </a:solidFill>
            </a:ln>
          </p:spPr>
        </p:pic>
      </p:grpSp>
      <p:sp>
        <p:nvSpPr>
          <p:cNvPr id="2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3" name="文本框 191"/>
          <p:cNvSpPr txBox="1"/>
          <p:nvPr/>
        </p:nvSpPr>
        <p:spPr bwMode="auto">
          <a:xfrm>
            <a:off x="3574926" y="692696"/>
            <a:ext cx="1700626" cy="553085"/>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13700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昆山基地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pic>
        <p:nvPicPr>
          <p:cNvPr id="14" name="图片 44" descr="昆山10 副本"/>
          <p:cNvPicPr>
            <a:picLocks noChangeAspect="1"/>
          </p:cNvPicPr>
          <p:nvPr/>
        </p:nvPicPr>
        <p:blipFill rotWithShape="1">
          <a:blip r:embed="rId1" cstate="print"/>
          <a:srcRect l="773" t="1889" r="1245" b="567"/>
          <a:stretch>
            <a:fillRect/>
          </a:stretch>
        </p:blipFill>
        <p:spPr>
          <a:xfrm>
            <a:off x="4351163" y="4048013"/>
            <a:ext cx="3548380" cy="2026772"/>
          </a:xfrm>
          <a:prstGeom prst="rect">
            <a:avLst/>
          </a:prstGeom>
          <a:ln w="38100">
            <a:solidFill>
              <a:srgbClr val="4E9FD6"/>
            </a:solidFill>
          </a:ln>
        </p:spPr>
      </p:pic>
      <p:pic>
        <p:nvPicPr>
          <p:cNvPr id="15" name="图片 72" descr="昆山9"/>
          <p:cNvPicPr>
            <a:picLocks noChangeAspect="1"/>
          </p:cNvPicPr>
          <p:nvPr/>
        </p:nvPicPr>
        <p:blipFill rotWithShape="1">
          <a:blip r:embed="rId2" cstate="print"/>
          <a:srcRect l="927" t="2426" r="927" b="1512"/>
          <a:stretch>
            <a:fillRect/>
          </a:stretch>
        </p:blipFill>
        <p:spPr>
          <a:xfrm>
            <a:off x="8156083" y="4048013"/>
            <a:ext cx="3627755" cy="1995360"/>
          </a:xfrm>
          <a:prstGeom prst="rect">
            <a:avLst/>
          </a:prstGeom>
          <a:ln w="38100">
            <a:solidFill>
              <a:srgbClr val="4E9FD6"/>
            </a:solidFill>
          </a:ln>
        </p:spPr>
      </p:pic>
      <p:pic>
        <p:nvPicPr>
          <p:cNvPr id="16" name="图片 15" descr="微信图片_20170929155525"/>
          <p:cNvPicPr>
            <a:picLocks noChangeAspect="1"/>
          </p:cNvPicPr>
          <p:nvPr/>
        </p:nvPicPr>
        <p:blipFill>
          <a:blip r:embed="rId3" cstate="print"/>
          <a:stretch>
            <a:fillRect/>
          </a:stretch>
        </p:blipFill>
        <p:spPr>
          <a:xfrm>
            <a:off x="8156083" y="1829492"/>
            <a:ext cx="3627755" cy="2045751"/>
          </a:xfrm>
          <a:prstGeom prst="rect">
            <a:avLst/>
          </a:prstGeom>
          <a:ln w="38100">
            <a:solidFill>
              <a:srgbClr val="FFC000"/>
            </a:solidFill>
          </a:ln>
        </p:spPr>
      </p:pic>
      <p:pic>
        <p:nvPicPr>
          <p:cNvPr id="17" name="图片 16" descr="微信图片_20170929155522"/>
          <p:cNvPicPr>
            <a:picLocks noChangeAspect="1"/>
          </p:cNvPicPr>
          <p:nvPr/>
        </p:nvPicPr>
        <p:blipFill>
          <a:blip r:embed="rId4" cstate="print"/>
          <a:stretch>
            <a:fillRect/>
          </a:stretch>
        </p:blipFill>
        <p:spPr>
          <a:xfrm>
            <a:off x="4351163" y="1829492"/>
            <a:ext cx="3548380" cy="2065384"/>
          </a:xfrm>
          <a:prstGeom prst="rect">
            <a:avLst/>
          </a:prstGeom>
          <a:ln w="38100">
            <a:solidFill>
              <a:schemeClr val="accent1"/>
            </a:solidFill>
          </a:ln>
        </p:spPr>
      </p:pic>
      <p:pic>
        <p:nvPicPr>
          <p:cNvPr id="18" name="图片 17" descr="C:\Users\ADMINI~1\AppData\Local\Temp\WeChat Files\487337673350589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95558" y="1829492"/>
            <a:ext cx="3433961" cy="2063115"/>
          </a:xfrm>
          <a:prstGeom prst="rect">
            <a:avLst/>
          </a:prstGeom>
          <a:noFill/>
          <a:ln w="38100">
            <a:solidFill>
              <a:srgbClr val="FFC000"/>
            </a:solidFill>
          </a:ln>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558" y="4011670"/>
            <a:ext cx="3434482" cy="2063115"/>
          </a:xfrm>
          <a:prstGeom prst="rect">
            <a:avLst/>
          </a:prstGeom>
          <a:ln w="38100">
            <a:solidFill>
              <a:srgbClr val="4E9FD6"/>
            </a:solidFill>
          </a:ln>
        </p:spPr>
      </p:pic>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8"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北京基地</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2" name="组合 73"/>
          <p:cNvGrpSpPr/>
          <p:nvPr/>
        </p:nvGrpSpPr>
        <p:grpSpPr>
          <a:xfrm>
            <a:off x="406812" y="1835544"/>
            <a:ext cx="5876085" cy="4199016"/>
            <a:chOff x="1134" y="1098"/>
            <a:chExt cx="11840" cy="6177"/>
          </a:xfrm>
        </p:grpSpPr>
        <p:pic>
          <p:nvPicPr>
            <p:cNvPr id="75" name="图片 74" descr="831984072438588564"/>
            <p:cNvPicPr>
              <a:picLocks noChangeAspect="1"/>
            </p:cNvPicPr>
            <p:nvPr/>
          </p:nvPicPr>
          <p:blipFill>
            <a:blip r:embed="rId1" cstate="print"/>
            <a:stretch>
              <a:fillRect/>
            </a:stretch>
          </p:blipFill>
          <p:spPr>
            <a:xfrm>
              <a:off x="8098" y="1105"/>
              <a:ext cx="4851" cy="3013"/>
            </a:xfrm>
            <a:prstGeom prst="rect">
              <a:avLst/>
            </a:prstGeom>
            <a:ln w="57150">
              <a:solidFill>
                <a:srgbClr val="FFC000"/>
              </a:solidFill>
            </a:ln>
          </p:spPr>
        </p:pic>
        <p:pic>
          <p:nvPicPr>
            <p:cNvPr id="76" name="图片 75" descr="507426175852918540"/>
            <p:cNvPicPr>
              <a:picLocks noChangeAspect="1"/>
            </p:cNvPicPr>
            <p:nvPr/>
          </p:nvPicPr>
          <p:blipFill>
            <a:blip r:embed="rId2" cstate="print"/>
            <a:stretch>
              <a:fillRect/>
            </a:stretch>
          </p:blipFill>
          <p:spPr>
            <a:xfrm>
              <a:off x="8098" y="4284"/>
              <a:ext cx="4876" cy="2940"/>
            </a:xfrm>
            <a:prstGeom prst="rect">
              <a:avLst/>
            </a:prstGeom>
            <a:ln w="57150">
              <a:solidFill>
                <a:srgbClr val="4E9FD6"/>
              </a:solidFill>
            </a:ln>
          </p:spPr>
        </p:pic>
        <p:pic>
          <p:nvPicPr>
            <p:cNvPr id="77" name="图片 76" descr="北京2"/>
            <p:cNvPicPr>
              <a:picLocks noChangeAspect="1"/>
            </p:cNvPicPr>
            <p:nvPr/>
          </p:nvPicPr>
          <p:blipFill>
            <a:blip r:embed="rId3" cstate="print"/>
            <a:stretch>
              <a:fillRect/>
            </a:stretch>
          </p:blipFill>
          <p:spPr>
            <a:xfrm>
              <a:off x="1134" y="1098"/>
              <a:ext cx="6481" cy="6177"/>
            </a:xfrm>
            <a:prstGeom prst="rect">
              <a:avLst/>
            </a:prstGeom>
            <a:solidFill>
              <a:schemeClr val="tx2">
                <a:lumMod val="60000"/>
                <a:lumOff val="40000"/>
              </a:schemeClr>
            </a:solidFill>
            <a:ln w="57150">
              <a:solidFill>
                <a:srgbClr val="00B0F0"/>
              </a:solidFill>
            </a:ln>
          </p:spPr>
        </p:pic>
      </p:grpSp>
      <p:grpSp>
        <p:nvGrpSpPr>
          <p:cNvPr id="3" name="组合 78"/>
          <p:cNvGrpSpPr/>
          <p:nvPr/>
        </p:nvGrpSpPr>
        <p:grpSpPr>
          <a:xfrm>
            <a:off x="6455246" y="1835543"/>
            <a:ext cx="5350837" cy="4230543"/>
            <a:chOff x="341" y="1394"/>
            <a:chExt cx="8663" cy="6673"/>
          </a:xfrm>
        </p:grpSpPr>
        <p:grpSp>
          <p:nvGrpSpPr>
            <p:cNvPr id="4" name="组合 80"/>
            <p:cNvGrpSpPr/>
            <p:nvPr/>
          </p:nvGrpSpPr>
          <p:grpSpPr>
            <a:xfrm>
              <a:off x="341" y="1394"/>
              <a:ext cx="8628" cy="6673"/>
              <a:chOff x="52" y="1249"/>
              <a:chExt cx="8628" cy="6673"/>
            </a:xfrm>
          </p:grpSpPr>
          <p:pic>
            <p:nvPicPr>
              <p:cNvPr id="83" name="图片 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2" y="1254"/>
                <a:ext cx="4242" cy="3327"/>
              </a:xfrm>
              <a:prstGeom prst="rect">
                <a:avLst/>
              </a:prstGeom>
              <a:noFill/>
              <a:ln w="38100">
                <a:solidFill>
                  <a:srgbClr val="FFC000"/>
                </a:solidFill>
              </a:ln>
            </p:spPr>
          </p:pic>
          <p:pic>
            <p:nvPicPr>
              <p:cNvPr id="84" name="图片 83" descr="北京"/>
              <p:cNvPicPr>
                <a:picLocks noChangeAspect="1"/>
              </p:cNvPicPr>
              <p:nvPr/>
            </p:nvPicPr>
            <p:blipFill>
              <a:blip r:embed="rId5" cstate="print"/>
              <a:stretch>
                <a:fillRect/>
              </a:stretch>
            </p:blipFill>
            <p:spPr>
              <a:xfrm>
                <a:off x="4593" y="1249"/>
                <a:ext cx="4087" cy="3327"/>
              </a:xfrm>
              <a:prstGeom prst="rect">
                <a:avLst/>
              </a:prstGeom>
              <a:ln w="38100">
                <a:solidFill>
                  <a:schemeClr val="accent1"/>
                </a:solidFill>
              </a:ln>
            </p:spPr>
          </p:pic>
          <p:pic>
            <p:nvPicPr>
              <p:cNvPr id="86" name="图片 85" descr="11108424_845803"/>
              <p:cNvPicPr>
                <a:picLocks noChangeAspect="1"/>
              </p:cNvPicPr>
              <p:nvPr/>
            </p:nvPicPr>
            <p:blipFill>
              <a:blip r:embed="rId6" cstate="print"/>
              <a:stretch>
                <a:fillRect/>
              </a:stretch>
            </p:blipFill>
            <p:spPr>
              <a:xfrm>
                <a:off x="52" y="4665"/>
                <a:ext cx="4242" cy="3257"/>
              </a:xfrm>
              <a:prstGeom prst="rect">
                <a:avLst/>
              </a:prstGeom>
              <a:ln w="38100">
                <a:solidFill>
                  <a:srgbClr val="4E9FD6"/>
                </a:solidFill>
              </a:ln>
            </p:spPr>
          </p:pic>
        </p:grpSp>
        <p:pic>
          <p:nvPicPr>
            <p:cNvPr id="82" name="图片 81" descr="北京坐席 副本"/>
            <p:cNvPicPr>
              <a:picLocks noChangeAspect="1"/>
            </p:cNvPicPr>
            <p:nvPr/>
          </p:nvPicPr>
          <p:blipFill>
            <a:blip r:embed="rId7" cstate="print"/>
            <a:stretch>
              <a:fillRect/>
            </a:stretch>
          </p:blipFill>
          <p:spPr>
            <a:xfrm>
              <a:off x="4882" y="4770"/>
              <a:ext cx="4122" cy="3218"/>
            </a:xfrm>
            <a:prstGeom prst="rect">
              <a:avLst/>
            </a:prstGeom>
            <a:ln w="38100">
              <a:solidFill>
                <a:srgbClr val="4E9FD6"/>
              </a:solidFill>
            </a:ln>
          </p:spPr>
        </p:pic>
      </p:grpSp>
      <p:sp>
        <p:nvSpPr>
          <p:cNvPr id="23"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4" name="文本框 191"/>
          <p:cNvSpPr txBox="1"/>
          <p:nvPr/>
        </p:nvSpPr>
        <p:spPr bwMode="auto">
          <a:xfrm>
            <a:off x="3530484" y="692696"/>
            <a:ext cx="1700626" cy="526811"/>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450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74840" y="74868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合肥基地</a:t>
            </a:r>
            <a:endParaRPr lang="en-US" sz="2000" b="1" dirty="0">
              <a:solidFill>
                <a:schemeClr val="accent2"/>
              </a:solidFill>
              <a:latin typeface="微软雅黑" panose="020B0503020204020204" pitchFamily="34" charset="-122"/>
              <a:ea typeface="微软雅黑" panose="020B0503020204020204" pitchFamily="34" charset="-122"/>
            </a:endParaRPr>
          </a:p>
        </p:txBody>
      </p:sp>
      <p:pic>
        <p:nvPicPr>
          <p:cNvPr id="37" name="图片 47" descr="合肥基地"/>
          <p:cNvPicPr>
            <a:picLocks noChangeAspect="1"/>
          </p:cNvPicPr>
          <p:nvPr/>
        </p:nvPicPr>
        <p:blipFill rotWithShape="1">
          <a:blip r:embed="rId1" cstate="print"/>
          <a:srcRect l="25065"/>
          <a:stretch>
            <a:fillRect/>
          </a:stretch>
        </p:blipFill>
        <p:spPr>
          <a:xfrm>
            <a:off x="478582" y="1877637"/>
            <a:ext cx="3431978" cy="4305583"/>
          </a:xfrm>
          <a:prstGeom prst="rect">
            <a:avLst/>
          </a:prstGeom>
          <a:ln w="57150">
            <a:solidFill>
              <a:srgbClr val="00B0F0"/>
            </a:solidFill>
          </a:ln>
        </p:spPr>
      </p:pic>
      <p:grpSp>
        <p:nvGrpSpPr>
          <p:cNvPr id="2" name="组合 1"/>
          <p:cNvGrpSpPr/>
          <p:nvPr/>
        </p:nvGrpSpPr>
        <p:grpSpPr>
          <a:xfrm>
            <a:off x="4150990" y="1850951"/>
            <a:ext cx="7417911" cy="4314353"/>
            <a:chOff x="3654124" y="1823662"/>
            <a:chExt cx="8562849" cy="4218348"/>
          </a:xfrm>
        </p:grpSpPr>
        <p:pic>
          <p:nvPicPr>
            <p:cNvPr id="38" name="图片 37" descr="微信图片_20170413111542"/>
            <p:cNvPicPr>
              <a:picLocks noChangeAspect="1"/>
            </p:cNvPicPr>
            <p:nvPr/>
          </p:nvPicPr>
          <p:blipFill>
            <a:blip r:embed="rId2" cstate="print"/>
            <a:stretch>
              <a:fillRect/>
            </a:stretch>
          </p:blipFill>
          <p:spPr>
            <a:xfrm>
              <a:off x="3662161" y="1849754"/>
              <a:ext cx="3043949" cy="2032403"/>
            </a:xfrm>
            <a:prstGeom prst="rect">
              <a:avLst/>
            </a:prstGeom>
            <a:ln w="57150">
              <a:solidFill>
                <a:srgbClr val="FFC000"/>
              </a:solidFill>
            </a:ln>
          </p:spPr>
        </p:pic>
        <p:pic>
          <p:nvPicPr>
            <p:cNvPr id="39" name="图片 38" descr="微信图片_20170413111549"/>
            <p:cNvPicPr>
              <a:picLocks noChangeAspect="1"/>
            </p:cNvPicPr>
            <p:nvPr/>
          </p:nvPicPr>
          <p:blipFill>
            <a:blip r:embed="rId3" cstate="print"/>
            <a:stretch>
              <a:fillRect/>
            </a:stretch>
          </p:blipFill>
          <p:spPr>
            <a:xfrm>
              <a:off x="3654124" y="4006199"/>
              <a:ext cx="3051986" cy="2032403"/>
            </a:xfrm>
            <a:prstGeom prst="rect">
              <a:avLst/>
            </a:prstGeom>
            <a:ln w="57150">
              <a:solidFill>
                <a:srgbClr val="4E9FD6"/>
              </a:solidFill>
            </a:ln>
          </p:spPr>
        </p:pic>
        <p:pic>
          <p:nvPicPr>
            <p:cNvPr id="40" name="图片 39" descr="716088060203843817"/>
            <p:cNvPicPr>
              <a:picLocks noChangeAspect="1"/>
            </p:cNvPicPr>
            <p:nvPr/>
          </p:nvPicPr>
          <p:blipFill>
            <a:blip r:embed="rId4" cstate="print"/>
            <a:stretch>
              <a:fillRect/>
            </a:stretch>
          </p:blipFill>
          <p:spPr>
            <a:xfrm>
              <a:off x="6799215" y="1823662"/>
              <a:ext cx="2771400" cy="2102918"/>
            </a:xfrm>
            <a:prstGeom prst="rect">
              <a:avLst/>
            </a:prstGeom>
            <a:ln w="38100">
              <a:solidFill>
                <a:schemeClr val="accent1"/>
              </a:solidFill>
            </a:ln>
          </p:spPr>
        </p:pic>
        <p:pic>
          <p:nvPicPr>
            <p:cNvPr id="41" name="图片 62" descr="合肥食堂"/>
            <p:cNvPicPr>
              <a:picLocks noChangeAspect="1"/>
            </p:cNvPicPr>
            <p:nvPr/>
          </p:nvPicPr>
          <p:blipFill>
            <a:blip r:embed="rId5" cstate="print"/>
            <a:stretch>
              <a:fillRect/>
            </a:stretch>
          </p:blipFill>
          <p:spPr>
            <a:xfrm>
              <a:off x="9641536" y="4002791"/>
              <a:ext cx="2575437" cy="2035811"/>
            </a:xfrm>
            <a:prstGeom prst="rect">
              <a:avLst/>
            </a:prstGeom>
            <a:ln w="38100">
              <a:solidFill>
                <a:srgbClr val="4E9FD6"/>
              </a:solidFill>
            </a:ln>
          </p:spPr>
        </p:pic>
        <p:pic>
          <p:nvPicPr>
            <p:cNvPr id="43" name="图片 16" descr="63e000811c3dd4a0f3a"/>
            <p:cNvPicPr>
              <a:picLocks noChangeAspect="1"/>
            </p:cNvPicPr>
            <p:nvPr/>
          </p:nvPicPr>
          <p:blipFill>
            <a:blip r:embed="rId6" cstate="print"/>
            <a:stretch>
              <a:fillRect/>
            </a:stretch>
          </p:blipFill>
          <p:spPr>
            <a:xfrm>
              <a:off x="6815286" y="4006199"/>
              <a:ext cx="2755329" cy="2035811"/>
            </a:xfrm>
            <a:prstGeom prst="rect">
              <a:avLst/>
            </a:prstGeom>
            <a:ln w="38100">
              <a:solidFill>
                <a:srgbClr val="4E9FD6"/>
              </a:solidFill>
            </a:ln>
          </p:spPr>
        </p:pic>
        <p:pic>
          <p:nvPicPr>
            <p:cNvPr id="45" name="图片 44" descr="微信图片_20170512140404"/>
            <p:cNvPicPr>
              <a:picLocks noChangeAspect="1"/>
            </p:cNvPicPr>
            <p:nvPr/>
          </p:nvPicPr>
          <p:blipFill rotWithShape="1">
            <a:blip r:embed="rId7" cstate="print"/>
            <a:srcRect r="2680"/>
            <a:stretch>
              <a:fillRect/>
            </a:stretch>
          </p:blipFill>
          <p:spPr>
            <a:xfrm>
              <a:off x="9641536" y="1827791"/>
              <a:ext cx="2575437" cy="2102918"/>
            </a:xfrm>
            <a:prstGeom prst="rect">
              <a:avLst/>
            </a:prstGeom>
            <a:ln w="38100">
              <a:solidFill>
                <a:srgbClr val="FFC000"/>
              </a:solidFill>
            </a:ln>
          </p:spPr>
        </p:pic>
      </p:grpSp>
      <p:sp>
        <p:nvSpPr>
          <p:cNvPr id="20"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1" name="文本框 191"/>
          <p:cNvSpPr txBox="1"/>
          <p:nvPr/>
        </p:nvSpPr>
        <p:spPr bwMode="auto">
          <a:xfrm>
            <a:off x="3530484"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25000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40</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微信图片_20171113092716"/>
          <p:cNvPicPr>
            <a:picLocks noChangeAspect="1"/>
          </p:cNvPicPr>
          <p:nvPr/>
        </p:nvPicPr>
        <p:blipFill>
          <a:blip r:embed="rId1" cstate="print"/>
          <a:stretch>
            <a:fillRect/>
          </a:stretch>
        </p:blipFill>
        <p:spPr>
          <a:xfrm>
            <a:off x="406574" y="2135945"/>
            <a:ext cx="3513929" cy="4101366"/>
          </a:xfrm>
          <a:prstGeom prst="rect">
            <a:avLst/>
          </a:prstGeom>
          <a:ln w="57150">
            <a:solidFill>
              <a:srgbClr val="00B0F0"/>
            </a:solidFill>
          </a:ln>
        </p:spPr>
      </p:pic>
      <p:grpSp>
        <p:nvGrpSpPr>
          <p:cNvPr id="2" name="组合 6"/>
          <p:cNvGrpSpPr/>
          <p:nvPr/>
        </p:nvGrpSpPr>
        <p:grpSpPr>
          <a:xfrm>
            <a:off x="4078982" y="2067668"/>
            <a:ext cx="7679383" cy="4169643"/>
            <a:chOff x="4511030" y="2067669"/>
            <a:chExt cx="7679383" cy="3683040"/>
          </a:xfrm>
        </p:grpSpPr>
        <p:grpSp>
          <p:nvGrpSpPr>
            <p:cNvPr id="7" name="组合 1"/>
            <p:cNvGrpSpPr/>
            <p:nvPr/>
          </p:nvGrpSpPr>
          <p:grpSpPr>
            <a:xfrm>
              <a:off x="4511030" y="2096772"/>
              <a:ext cx="7657599" cy="3653937"/>
              <a:chOff x="678" y="1400"/>
              <a:chExt cx="12853" cy="6133"/>
            </a:xfrm>
          </p:grpSpPr>
          <p:pic>
            <p:nvPicPr>
              <p:cNvPr id="3" name="图片 2" descr="微信图片_20170719153519"/>
              <p:cNvPicPr>
                <a:picLocks noChangeAspect="1"/>
              </p:cNvPicPr>
              <p:nvPr/>
            </p:nvPicPr>
            <p:blipFill>
              <a:blip r:embed="rId2" cstate="print"/>
              <a:stretch>
                <a:fillRect/>
              </a:stretch>
            </p:blipFill>
            <p:spPr>
              <a:xfrm>
                <a:off x="696" y="1400"/>
                <a:ext cx="4168" cy="2990"/>
              </a:xfrm>
              <a:prstGeom prst="rect">
                <a:avLst/>
              </a:prstGeom>
              <a:ln w="38100">
                <a:solidFill>
                  <a:schemeClr val="accent1"/>
                </a:solidFill>
              </a:ln>
            </p:spPr>
          </p:pic>
          <p:pic>
            <p:nvPicPr>
              <p:cNvPr id="4" name="图片 3" descr="微信图片_20170719153523"/>
              <p:cNvPicPr>
                <a:picLocks noChangeAspect="1"/>
              </p:cNvPicPr>
              <p:nvPr/>
            </p:nvPicPr>
            <p:blipFill>
              <a:blip r:embed="rId3" cstate="print"/>
              <a:stretch>
                <a:fillRect/>
              </a:stretch>
            </p:blipFill>
            <p:spPr>
              <a:xfrm>
                <a:off x="5092" y="1401"/>
                <a:ext cx="4068" cy="2952"/>
              </a:xfrm>
              <a:prstGeom prst="rect">
                <a:avLst/>
              </a:prstGeom>
              <a:ln w="38100">
                <a:solidFill>
                  <a:srgbClr val="FFC000"/>
                </a:solidFill>
              </a:ln>
            </p:spPr>
          </p:pic>
          <p:pic>
            <p:nvPicPr>
              <p:cNvPr id="5" name="图片 4" descr="微信图片_20170719153417"/>
              <p:cNvPicPr>
                <a:picLocks noChangeAspect="1"/>
              </p:cNvPicPr>
              <p:nvPr/>
            </p:nvPicPr>
            <p:blipFill>
              <a:blip r:embed="rId4" cstate="print"/>
              <a:stretch>
                <a:fillRect/>
              </a:stretch>
            </p:blipFill>
            <p:spPr>
              <a:xfrm>
                <a:off x="5076" y="4630"/>
                <a:ext cx="4069" cy="2903"/>
              </a:xfrm>
              <a:prstGeom prst="rect">
                <a:avLst/>
              </a:prstGeom>
              <a:ln w="38100">
                <a:solidFill>
                  <a:schemeClr val="accent1"/>
                </a:solidFill>
              </a:ln>
            </p:spPr>
          </p:pic>
          <p:pic>
            <p:nvPicPr>
              <p:cNvPr id="6" name="图片 5" descr="微信图片_20170719153505"/>
              <p:cNvPicPr>
                <a:picLocks noChangeAspect="1"/>
              </p:cNvPicPr>
              <p:nvPr/>
            </p:nvPicPr>
            <p:blipFill>
              <a:blip r:embed="rId5" cstate="print"/>
              <a:stretch>
                <a:fillRect/>
              </a:stretch>
            </p:blipFill>
            <p:spPr>
              <a:xfrm>
                <a:off x="678" y="4646"/>
                <a:ext cx="4132" cy="2887"/>
              </a:xfrm>
              <a:prstGeom prst="rect">
                <a:avLst/>
              </a:prstGeom>
              <a:ln w="38100">
                <a:solidFill>
                  <a:srgbClr val="FFC000"/>
                </a:solidFill>
              </a:ln>
            </p:spPr>
          </p:pic>
          <p:pic>
            <p:nvPicPr>
              <p:cNvPr id="8" name="图片 7" descr="微信图片_20170719144243"/>
              <p:cNvPicPr>
                <a:picLocks noChangeAspect="1"/>
              </p:cNvPicPr>
              <p:nvPr/>
            </p:nvPicPr>
            <p:blipFill>
              <a:blip r:embed="rId6" cstate="print"/>
              <a:stretch>
                <a:fillRect/>
              </a:stretch>
            </p:blipFill>
            <p:spPr>
              <a:xfrm>
                <a:off x="9346" y="4599"/>
                <a:ext cx="4185" cy="2934"/>
              </a:xfrm>
              <a:prstGeom prst="rect">
                <a:avLst/>
              </a:prstGeom>
              <a:ln w="38100">
                <a:solidFill>
                  <a:srgbClr val="FFC000"/>
                </a:solidFill>
              </a:ln>
            </p:spPr>
          </p:pic>
        </p:grpSp>
        <p:pic>
          <p:nvPicPr>
            <p:cNvPr id="10" name="图片 9" descr="微信图片_20170719144239"/>
            <p:cNvPicPr>
              <a:picLocks noChangeAspect="1"/>
            </p:cNvPicPr>
            <p:nvPr/>
          </p:nvPicPr>
          <p:blipFill>
            <a:blip r:embed="rId7" cstate="print"/>
            <a:stretch>
              <a:fillRect/>
            </a:stretch>
          </p:blipFill>
          <p:spPr>
            <a:xfrm>
              <a:off x="9659307" y="2067669"/>
              <a:ext cx="2531106" cy="1788450"/>
            </a:xfrm>
            <a:prstGeom prst="rect">
              <a:avLst/>
            </a:prstGeom>
            <a:ln w="38100">
              <a:solidFill>
                <a:srgbClr val="FFC000"/>
              </a:solidFill>
            </a:ln>
          </p:spPr>
        </p:pic>
      </p:grpSp>
      <p:sp>
        <p:nvSpPr>
          <p:cNvPr id="11" name="矩形 10"/>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宿州基地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2"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3" name="文本框 191"/>
          <p:cNvSpPr txBox="1"/>
          <p:nvPr/>
        </p:nvSpPr>
        <p:spPr bwMode="auto">
          <a:xfrm>
            <a:off x="345847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24000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3</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900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1"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50590" y="1700808"/>
            <a:ext cx="11202268" cy="4869106"/>
            <a:chOff x="1228" y="1162"/>
            <a:chExt cx="11571" cy="6748"/>
          </a:xfrm>
        </p:grpSpPr>
        <p:grpSp>
          <p:nvGrpSpPr>
            <p:cNvPr id="3" name="组合 2"/>
            <p:cNvGrpSpPr/>
            <p:nvPr/>
          </p:nvGrpSpPr>
          <p:grpSpPr>
            <a:xfrm>
              <a:off x="1228" y="1179"/>
              <a:ext cx="7711" cy="6731"/>
              <a:chOff x="1101" y="1233"/>
              <a:chExt cx="7711" cy="6731"/>
            </a:xfrm>
          </p:grpSpPr>
          <p:pic>
            <p:nvPicPr>
              <p:cNvPr id="5" name="图片 33" descr="宁夏职场2"/>
              <p:cNvPicPr>
                <a:picLocks noChangeAspect="1"/>
              </p:cNvPicPr>
              <p:nvPr/>
            </p:nvPicPr>
            <p:blipFill>
              <a:blip r:embed="rId1" cstate="print"/>
              <a:stretch>
                <a:fillRect/>
              </a:stretch>
            </p:blipFill>
            <p:spPr>
              <a:xfrm>
                <a:off x="5073" y="5208"/>
                <a:ext cx="3739" cy="2756"/>
              </a:xfrm>
              <a:prstGeom prst="rect">
                <a:avLst/>
              </a:prstGeom>
              <a:ln w="38100">
                <a:solidFill>
                  <a:srgbClr val="FFC000"/>
                </a:solidFill>
              </a:ln>
            </p:spPr>
          </p:pic>
          <p:pic>
            <p:nvPicPr>
              <p:cNvPr id="6" name="图片 3" descr="C:\和君纵达\策划\新建文件夹\20170227_095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01" y="5238"/>
                <a:ext cx="3807" cy="2718"/>
              </a:xfrm>
              <a:prstGeom prst="rect">
                <a:avLst/>
              </a:prstGeom>
              <a:noFill/>
              <a:ln w="38100">
                <a:solidFill>
                  <a:srgbClr val="FFC000"/>
                </a:solidFill>
                <a:miter lim="800000"/>
                <a:headEnd/>
                <a:tailEnd/>
              </a:ln>
            </p:spPr>
          </p:pic>
          <p:pic>
            <p:nvPicPr>
              <p:cNvPr id="7"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 y="1233"/>
                <a:ext cx="5707" cy="3805"/>
              </a:xfrm>
              <a:prstGeom prst="rect">
                <a:avLst/>
              </a:prstGeom>
              <a:ln w="38100">
                <a:solidFill>
                  <a:schemeClr val="accent1"/>
                </a:solidFill>
              </a:ln>
            </p:spPr>
          </p:pic>
        </p:grpSp>
        <p:pic>
          <p:nvPicPr>
            <p:cNvPr id="4" name="图片 3" descr="微信图片_20170518160139 副本"/>
            <p:cNvPicPr>
              <a:picLocks noChangeAspect="1"/>
            </p:cNvPicPr>
            <p:nvPr/>
          </p:nvPicPr>
          <p:blipFill>
            <a:blip r:embed="rId4" cstate="print"/>
            <a:stretch>
              <a:fillRect/>
            </a:stretch>
          </p:blipFill>
          <p:spPr>
            <a:xfrm>
              <a:off x="7123" y="1162"/>
              <a:ext cx="5676" cy="3820"/>
            </a:xfrm>
            <a:prstGeom prst="rect">
              <a:avLst/>
            </a:prstGeom>
            <a:ln w="38100">
              <a:solidFill>
                <a:schemeClr val="accent1"/>
              </a:solidFill>
            </a:ln>
          </p:spPr>
        </p:pic>
      </p:grpSp>
      <p:sp>
        <p:nvSpPr>
          <p:cNvPr id="9" name="矩形 8"/>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宁夏基地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20"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1" name="文本框 191"/>
          <p:cNvSpPr txBox="1"/>
          <p:nvPr/>
        </p:nvSpPr>
        <p:spPr bwMode="auto">
          <a:xfrm>
            <a:off x="357492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10000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15</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pic>
        <p:nvPicPr>
          <p:cNvPr id="30" name="图片 2" descr="C:\和君纵达\策划\新建文件夹\20170227_095525.jpg"/>
          <p:cNvPicPr>
            <a:picLocks noChangeAspect="1" noChangeArrowheads="1"/>
          </p:cNvPicPr>
          <p:nvPr/>
        </p:nvPicPr>
        <p:blipFill>
          <a:blip r:embed="rId5" cstate="print">
            <a:extLst>
              <a:ext uri="{28A0092B-C50C-407E-A947-70E740481C1C}">
                <a14:useLocalDpi xmlns:a14="http://schemas.microsoft.com/office/drawing/2010/main" val="0"/>
              </a:ext>
            </a:extLst>
          </a:blip>
          <a:srcRect t="12894"/>
          <a:stretch>
            <a:fillRect/>
          </a:stretch>
        </p:blipFill>
        <p:spPr>
          <a:xfrm>
            <a:off x="8183438" y="4581129"/>
            <a:ext cx="3584465" cy="2016224"/>
          </a:xfrm>
          <a:prstGeom prst="rect">
            <a:avLst/>
          </a:prstGeom>
          <a:noFill/>
          <a:ln w="38100">
            <a:solidFill>
              <a:srgbClr val="FFC000"/>
            </a:solidFill>
          </a:ln>
        </p:spPr>
      </p:pic>
      <p:sp>
        <p:nvSpPr>
          <p:cNvPr id="2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佛山基地</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4" name="组合 12"/>
          <p:cNvGrpSpPr/>
          <p:nvPr/>
        </p:nvGrpSpPr>
        <p:grpSpPr>
          <a:xfrm>
            <a:off x="982555" y="1817707"/>
            <a:ext cx="10009196" cy="4565253"/>
            <a:chOff x="1522" y="1275"/>
            <a:chExt cx="12141" cy="6555"/>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6626"/>
            <a:stretch>
              <a:fillRect/>
            </a:stretch>
          </p:blipFill>
          <p:spPr>
            <a:xfrm>
              <a:off x="9023" y="1275"/>
              <a:ext cx="4608" cy="3290"/>
            </a:xfrm>
            <a:prstGeom prst="rect">
              <a:avLst/>
            </a:prstGeom>
            <a:ln w="38100">
              <a:solidFill>
                <a:srgbClr val="FFC000"/>
              </a:solidFill>
            </a:ln>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5" y="4758"/>
              <a:ext cx="4608" cy="3072"/>
            </a:xfrm>
            <a:prstGeom prst="rect">
              <a:avLst/>
            </a:prstGeom>
            <a:ln w="38100">
              <a:solidFill>
                <a:srgbClr val="FFC000"/>
              </a:solidFill>
            </a:ln>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 y="1337"/>
              <a:ext cx="6813" cy="6457"/>
            </a:xfrm>
            <a:prstGeom prst="rect">
              <a:avLst/>
            </a:prstGeom>
            <a:ln w="57150">
              <a:solidFill>
                <a:schemeClr val="accent1"/>
              </a:solidFill>
            </a:ln>
          </p:spPr>
        </p:pic>
      </p:grpSp>
      <p:sp>
        <p:nvSpPr>
          <p:cNvPr id="17"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8" name="文本框 191"/>
          <p:cNvSpPr txBox="1"/>
          <p:nvPr/>
        </p:nvSpPr>
        <p:spPr bwMode="auto">
          <a:xfrm>
            <a:off x="3574926" y="692696"/>
            <a:ext cx="1700626" cy="553998"/>
          </a:xfrm>
          <a:prstGeom prst="rect">
            <a:avLst/>
          </a:prstGeom>
          <a:noFill/>
        </p:spPr>
        <p:txBody>
          <a:bodyPr wrap="square">
            <a:spAutoFit/>
          </a:bodyPr>
          <a:lstStyle/>
          <a:p>
            <a:pPr lvl="0" indent="0">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办公面积：</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1800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可容纳坐席：</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4</a:t>
            </a:r>
            <a:r>
              <a:rPr lang="en-US"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0</a:t>
            </a:r>
            <a:r>
              <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rPr>
              <a:t>席</a:t>
            </a:r>
            <a:endParaRPr lang="zh-CN" altLang="en-US" sz="1000" dirty="0">
              <a:solidFill>
                <a:schemeClr val="bg1">
                  <a:lumMod val="50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集团简介</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alt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75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rgbClr val="F77E31"/>
                </a:solidFill>
                <a:latin typeface="微软雅黑" panose="020B0503020204020204" pitchFamily="34" charset="-122"/>
                <a:ea typeface="微软雅黑" panose="020B0503020204020204" pitchFamily="34" charset="-122"/>
              </a:rPr>
              <a:t>运营基地</a:t>
            </a:r>
            <a:endParaRPr lang="en-US" sz="2000" b="1" dirty="0">
              <a:solidFill>
                <a:srgbClr val="F77E3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C:\Users\Administrator\Desktop\58pic_523eb7fa319f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474" y="2336981"/>
            <a:ext cx="12211610" cy="453448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925088"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服务优势综述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3" name="Oval 4"/>
          <p:cNvSpPr/>
          <p:nvPr/>
        </p:nvSpPr>
        <p:spPr>
          <a:xfrm>
            <a:off x="3718942" y="3291417"/>
            <a:ext cx="929453" cy="889967"/>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稳定运营</a:t>
            </a:r>
            <a:endParaRPr lang="id-ID" sz="1600" dirty="0">
              <a:latin typeface="Impact MT Std" pitchFamily="34" charset="0"/>
              <a:ea typeface="微软雅黑" panose="020B0503020204020204" pitchFamily="34" charset="-122"/>
            </a:endParaRPr>
          </a:p>
        </p:txBody>
      </p:sp>
      <p:sp>
        <p:nvSpPr>
          <p:cNvPr id="47" name="Oval 4"/>
          <p:cNvSpPr/>
          <p:nvPr/>
        </p:nvSpPr>
        <p:spPr>
          <a:xfrm>
            <a:off x="1486694" y="4289371"/>
            <a:ext cx="929452"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成本最优</a:t>
            </a:r>
            <a:endParaRPr lang="id-ID" sz="1600" dirty="0">
              <a:latin typeface="Impact MT Std" pitchFamily="34" charset="0"/>
              <a:ea typeface="微软雅黑" panose="020B0503020204020204" pitchFamily="34" charset="-122"/>
            </a:endParaRPr>
          </a:p>
        </p:txBody>
      </p:sp>
      <p:sp>
        <p:nvSpPr>
          <p:cNvPr id="51" name="Oval 4"/>
          <p:cNvSpPr/>
          <p:nvPr/>
        </p:nvSpPr>
        <p:spPr>
          <a:xfrm>
            <a:off x="305215" y="4797152"/>
            <a:ext cx="929451"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Impact MT Std" pitchFamily="34" charset="0"/>
                <a:ea typeface="微软雅黑" panose="020B0503020204020204" pitchFamily="34" charset="-122"/>
              </a:rPr>
              <a:t>敏捷响应</a:t>
            </a:r>
            <a:endParaRPr lang="id-ID" sz="1600" dirty="0">
              <a:latin typeface="Impact MT Std" pitchFamily="34" charset="0"/>
              <a:ea typeface="微软雅黑" panose="020B0503020204020204" pitchFamily="34" charset="-122"/>
            </a:endParaRPr>
          </a:p>
        </p:txBody>
      </p:sp>
      <p:sp>
        <p:nvSpPr>
          <p:cNvPr id="55" name="Oval 4"/>
          <p:cNvSpPr/>
          <p:nvPr/>
        </p:nvSpPr>
        <p:spPr>
          <a:xfrm>
            <a:off x="4848208" y="2647343"/>
            <a:ext cx="950057" cy="889967"/>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Impact MT Std" pitchFamily="34" charset="0"/>
                <a:ea typeface="微软雅黑" panose="020B0503020204020204" pitchFamily="34" charset="-122"/>
              </a:rPr>
              <a:t>持续改进</a:t>
            </a:r>
            <a:endParaRPr lang="id-ID" sz="1600" dirty="0">
              <a:latin typeface="Impact MT Std" pitchFamily="34" charset="0"/>
              <a:ea typeface="微软雅黑" panose="020B0503020204020204" pitchFamily="34" charset="-122"/>
            </a:endParaRPr>
          </a:p>
        </p:txBody>
      </p:sp>
      <p:sp>
        <p:nvSpPr>
          <p:cNvPr id="59" name="Oval 4"/>
          <p:cNvSpPr/>
          <p:nvPr/>
        </p:nvSpPr>
        <p:spPr>
          <a:xfrm>
            <a:off x="2581578" y="3736401"/>
            <a:ext cx="929453" cy="867821"/>
          </a:xfrm>
          <a:prstGeom prst="ellipse">
            <a:avLst/>
          </a:prstGeom>
          <a:solidFill>
            <a:srgbClr val="4E9FD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Impact MT Std" pitchFamily="34" charset="0"/>
                <a:ea typeface="微软雅黑" panose="020B0503020204020204" pitchFamily="34" charset="-122"/>
              </a:rPr>
              <a:t>安全可控</a:t>
            </a:r>
            <a:endParaRPr lang="id-ID" dirty="0">
              <a:latin typeface="Impact MT Std" pitchFamily="34" charset="0"/>
              <a:ea typeface="微软雅黑" panose="020B0503020204020204" pitchFamily="34" charset="-122"/>
            </a:endParaRPr>
          </a:p>
        </p:txBody>
      </p:sp>
      <p:sp>
        <p:nvSpPr>
          <p:cNvPr id="4" name="文本框 3"/>
          <p:cNvSpPr txBox="1"/>
          <p:nvPr/>
        </p:nvSpPr>
        <p:spPr>
          <a:xfrm>
            <a:off x="5422224" y="1568743"/>
            <a:ext cx="2347572" cy="1200329"/>
          </a:xfrm>
          <a:prstGeom prst="rect">
            <a:avLst/>
          </a:prstGeom>
          <a:noFill/>
          <a:ln>
            <a:noFill/>
          </a:ln>
        </p:spPr>
        <p:txBody>
          <a:bodyPr wrap="square" rtlCol="0">
            <a:spAutoFit/>
          </a:bodyPr>
          <a:lstStyle/>
          <a:p>
            <a:pPr algn="ctr"/>
            <a:r>
              <a:rPr lang="zh-CN" altLang="en-US" sz="3600" b="1" dirty="0">
                <a:solidFill>
                  <a:srgbClr val="F77E31"/>
                </a:solidFill>
                <a:latin typeface="微软雅黑" panose="020B0503020204020204" pitchFamily="34" charset="-122"/>
                <a:ea typeface="微软雅黑" panose="020B0503020204020204" pitchFamily="34" charset="-122"/>
              </a:rPr>
              <a:t>只做</a:t>
            </a:r>
            <a:endParaRPr lang="en-US" altLang="zh-CN" sz="3600" b="1" dirty="0">
              <a:solidFill>
                <a:srgbClr val="F77E31"/>
              </a:solidFill>
              <a:latin typeface="微软雅黑" panose="020B0503020204020204" pitchFamily="34" charset="-122"/>
              <a:ea typeface="微软雅黑" panose="020B0503020204020204" pitchFamily="34" charset="-122"/>
            </a:endParaRPr>
          </a:p>
          <a:p>
            <a:pPr algn="ctr"/>
            <a:r>
              <a:rPr lang="zh-CN" altLang="en-US" sz="3600" b="1" dirty="0">
                <a:solidFill>
                  <a:srgbClr val="F77E31"/>
                </a:solidFill>
                <a:latin typeface="微软雅黑" panose="020B0503020204020204" pitchFamily="34" charset="-122"/>
                <a:ea typeface="微软雅黑" panose="020B0503020204020204" pitchFamily="34" charset="-122"/>
              </a:rPr>
              <a:t>第一</a:t>
            </a:r>
            <a:r>
              <a:rPr lang="en-US" altLang="zh-CN" sz="3600" b="1" dirty="0">
                <a:solidFill>
                  <a:srgbClr val="F77E31"/>
                </a:solidFill>
                <a:latin typeface="微软雅黑" panose="020B0503020204020204" pitchFamily="34" charset="-122"/>
                <a:ea typeface="微软雅黑" panose="020B0503020204020204" pitchFamily="34" charset="-122"/>
              </a:rPr>
              <a:t>!</a:t>
            </a:r>
            <a:endParaRPr lang="zh-CN" altLang="en-US" sz="3600" b="1" dirty="0">
              <a:solidFill>
                <a:srgbClr val="F77E31"/>
              </a:solidFill>
              <a:latin typeface="微软雅黑" panose="020B0503020204020204" pitchFamily="34" charset="-122"/>
              <a:ea typeface="微软雅黑" panose="020B0503020204020204" pitchFamily="34" charset="-122"/>
            </a:endParaRPr>
          </a:p>
        </p:txBody>
      </p:sp>
      <p:sp>
        <p:nvSpPr>
          <p:cNvPr id="71"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 name="矩形 4095"/>
          <p:cNvSpPr/>
          <p:nvPr/>
        </p:nvSpPr>
        <p:spPr>
          <a:xfrm>
            <a:off x="793" y="0"/>
            <a:ext cx="12188825" cy="685800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4" y="330169"/>
            <a:ext cx="3577951" cy="1092216"/>
          </a:xfrm>
          <a:prstGeom prst="rect">
            <a:avLst/>
          </a:prstGeom>
        </p:spPr>
      </p:pic>
      <p:sp>
        <p:nvSpPr>
          <p:cNvPr id="20" name="TextBox 2"/>
          <p:cNvSpPr txBox="1"/>
          <p:nvPr/>
        </p:nvSpPr>
        <p:spPr>
          <a:xfrm>
            <a:off x="3483114" y="2348880"/>
            <a:ext cx="5860790" cy="1015663"/>
          </a:xfrm>
          <a:prstGeom prst="rect">
            <a:avLst/>
          </a:prstGeom>
          <a:noFill/>
        </p:spPr>
        <p:txBody>
          <a:bodyPr wrap="square" rtlCol="0">
            <a:spAutoFit/>
          </a:bodyPr>
          <a:lstStyle/>
          <a:p>
            <a:pPr algn="ctr"/>
            <a:r>
              <a:rPr lang="zh-CN" altLang="en-US" sz="6000" dirty="0" smtClean="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rPr>
              <a:t>谢    谢</a:t>
            </a:r>
            <a:r>
              <a:rPr lang="en-US" altLang="zh-CN" sz="6000" dirty="0" smtClean="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rPr>
              <a:t>!</a:t>
            </a:r>
            <a:endParaRPr lang="en-US" sz="6000" dirty="0">
              <a:solidFill>
                <a:schemeClr val="tx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96"/>
                                        </p:tgtEl>
                                        <p:attrNameLst>
                                          <p:attrName>style.visibility</p:attrName>
                                        </p:attrNameLst>
                                      </p:cBhvr>
                                      <p:to>
                                        <p:strVal val="visible"/>
                                      </p:to>
                                    </p:set>
                                    <p:animEffect transition="in" filter="wipe(down)">
                                      <p:cBhvr>
                                        <p:cTn id="7" dur="600"/>
                                        <p:tgtEl>
                                          <p:spTgt spid="409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chemeClr val="accent4"/>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集团概况</a:t>
            </a:r>
            <a:endParaRPr lang="en-US" sz="2000" b="1" dirty="0">
              <a:solidFill>
                <a:srgbClr val="F77E31"/>
              </a:solidFill>
              <a:latin typeface="微软雅黑" panose="020B0503020204020204" pitchFamily="34" charset="-122"/>
              <a:ea typeface="微软雅黑" panose="020B0503020204020204" pitchFamily="34" charset="-122"/>
            </a:endParaRPr>
          </a:p>
        </p:txBody>
      </p:sp>
      <p:sp>
        <p:nvSpPr>
          <p:cNvPr id="36" name="Text Box 7"/>
          <p:cNvSpPr txBox="1">
            <a:spLocks noChangeArrowheads="1"/>
          </p:cNvSpPr>
          <p:nvPr/>
        </p:nvSpPr>
        <p:spPr bwMode="gray">
          <a:xfrm>
            <a:off x="5871645" y="1484784"/>
            <a:ext cx="2160240" cy="400110"/>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77E31"/>
                </a:solidFill>
                <a:latin typeface="微软雅黑" panose="020B0503020204020204" pitchFamily="34" charset="-122"/>
                <a:ea typeface="微软雅黑" panose="020B0503020204020204" pitchFamily="34" charset="-122"/>
                <a:sym typeface="方正兰亭黑_GBK" pitchFamily="2" charset="-122"/>
              </a:rPr>
              <a:t>集团基本信息</a:t>
            </a:r>
            <a:endParaRPr lang="en-US" altLang="zh-CN" sz="1400" b="1" dirty="0">
              <a:solidFill>
                <a:srgbClr val="F77E31"/>
              </a:solidFill>
              <a:latin typeface="微软雅黑" panose="020B0503020204020204" pitchFamily="34" charset="-122"/>
              <a:ea typeface="微软雅黑" panose="020B0503020204020204" pitchFamily="34" charset="-122"/>
              <a:sym typeface="方正兰亭黑_GBK" pitchFamily="2" charset="-122"/>
            </a:endParaRPr>
          </a:p>
        </p:txBody>
      </p:sp>
      <p:sp>
        <p:nvSpPr>
          <p:cNvPr id="37" name="矩形 36"/>
          <p:cNvSpPr/>
          <p:nvPr/>
        </p:nvSpPr>
        <p:spPr>
          <a:xfrm>
            <a:off x="5894514" y="1844824"/>
            <a:ext cx="3819892" cy="369332"/>
          </a:xfrm>
          <a:prstGeom prst="rect">
            <a:avLst/>
          </a:prstGeom>
        </p:spPr>
        <p:txBody>
          <a:bodyPr wrap="none">
            <a:spAutoFit/>
          </a:bodyPr>
          <a:lstStyle/>
          <a:p>
            <a:r>
              <a:rPr lang="en-US" altLang="zh-CN" dirty="0">
                <a:solidFill>
                  <a:schemeClr val="bg1">
                    <a:lumMod val="65000"/>
                  </a:schemeClr>
                </a:solidFill>
                <a:latin typeface="微软雅黑" panose="020B0503020204020204" pitchFamily="34" charset="-122"/>
                <a:ea typeface="微软雅黑" panose="020B0503020204020204" pitchFamily="34" charset="-122"/>
              </a:rPr>
              <a:t>BASIC INFORMATION COMPANY</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8" name="Rectangle 5"/>
          <p:cNvSpPr/>
          <p:nvPr/>
        </p:nvSpPr>
        <p:spPr bwMode="auto">
          <a:xfrm>
            <a:off x="5943653" y="2595334"/>
            <a:ext cx="5840185" cy="335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indent="323850" algn="just">
              <a:lnSpc>
                <a:spcPct val="150000"/>
              </a:lnSpc>
            </a:pPr>
            <a:r>
              <a:rPr lang="zh-CN" altLang="en-US" sz="2000" dirty="0" smtClean="0">
                <a:latin typeface="微软雅黑" panose="020B0503020204020204" pitchFamily="34" charset="-122"/>
                <a:ea typeface="微软雅黑" panose="020B0503020204020204" pitchFamily="34" charset="-122"/>
              </a:rPr>
              <a:t>和君集团成立于</a:t>
            </a:r>
            <a:r>
              <a:rPr lang="en-US" altLang="zh-CN" sz="2000" dirty="0" smtClean="0">
                <a:latin typeface="微软雅黑" panose="020B0503020204020204" pitchFamily="34" charset="-122"/>
                <a:ea typeface="微软雅黑" panose="020B0503020204020204" pitchFamily="34" charset="-122"/>
              </a:rPr>
              <a:t>2014</a:t>
            </a:r>
            <a:r>
              <a:rPr lang="zh-CN" altLang="en-US" sz="2000" dirty="0" smtClean="0">
                <a:latin typeface="微软雅黑" panose="020B0503020204020204" pitchFamily="34" charset="-122"/>
                <a:ea typeface="微软雅黑" panose="020B0503020204020204" pitchFamily="34" charset="-122"/>
              </a:rPr>
              <a:t>年，旗下拥有和君数据、和君技术、和君国际与和君投资四大业务板块。</a:t>
            </a:r>
            <a:endParaRPr lang="en-US" altLang="zh-CN" sz="2000" dirty="0" smtClean="0">
              <a:latin typeface="微软雅黑" panose="020B0503020204020204" pitchFamily="34" charset="-122"/>
              <a:ea typeface="微软雅黑" panose="020B0503020204020204" pitchFamily="34" charset="-122"/>
            </a:endParaRPr>
          </a:p>
          <a:p>
            <a:pPr indent="323850" algn="just">
              <a:lnSpc>
                <a:spcPct val="150000"/>
              </a:lnSpc>
            </a:pPr>
            <a:endParaRPr lang="en-US" altLang="zh-CN" sz="2000" dirty="0" smtClean="0">
              <a:latin typeface="微软雅黑" panose="020B0503020204020204" pitchFamily="34" charset="-122"/>
              <a:ea typeface="微软雅黑" panose="020B0503020204020204" pitchFamily="34" charset="-122"/>
            </a:endParaRPr>
          </a:p>
          <a:p>
            <a:pPr indent="323850" algn="just">
              <a:lnSpc>
                <a:spcPct val="150000"/>
              </a:lnSpc>
            </a:pPr>
            <a:r>
              <a:rPr lang="zh-CN" altLang="en-US" sz="2000" dirty="0" smtClean="0">
                <a:latin typeface="微软雅黑" panose="020B0503020204020204" pitchFamily="34" charset="-122"/>
                <a:ea typeface="微软雅黑" panose="020B0503020204020204" pitchFamily="34" charset="-122"/>
              </a:rPr>
              <a:t>集团通过技术驱动，致力于构筑新型一体化服务平台，</a:t>
            </a:r>
            <a:r>
              <a:rPr lang="zh-CN" altLang="en-US" sz="2000" b="1" dirty="0" smtClean="0">
                <a:latin typeface="微软雅黑" panose="020B0503020204020204" pitchFamily="34" charset="-122"/>
                <a:ea typeface="微软雅黑" panose="020B0503020204020204" pitchFamily="34" charset="-122"/>
              </a:rPr>
              <a:t>为企业提供用户全生命周期运营服务</a:t>
            </a:r>
            <a:r>
              <a:rPr lang="zh-CN" altLang="en-US" sz="2000" dirty="0" smtClean="0">
                <a:latin typeface="微软雅黑" panose="020B0503020204020204" pitchFamily="34" charset="-122"/>
                <a:ea typeface="微软雅黑" panose="020B0503020204020204" pitchFamily="34" charset="-122"/>
              </a:rPr>
              <a:t>，提升用户服务体验，防范经营风险、创造用户（数据）价值！</a:t>
            </a:r>
            <a:endParaRPr lang="en-US" altLang="zh-CN" sz="2000" dirty="0" smtClean="0">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endParaRPr lang="en-US" altLang="zh-CN" sz="2000" dirty="0">
              <a:solidFill>
                <a:schemeClr val="bg1">
                  <a:lumMod val="50000"/>
                </a:schemeClr>
              </a:solidFill>
              <a:latin typeface="微软雅黑" panose="020B0503020204020204" pitchFamily="34" charset="-122"/>
              <a:ea typeface="微软雅黑" panose="020B0503020204020204" pitchFamily="34" charset="-122"/>
              <a:sym typeface="Gill Sans" charset="0"/>
            </a:endParaRPr>
          </a:p>
        </p:txBody>
      </p:sp>
      <p:grpSp>
        <p:nvGrpSpPr>
          <p:cNvPr id="39" name="组合 38"/>
          <p:cNvGrpSpPr/>
          <p:nvPr/>
        </p:nvGrpSpPr>
        <p:grpSpPr>
          <a:xfrm>
            <a:off x="1995983" y="4548694"/>
            <a:ext cx="2106234" cy="428746"/>
            <a:chOff x="3214886" y="2438868"/>
            <a:chExt cx="2106234" cy="428746"/>
          </a:xfrm>
        </p:grpSpPr>
        <p:cxnSp>
          <p:nvCxnSpPr>
            <p:cNvPr id="40" name="直接连接符 39"/>
            <p:cNvCxnSpPr/>
            <p:nvPr/>
          </p:nvCxnSpPr>
          <p:spPr>
            <a:xfrm>
              <a:off x="3214886" y="2438868"/>
              <a:ext cx="8229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弧形 40"/>
            <p:cNvSpPr/>
            <p:nvPr/>
          </p:nvSpPr>
          <p:spPr>
            <a:xfrm>
              <a:off x="3924690" y="2438868"/>
              <a:ext cx="226300" cy="212174"/>
            </a:xfrm>
            <a:prstGeom prst="arc">
              <a:avLst>
                <a:gd name="adj1" fmla="val 16200000"/>
                <a:gd name="adj2" fmla="val 388870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弧形 41"/>
            <p:cNvSpPr/>
            <p:nvPr/>
          </p:nvSpPr>
          <p:spPr>
            <a:xfrm rot="11655971">
              <a:off x="3998682" y="2641313"/>
              <a:ext cx="226301" cy="226301"/>
            </a:xfrm>
            <a:prstGeom prst="arc">
              <a:avLst>
                <a:gd name="adj1" fmla="val 16200000"/>
                <a:gd name="adj2" fmla="val 363543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078982" y="2863982"/>
              <a:ext cx="1242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825853" y="3828614"/>
            <a:ext cx="2106234" cy="428746"/>
            <a:chOff x="3214886" y="2438868"/>
            <a:chExt cx="2106234" cy="428746"/>
          </a:xfrm>
        </p:grpSpPr>
        <p:cxnSp>
          <p:nvCxnSpPr>
            <p:cNvPr id="45" name="直接连接符 44"/>
            <p:cNvCxnSpPr/>
            <p:nvPr/>
          </p:nvCxnSpPr>
          <p:spPr>
            <a:xfrm>
              <a:off x="3214886" y="2438868"/>
              <a:ext cx="8229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弧形 45"/>
            <p:cNvSpPr/>
            <p:nvPr/>
          </p:nvSpPr>
          <p:spPr>
            <a:xfrm>
              <a:off x="3924690" y="2438868"/>
              <a:ext cx="226300" cy="212174"/>
            </a:xfrm>
            <a:prstGeom prst="arc">
              <a:avLst>
                <a:gd name="adj1" fmla="val 16200000"/>
                <a:gd name="adj2" fmla="val 388870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弧形 46"/>
            <p:cNvSpPr/>
            <p:nvPr/>
          </p:nvSpPr>
          <p:spPr>
            <a:xfrm rot="11655971">
              <a:off x="3998682" y="2641313"/>
              <a:ext cx="226301" cy="226301"/>
            </a:xfrm>
            <a:prstGeom prst="arc">
              <a:avLst>
                <a:gd name="adj1" fmla="val 16200000"/>
                <a:gd name="adj2" fmla="val 363543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4078982" y="2863982"/>
              <a:ext cx="1242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21877"/>
          <a:stretch>
            <a:fillRect/>
          </a:stretch>
        </p:blipFill>
        <p:spPr>
          <a:xfrm>
            <a:off x="0" y="2173740"/>
            <a:ext cx="5369442" cy="3981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01 公司简介&amp;logo\01-03发展历程墙\公司大事记图片\PPT用地图-333-0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63774" y="1012279"/>
            <a:ext cx="9144000" cy="515302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集团布局</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1" name="文本框 1"/>
          <p:cNvSpPr txBox="1"/>
          <p:nvPr/>
        </p:nvSpPr>
        <p:spPr>
          <a:xfrm>
            <a:off x="550590" y="5085184"/>
            <a:ext cx="3456384" cy="346249"/>
          </a:xfrm>
          <a:prstGeom prst="rect">
            <a:avLst/>
          </a:prstGeom>
          <a:noFill/>
        </p:spPr>
        <p:txBody>
          <a:bodyPr wrap="square" lIns="68580" tIns="34290" rIns="68580" bIns="34290" rtlCol="0">
            <a:spAutoFit/>
          </a:bodyPr>
          <a:lstStyle/>
          <a:p>
            <a:r>
              <a:rPr lang="zh-CN" altLang="en-US" b="1" dirty="0">
                <a:solidFill>
                  <a:schemeClr val="accent2"/>
                </a:solidFill>
                <a:latin typeface="微软雅黑" panose="020B0503020204020204" pitchFamily="34" charset="-122"/>
                <a:ea typeface="微软雅黑" panose="020B0503020204020204" pitchFamily="34" charset="-122"/>
              </a:rPr>
              <a:t>旗下分支机构</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2" name="矩形 41"/>
          <p:cNvSpPr/>
          <p:nvPr/>
        </p:nvSpPr>
        <p:spPr>
          <a:xfrm>
            <a:off x="406574" y="5367145"/>
            <a:ext cx="5832648" cy="1544320"/>
          </a:xfrm>
          <a:prstGeom prst="rect">
            <a:avLst/>
          </a:prstGeom>
        </p:spPr>
        <p:txBody>
          <a:bodyPr wrap="square" lIns="68578" tIns="34289" rIns="68578" bIns="34289">
            <a:spAutoFit/>
          </a:bodyPr>
          <a:lstStyle/>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管理总部：上海</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运营基地：北京、昆山、合肥、宁夏、宿州、</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佛山、重庆、安庆、</a:t>
            </a:r>
            <a:r>
              <a:rPr lang="zh-CN" altLang="en-US" sz="1200" dirty="0" smtClean="0">
                <a:solidFill>
                  <a:srgbClr val="0070C0"/>
                </a:solidFill>
                <a:latin typeface="微软雅黑" panose="020B0503020204020204" pitchFamily="34" charset="-122"/>
                <a:ea typeface="微软雅黑" panose="020B0503020204020204" pitchFamily="34" charset="-122"/>
                <a:sym typeface="方正兰亭黑_GBK" panose="02000000000000000000"/>
              </a:rPr>
              <a:t>大连（筹）</a:t>
            </a:r>
            <a:endParaRPr lang="zh-CN" altLang="en-US" sz="1200" dirty="0" smtClean="0">
              <a:solidFill>
                <a:srgbClr val="0070C0"/>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分</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方正兰亭黑_GBK" panose="02000000000000000000"/>
              </a:rPr>
              <a:t>公司：上海、北京、杭州、广州、合肥、佛山</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200000"/>
              </a:lnSpc>
              <a:buFont typeface="Wingdings" panose="05000000000000000000" pitchFamily="2" charset="2"/>
              <a:buChar char="l"/>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办公总面积：超</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80000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平米</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43" name="矩形 69"/>
          <p:cNvSpPr/>
          <p:nvPr/>
        </p:nvSpPr>
        <p:spPr>
          <a:xfrm>
            <a:off x="9551590" y="5163644"/>
            <a:ext cx="2373630" cy="369324"/>
          </a:xfrm>
          <a:prstGeom prst="rect">
            <a:avLst/>
          </a:prstGeom>
          <a:noFill/>
          <a:ln w="9525">
            <a:noFill/>
          </a:ln>
        </p:spPr>
        <p:txBody>
          <a:bodyPr lIns="91431" tIns="45716" rIns="91431" bIns="45716" anchor="t">
            <a:spAutoFit/>
          </a:bodyPr>
          <a:lstStyle/>
          <a:p>
            <a:pPr lvl="0" indent="0"/>
            <a:r>
              <a:rPr lang="zh-CN" altLang="en-US" b="1" dirty="0">
                <a:solidFill>
                  <a:srgbClr val="F77E31"/>
                </a:solidFill>
                <a:latin typeface="微软雅黑" panose="020B0503020204020204" pitchFamily="34" charset="-122"/>
                <a:ea typeface="微软雅黑" panose="020B0503020204020204" pitchFamily="34" charset="-122"/>
                <a:sym typeface="方正兰亭黑_GBK" panose="02000000000000000000"/>
              </a:rPr>
              <a:t>拥有员工数量</a:t>
            </a:r>
            <a:endParaRPr lang="zh-CN" altLang="en-US" b="1" dirty="0">
              <a:solidFill>
                <a:srgbClr val="F77E31"/>
              </a:solidFill>
              <a:latin typeface="微软雅黑" panose="020B0503020204020204" pitchFamily="34" charset="-122"/>
              <a:ea typeface="微软雅黑" panose="020B0503020204020204" pitchFamily="34" charset="-122"/>
              <a:sym typeface="方正兰亭黑_GBK" panose="02000000000000000000"/>
            </a:endParaRPr>
          </a:p>
        </p:txBody>
      </p:sp>
      <p:sp>
        <p:nvSpPr>
          <p:cNvPr id="44" name="矩形 47"/>
          <p:cNvSpPr/>
          <p:nvPr/>
        </p:nvSpPr>
        <p:spPr>
          <a:xfrm>
            <a:off x="9047534" y="5604976"/>
            <a:ext cx="2808312" cy="1243965"/>
          </a:xfrm>
          <a:prstGeom prst="rect">
            <a:avLst/>
          </a:prstGeom>
          <a:noFill/>
          <a:ln w="9525">
            <a:noFill/>
          </a:ln>
        </p:spPr>
        <p:txBody>
          <a:bodyPr wrap="square" lIns="91431" tIns="45716" rIns="91431" bIns="45716" anchor="t">
            <a:spAutoFit/>
          </a:bodyPr>
          <a:lstStyle/>
          <a:p>
            <a:pPr lvl="0" indent="0">
              <a:lnSpc>
                <a:spcPct val="150000"/>
              </a:lnSpc>
              <a:buFont typeface="Wingdings" panose="05000000000000000000" pitchFamily="2" charset="2"/>
              <a:buChar char="l"/>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总人数</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8</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000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余人   </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buFont typeface="Wingdings" panose="05000000000000000000" pitchFamily="2" charset="2"/>
              <a:buChar char="l"/>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70%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为大专以上学历；</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30%</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为本科以上学历</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a:p>
            <a:pPr lvl="0" indent="0">
              <a:lnSpc>
                <a:spcPct val="150000"/>
              </a:lnSpc>
              <a:buFont typeface="Wingdings" panose="05000000000000000000" pitchFamily="2" charset="2"/>
              <a:buChar char="l"/>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数据分析及系统开发团队</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rPr>
              <a:t>超百人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方正兰亭黑_GBK" panose="02000000000000000000"/>
            </a:endParaRPr>
          </a:p>
        </p:txBody>
      </p:sp>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V="1">
            <a:off x="6311230" y="2971986"/>
            <a:ext cx="1080120" cy="457014"/>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463358" y="2996952"/>
            <a:ext cx="576064" cy="108012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7744962" y="4137305"/>
            <a:ext cx="222452" cy="30609"/>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7597810" y="4005064"/>
            <a:ext cx="72008" cy="132241"/>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6311230" y="3474421"/>
            <a:ext cx="1252370" cy="458635"/>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flipV="1">
            <a:off x="7391350" y="2978546"/>
            <a:ext cx="172250" cy="95451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633814" y="3955280"/>
            <a:ext cx="333600" cy="140198"/>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6307337" y="3474421"/>
            <a:ext cx="1309373" cy="693494"/>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212896" y="4258757"/>
            <a:ext cx="478958" cy="1163090"/>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7212896" y="4167915"/>
            <a:ext cx="826526" cy="1253932"/>
          </a:xfrm>
          <a:prstGeom prst="line">
            <a:avLst/>
          </a:prstGeom>
          <a:ln>
            <a:solidFill>
              <a:srgbClr val="3190CF"/>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163705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集团大事记</a:t>
            </a:r>
            <a:endParaRPr lang="en-US" sz="2000" b="1" dirty="0">
              <a:solidFill>
                <a:schemeClr val="accent2"/>
              </a:solidFill>
              <a:latin typeface="微软雅黑" panose="020B0503020204020204" pitchFamily="34" charset="-122"/>
              <a:ea typeface="微软雅黑" panose="020B0503020204020204" pitchFamily="34" charset="-122"/>
            </a:endParaRPr>
          </a:p>
        </p:txBody>
      </p:sp>
      <p:sp>
        <p:nvSpPr>
          <p:cNvPr id="46"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6372" y="756072"/>
            <a:ext cx="10991020" cy="6183995"/>
          </a:xfrm>
          <a:prstGeom prst="rect">
            <a:avLst/>
          </a:prstGeom>
        </p:spPr>
      </p:pic>
      <p:sp>
        <p:nvSpPr>
          <p:cNvPr id="15" name="TextBox 14"/>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1" cstate="print"/>
          <a:stretch>
            <a:fillRect/>
          </a:stretch>
        </p:blipFill>
        <p:spPr>
          <a:xfrm>
            <a:off x="1364370" y="662219"/>
            <a:ext cx="9435988" cy="6216708"/>
          </a:xfrm>
          <a:prstGeom prst="rect">
            <a:avLst/>
          </a:prstGeom>
        </p:spPr>
      </p:pic>
      <p:grpSp>
        <p:nvGrpSpPr>
          <p:cNvPr id="4" name="组合 3"/>
          <p:cNvGrpSpPr/>
          <p:nvPr/>
        </p:nvGrpSpPr>
        <p:grpSpPr>
          <a:xfrm>
            <a:off x="23421" y="675573"/>
            <a:ext cx="1175240" cy="6182427"/>
            <a:chOff x="1422527" y="1496768"/>
            <a:chExt cx="1000271" cy="5143499"/>
          </a:xfrm>
          <a:solidFill>
            <a:srgbClr val="3190CF"/>
          </a:solidFill>
        </p:grpSpPr>
        <p:sp>
          <p:nvSpPr>
            <p:cNvPr id="89" name="矩形 88"/>
            <p:cNvSpPr/>
            <p:nvPr/>
          </p:nvSpPr>
          <p:spPr>
            <a:xfrm rot="16200000">
              <a:off x="-649087" y="3568382"/>
              <a:ext cx="5143499" cy="1000271"/>
            </a:xfrm>
            <a:prstGeom prst="rect">
              <a:avLst/>
            </a:prstGeom>
            <a:grpFill/>
            <a:ln>
              <a:solidFill>
                <a:srgbClr val="319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1" name="文本框 90"/>
            <p:cNvSpPr txBox="1"/>
            <p:nvPr/>
          </p:nvSpPr>
          <p:spPr>
            <a:xfrm>
              <a:off x="1614885" y="3667680"/>
              <a:ext cx="615553" cy="848937"/>
            </a:xfrm>
            <a:prstGeom prst="rect">
              <a:avLst/>
            </a:prstGeom>
            <a:grpFill/>
          </p:spPr>
          <p:txBody>
            <a:bodyPr vert="eaVert" wrap="square" rtlCol="0">
              <a:spAutoFit/>
            </a:bodyPr>
            <a:lstStyle/>
            <a:p>
              <a:r>
                <a:rPr kumimoji="1" lang="en-US" altLang="en-US" sz="2800" b="1" dirty="0">
                  <a:solidFill>
                    <a:schemeClr val="bg1"/>
                  </a:solidFill>
                  <a:latin typeface="微软雅黑" panose="020B0503020204020204" pitchFamily="34" charset="-122"/>
                  <a:ea typeface="微软雅黑" panose="020B0503020204020204" pitchFamily="34" charset="-122"/>
                </a:rPr>
                <a:t>资  质</a:t>
              </a:r>
              <a:endParaRPr kumimoji="1"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0991751" y="662219"/>
            <a:ext cx="1198662" cy="6216708"/>
            <a:chOff x="9561635" y="1491386"/>
            <a:chExt cx="1043607" cy="5143499"/>
          </a:xfrm>
        </p:grpSpPr>
        <p:sp>
          <p:nvSpPr>
            <p:cNvPr id="90" name="矩形 89"/>
            <p:cNvSpPr/>
            <p:nvPr/>
          </p:nvSpPr>
          <p:spPr>
            <a:xfrm rot="16200000">
              <a:off x="7511689" y="3541332"/>
              <a:ext cx="5143499" cy="1043607"/>
            </a:xfrm>
            <a:prstGeom prst="rect">
              <a:avLst/>
            </a:prstGeom>
            <a:solidFill>
              <a:srgbClr val="3190CF"/>
            </a:solidFill>
            <a:ln>
              <a:solidFill>
                <a:srgbClr val="319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2" name="文本框 91"/>
            <p:cNvSpPr txBox="1"/>
            <p:nvPr/>
          </p:nvSpPr>
          <p:spPr>
            <a:xfrm>
              <a:off x="9902680" y="3612079"/>
              <a:ext cx="535927" cy="893552"/>
            </a:xfrm>
            <a:prstGeom prst="rect">
              <a:avLst/>
            </a:prstGeom>
            <a:noFill/>
          </p:spPr>
          <p:txBody>
            <a:bodyPr vert="eaVert" wrap="square" rtlCol="0">
              <a:spAutoFit/>
            </a:bodyPr>
            <a:lstStyle/>
            <a:p>
              <a:r>
                <a:rPr kumimoji="1" lang="en-US" altLang="en-US" sz="2800" b="1" dirty="0">
                  <a:solidFill>
                    <a:schemeClr val="bg1"/>
                  </a:solidFill>
                  <a:latin typeface="微软雅黑" panose="020B0503020204020204" pitchFamily="34" charset="-122"/>
                  <a:ea typeface="微软雅黑" panose="020B0503020204020204" pitchFamily="34" charset="-122"/>
                </a:rPr>
                <a:t>证  书</a:t>
              </a:r>
              <a:endParaRPr kumimoji="1"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9"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937870" y="724634"/>
            <a:ext cx="2717176"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政府关怀与国际交流</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82638" y="4009223"/>
            <a:ext cx="10211232" cy="2249610"/>
            <a:chOff x="1258242" y="3819515"/>
            <a:chExt cx="8280380" cy="1897427"/>
          </a:xfrm>
        </p:grpSpPr>
        <p:grpSp>
          <p:nvGrpSpPr>
            <p:cNvPr id="77" name="组 15"/>
            <p:cNvGrpSpPr/>
            <p:nvPr/>
          </p:nvGrpSpPr>
          <p:grpSpPr>
            <a:xfrm>
              <a:off x="1258242" y="3819516"/>
              <a:ext cx="2619152" cy="1878128"/>
              <a:chOff x="3078411" y="779277"/>
              <a:chExt cx="3024336" cy="1878128"/>
            </a:xfrm>
          </p:grpSpPr>
          <p:pic>
            <p:nvPicPr>
              <p:cNvPr id="78" name="图片 77"/>
              <p:cNvPicPr>
                <a:picLocks noChangeAspect="1"/>
              </p:cNvPicPr>
              <p:nvPr/>
            </p:nvPicPr>
            <p:blipFill>
              <a:blip r:embed="rId1" cstate="screen"/>
              <a:stretch>
                <a:fillRect/>
              </a:stretch>
            </p:blipFill>
            <p:spPr>
              <a:xfrm>
                <a:off x="3078411" y="779277"/>
                <a:ext cx="3024336" cy="1878128"/>
              </a:xfrm>
              <a:prstGeom prst="rect">
                <a:avLst/>
              </a:prstGeom>
              <a:effectLst>
                <a:softEdge rad="38100"/>
              </a:effectLst>
            </p:spPr>
          </p:pic>
          <p:sp>
            <p:nvSpPr>
              <p:cNvPr id="79" name="文本框 78"/>
              <p:cNvSpPr txBox="1"/>
              <p:nvPr/>
            </p:nvSpPr>
            <p:spPr>
              <a:xfrm>
                <a:off x="3102843" y="782055"/>
                <a:ext cx="2999904" cy="215444"/>
              </a:xfrm>
              <a:prstGeom prst="rect">
                <a:avLst/>
              </a:prstGeom>
              <a:solidFill>
                <a:schemeClr val="bg1"/>
              </a:solidFill>
              <a:effectLst>
                <a:softEdge rad="38100"/>
              </a:effectLst>
            </p:spPr>
            <p:txBody>
              <a:bodyPr wrap="square" rtlCol="0">
                <a:spAutoFit/>
              </a:bodyPr>
              <a:lstStyle/>
              <a:p>
                <a:pPr algn="ctr"/>
                <a:r>
                  <a:rPr kumimoji="1" lang="zh-CN" altLang="en-US"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公司高管与华尔街银行家讨论</a:t>
                </a:r>
                <a:r>
                  <a:rPr kumimoji="1" lang="en-US" altLang="zh-CN"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IPO</a:t>
                </a:r>
                <a:r>
                  <a:rPr kumimoji="1" lang="zh-CN" altLang="en-US" sz="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合影</a:t>
                </a:r>
                <a:endParaRPr kumimoji="1" lang="zh-CN" altLang="en-US" sz="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80" name="图片 79"/>
            <p:cNvPicPr>
              <a:picLocks noChangeAspect="1"/>
            </p:cNvPicPr>
            <p:nvPr/>
          </p:nvPicPr>
          <p:blipFill>
            <a:blip r:embed="rId2" cstate="screen"/>
            <a:stretch>
              <a:fillRect/>
            </a:stretch>
          </p:blipFill>
          <p:spPr>
            <a:xfrm>
              <a:off x="4090986" y="3831518"/>
              <a:ext cx="3671070" cy="1863807"/>
            </a:xfrm>
            <a:prstGeom prst="rect">
              <a:avLst/>
            </a:prstGeom>
            <a:effectLst>
              <a:softEdge rad="38100"/>
            </a:effectLst>
          </p:spPr>
        </p:pic>
        <p:grpSp>
          <p:nvGrpSpPr>
            <p:cNvPr id="81" name="组 24"/>
            <p:cNvGrpSpPr/>
            <p:nvPr/>
          </p:nvGrpSpPr>
          <p:grpSpPr>
            <a:xfrm>
              <a:off x="7927751" y="3819515"/>
              <a:ext cx="1610871" cy="1897427"/>
              <a:chOff x="2322600" y="2746761"/>
              <a:chExt cx="1844047" cy="2383778"/>
            </a:xfrm>
          </p:grpSpPr>
          <p:pic>
            <p:nvPicPr>
              <p:cNvPr id="82" name="图片 81"/>
              <p:cNvPicPr>
                <a:picLocks noChangeAspect="1"/>
              </p:cNvPicPr>
              <p:nvPr/>
            </p:nvPicPr>
            <p:blipFill>
              <a:blip r:embed="rId3" cstate="screen"/>
              <a:stretch>
                <a:fillRect/>
              </a:stretch>
            </p:blipFill>
            <p:spPr>
              <a:xfrm>
                <a:off x="2322600" y="2746761"/>
                <a:ext cx="1844047" cy="2383778"/>
              </a:xfrm>
              <a:prstGeom prst="rect">
                <a:avLst/>
              </a:prstGeom>
              <a:effectLst>
                <a:softEdge rad="38100"/>
              </a:effectLst>
            </p:spPr>
          </p:pic>
          <p:sp>
            <p:nvSpPr>
              <p:cNvPr id="83" name="文本框 82"/>
              <p:cNvSpPr txBox="1"/>
              <p:nvPr/>
            </p:nvSpPr>
            <p:spPr>
              <a:xfrm>
                <a:off x="2322600" y="2820194"/>
                <a:ext cx="1844047" cy="276999"/>
              </a:xfrm>
              <a:prstGeom prst="rect">
                <a:avLst/>
              </a:prstGeom>
              <a:solidFill>
                <a:schemeClr val="bg1"/>
              </a:solidFill>
              <a:effectLst>
                <a:softEdge rad="12700"/>
              </a:effectLst>
            </p:spPr>
            <p:txBody>
              <a:bodyPr wrap="square" rtlCol="0">
                <a:spAutoFit/>
              </a:bodyPr>
              <a:lstStyle/>
              <a:p>
                <a:pPr algn="ct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吴总与全球外包协会主席</a:t>
                </a:r>
                <a:endPar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GSA</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President</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600" b="1" dirty="0" err="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Hallard</a:t>
                </a:r>
                <a:r>
                  <a:rPr kumimoji="1" lang="zh-CN" altLang="en-US" sz="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交流</a:t>
                </a:r>
                <a:endParaRPr kumimoji="1" lang="zh-CN" altLang="en-US" sz="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24"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956" y="1658614"/>
            <a:ext cx="3123034" cy="216009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4056" y="1709414"/>
            <a:ext cx="3237334" cy="2106217"/>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774" y="1696926"/>
            <a:ext cx="3060700" cy="2120900"/>
          </a:xfrm>
          <a:prstGeom prst="rect">
            <a:avLst/>
          </a:prstGeom>
        </p:spPr>
      </p:pic>
      <p:sp>
        <p:nvSpPr>
          <p:cNvPr id="25" name="TextBox 24"/>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0413" cy="662220"/>
          </a:xfrm>
          <a:prstGeom prst="rect">
            <a:avLst/>
          </a:prstGeom>
          <a:solidFill>
            <a:schemeClr val="bg1">
              <a:lumMod val="95000"/>
            </a:schemeClr>
          </a:solidFill>
          <a:ln>
            <a:noFill/>
          </a:ln>
          <a:effectLst>
            <a:outerShdw blurRad="4953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4"/>
          <p:cNvSpPr/>
          <p:nvPr/>
        </p:nvSpPr>
        <p:spPr>
          <a:xfrm>
            <a:off x="550590" y="-603448"/>
            <a:ext cx="1368153" cy="1834184"/>
          </a:xfrm>
          <a:prstGeom prst="roundRect">
            <a:avLst>
              <a:gd name="adj" fmla="val 50000"/>
            </a:avLst>
          </a:prstGeom>
          <a:solidFill>
            <a:srgbClr val="F77E3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7"/>
          <p:cNvSpPr txBox="1"/>
          <p:nvPr/>
        </p:nvSpPr>
        <p:spPr>
          <a:xfrm>
            <a:off x="1937870" y="724634"/>
            <a:ext cx="1853080" cy="400110"/>
          </a:xfrm>
          <a:prstGeom prst="rect">
            <a:avLst/>
          </a:prstGeom>
          <a:noFill/>
        </p:spPr>
        <p:txBody>
          <a:bodyPr wrap="square" rtlCol="0">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部分合作企业</a:t>
            </a:r>
            <a:endParaRPr lang="en-US" sz="2000" b="1" dirty="0">
              <a:solidFill>
                <a:schemeClr val="accent2"/>
              </a:solidFill>
              <a:latin typeface="微软雅黑" panose="020B0503020204020204" pitchFamily="34" charset="-122"/>
              <a:ea typeface="微软雅黑" panose="020B0503020204020204" pitchFamily="34" charset="-122"/>
            </a:endParaRPr>
          </a:p>
        </p:txBody>
      </p:sp>
      <p:grpSp>
        <p:nvGrpSpPr>
          <p:cNvPr id="4" name="组合 23"/>
          <p:cNvGrpSpPr/>
          <p:nvPr/>
        </p:nvGrpSpPr>
        <p:grpSpPr>
          <a:xfrm>
            <a:off x="1054646" y="1320319"/>
            <a:ext cx="10225326" cy="4989797"/>
            <a:chOff x="67310" y="956310"/>
            <a:chExt cx="9003665" cy="3871595"/>
          </a:xfrm>
        </p:grpSpPr>
        <p:grpSp>
          <p:nvGrpSpPr>
            <p:cNvPr id="9" name="组合 31"/>
            <p:cNvGrpSpPr/>
            <p:nvPr/>
          </p:nvGrpSpPr>
          <p:grpSpPr>
            <a:xfrm>
              <a:off x="67310" y="956310"/>
              <a:ext cx="9003665" cy="3871595"/>
              <a:chOff x="106" y="1506"/>
              <a:chExt cx="14179" cy="6097"/>
            </a:xfrm>
          </p:grpSpPr>
          <p:pic>
            <p:nvPicPr>
              <p:cNvPr id="25" name="图片 24"/>
              <p:cNvPicPr>
                <a:picLocks noChangeAspect="1"/>
              </p:cNvPicPr>
              <p:nvPr/>
            </p:nvPicPr>
            <p:blipFill>
              <a:blip r:embed="rId1" cstate="screen"/>
              <a:srcRect/>
              <a:stretch>
                <a:fillRect/>
              </a:stretch>
            </p:blipFill>
            <p:spPr>
              <a:xfrm>
                <a:off x="12314" y="6719"/>
                <a:ext cx="1771" cy="883"/>
              </a:xfrm>
              <a:prstGeom prst="rect">
                <a:avLst/>
              </a:prstGeom>
              <a:noFill/>
              <a:ln w="9525" cap="flat" cmpd="sng">
                <a:solidFill>
                  <a:srgbClr val="D9D9D9"/>
                </a:solidFill>
                <a:prstDash val="solid"/>
                <a:round/>
                <a:headEnd type="none" w="med" len="med"/>
                <a:tailEnd type="none" w="med" len="med"/>
              </a:ln>
              <a:effectLst/>
            </p:spPr>
          </p:pic>
          <p:pic>
            <p:nvPicPr>
              <p:cNvPr id="26" name="Picture 3"/>
              <p:cNvPicPr>
                <a:picLocks noChangeAspect="1"/>
              </p:cNvPicPr>
              <p:nvPr/>
            </p:nvPicPr>
            <p:blipFill>
              <a:blip r:embed="rId2" cstate="screen"/>
              <a:stretch>
                <a:fillRect/>
              </a:stretch>
            </p:blipFill>
            <p:spPr>
              <a:xfrm>
                <a:off x="9791" y="5504"/>
                <a:ext cx="2028" cy="900"/>
              </a:xfrm>
              <a:prstGeom prst="rect">
                <a:avLst/>
              </a:prstGeom>
              <a:noFill/>
              <a:ln w="9525" cap="flat" cmpd="sng">
                <a:solidFill>
                  <a:srgbClr val="D9D9D9"/>
                </a:solidFill>
                <a:prstDash val="solid"/>
                <a:round/>
                <a:headEnd type="none" w="med" len="med"/>
                <a:tailEnd type="none" w="med" len="med"/>
              </a:ln>
              <a:effectLst>
                <a:softEdge rad="38100"/>
              </a:effectLst>
            </p:spPr>
          </p:pic>
          <p:pic>
            <p:nvPicPr>
              <p:cNvPr id="30" name="图片 29" descr="融360"/>
              <p:cNvPicPr>
                <a:picLocks noChangeAspect="1"/>
              </p:cNvPicPr>
              <p:nvPr/>
            </p:nvPicPr>
            <p:blipFill>
              <a:blip r:embed="rId3" cstate="screen"/>
              <a:stretch>
                <a:fillRect/>
              </a:stretch>
            </p:blipFill>
            <p:spPr>
              <a:xfrm>
                <a:off x="106" y="6595"/>
                <a:ext cx="2184" cy="927"/>
              </a:xfrm>
              <a:prstGeom prst="rect">
                <a:avLst/>
              </a:prstGeom>
              <a:effectLst/>
            </p:spPr>
          </p:pic>
          <p:pic>
            <p:nvPicPr>
              <p:cNvPr id="31" name="图片 30" descr="携程网"/>
              <p:cNvPicPr>
                <a:picLocks noChangeAspect="1"/>
              </p:cNvPicPr>
              <p:nvPr/>
            </p:nvPicPr>
            <p:blipFill>
              <a:blip r:embed="rId4" cstate="screen"/>
              <a:stretch>
                <a:fillRect/>
              </a:stretch>
            </p:blipFill>
            <p:spPr>
              <a:xfrm>
                <a:off x="2702" y="5500"/>
                <a:ext cx="1697" cy="799"/>
              </a:xfrm>
              <a:prstGeom prst="rect">
                <a:avLst/>
              </a:prstGeom>
              <a:effectLst/>
            </p:spPr>
          </p:pic>
          <p:pic>
            <p:nvPicPr>
              <p:cNvPr id="33" name="图片 32" descr="向钱贷"/>
              <p:cNvPicPr>
                <a:picLocks noChangeAspect="1"/>
              </p:cNvPicPr>
              <p:nvPr/>
            </p:nvPicPr>
            <p:blipFill>
              <a:blip r:embed="rId5" cstate="screen"/>
              <a:stretch>
                <a:fillRect/>
              </a:stretch>
            </p:blipFill>
            <p:spPr>
              <a:xfrm>
                <a:off x="12209" y="5463"/>
                <a:ext cx="2076" cy="873"/>
              </a:xfrm>
              <a:prstGeom prst="rect">
                <a:avLst/>
              </a:prstGeom>
              <a:effectLst/>
            </p:spPr>
          </p:pic>
          <p:pic>
            <p:nvPicPr>
              <p:cNvPr id="34" name="图片 33" descr="国美金融"/>
              <p:cNvPicPr>
                <a:picLocks noChangeAspect="1"/>
              </p:cNvPicPr>
              <p:nvPr/>
            </p:nvPicPr>
            <p:blipFill>
              <a:blip r:embed="rId6" cstate="screen"/>
              <a:stretch>
                <a:fillRect/>
              </a:stretch>
            </p:blipFill>
            <p:spPr>
              <a:xfrm>
                <a:off x="2602" y="4083"/>
                <a:ext cx="1798" cy="1105"/>
              </a:xfrm>
              <a:prstGeom prst="rect">
                <a:avLst/>
              </a:prstGeom>
              <a:effectLst/>
            </p:spPr>
          </p:pic>
          <p:pic>
            <p:nvPicPr>
              <p:cNvPr id="35" name="图片 34" descr="20"/>
              <p:cNvPicPr>
                <a:picLocks noChangeAspect="1"/>
              </p:cNvPicPr>
              <p:nvPr/>
            </p:nvPicPr>
            <p:blipFill>
              <a:blip r:embed="rId7" cstate="screen"/>
              <a:stretch>
                <a:fillRect/>
              </a:stretch>
            </p:blipFill>
            <p:spPr>
              <a:xfrm>
                <a:off x="4899" y="6634"/>
                <a:ext cx="1797" cy="969"/>
              </a:xfrm>
              <a:prstGeom prst="rect">
                <a:avLst/>
              </a:prstGeom>
              <a:effectLst/>
            </p:spPr>
          </p:pic>
          <p:pic>
            <p:nvPicPr>
              <p:cNvPr id="36" name="图片 35" descr="u=1078828827,1543382532&amp;fm=214&amp;gp=0_副本"/>
              <p:cNvPicPr>
                <a:picLocks noChangeAspect="1"/>
              </p:cNvPicPr>
              <p:nvPr/>
            </p:nvPicPr>
            <p:blipFill>
              <a:blip r:embed="rId8" cstate="screen"/>
              <a:stretch>
                <a:fillRect/>
              </a:stretch>
            </p:blipFill>
            <p:spPr>
              <a:xfrm>
                <a:off x="4925" y="4171"/>
                <a:ext cx="1833" cy="967"/>
              </a:xfrm>
              <a:prstGeom prst="rect">
                <a:avLst/>
              </a:prstGeom>
              <a:effectLst/>
            </p:spPr>
          </p:pic>
          <p:pic>
            <p:nvPicPr>
              <p:cNvPr id="37" name="图片 36"/>
              <p:cNvPicPr>
                <a:picLocks noChangeAspect="1"/>
              </p:cNvPicPr>
              <p:nvPr/>
            </p:nvPicPr>
            <p:blipFill>
              <a:blip r:embed="rId9" cstate="print"/>
              <a:stretch>
                <a:fillRect/>
              </a:stretch>
            </p:blipFill>
            <p:spPr>
              <a:xfrm>
                <a:off x="7421" y="5492"/>
                <a:ext cx="1935" cy="849"/>
              </a:xfrm>
              <a:prstGeom prst="rect">
                <a:avLst/>
              </a:prstGeom>
              <a:effectLst/>
            </p:spPr>
          </p:pic>
          <p:pic>
            <p:nvPicPr>
              <p:cNvPr id="38" name="图片 37" descr="006EbYgCjw8fben96tdljj3050050js0_副本 副本"/>
              <p:cNvPicPr>
                <a:picLocks noChangeAspect="1"/>
              </p:cNvPicPr>
              <p:nvPr/>
            </p:nvPicPr>
            <p:blipFill>
              <a:blip r:embed="rId10" cstate="screen"/>
              <a:stretch>
                <a:fillRect/>
              </a:stretch>
            </p:blipFill>
            <p:spPr>
              <a:xfrm>
                <a:off x="260" y="4259"/>
                <a:ext cx="1875" cy="836"/>
              </a:xfrm>
              <a:prstGeom prst="rect">
                <a:avLst/>
              </a:prstGeom>
              <a:effectLst/>
            </p:spPr>
          </p:pic>
          <p:pic>
            <p:nvPicPr>
              <p:cNvPr id="39" name="图片 38" descr="31_008_bs 副本"/>
              <p:cNvPicPr>
                <a:picLocks noChangeAspect="1"/>
              </p:cNvPicPr>
              <p:nvPr/>
            </p:nvPicPr>
            <p:blipFill>
              <a:blip r:embed="rId11" cstate="screen"/>
              <a:stretch>
                <a:fillRect/>
              </a:stretch>
            </p:blipFill>
            <p:spPr>
              <a:xfrm>
                <a:off x="2652" y="1506"/>
                <a:ext cx="1847" cy="936"/>
              </a:xfrm>
              <a:prstGeom prst="rect">
                <a:avLst/>
              </a:prstGeom>
              <a:effectLst/>
            </p:spPr>
          </p:pic>
          <p:pic>
            <p:nvPicPr>
              <p:cNvPr id="41" name="图片 40" descr="timg (3) 副本"/>
              <p:cNvPicPr>
                <a:picLocks noChangeAspect="1"/>
              </p:cNvPicPr>
              <p:nvPr/>
            </p:nvPicPr>
            <p:blipFill>
              <a:blip r:embed="rId12" cstate="screen"/>
              <a:stretch>
                <a:fillRect/>
              </a:stretch>
            </p:blipFill>
            <p:spPr>
              <a:xfrm>
                <a:off x="9891" y="4171"/>
                <a:ext cx="1926" cy="964"/>
              </a:xfrm>
              <a:prstGeom prst="rect">
                <a:avLst/>
              </a:prstGeom>
              <a:effectLst/>
            </p:spPr>
          </p:pic>
          <p:pic>
            <p:nvPicPr>
              <p:cNvPr id="42" name="图片 41" descr="Com_26322"/>
              <p:cNvPicPr>
                <a:picLocks noChangeAspect="1"/>
              </p:cNvPicPr>
              <p:nvPr/>
            </p:nvPicPr>
            <p:blipFill>
              <a:blip r:embed="rId13" cstate="screen"/>
              <a:stretch>
                <a:fillRect/>
              </a:stretch>
            </p:blipFill>
            <p:spPr>
              <a:xfrm>
                <a:off x="7295" y="1531"/>
                <a:ext cx="1863" cy="861"/>
              </a:xfrm>
              <a:prstGeom prst="rect">
                <a:avLst/>
              </a:prstGeom>
              <a:effectLst/>
            </p:spPr>
          </p:pic>
          <p:pic>
            <p:nvPicPr>
              <p:cNvPr id="43" name="图片 42" descr="滴滴出行"/>
              <p:cNvPicPr>
                <a:picLocks noChangeAspect="1"/>
              </p:cNvPicPr>
              <p:nvPr/>
            </p:nvPicPr>
            <p:blipFill>
              <a:blip r:embed="rId14" cstate="screen"/>
              <a:stretch>
                <a:fillRect/>
              </a:stretch>
            </p:blipFill>
            <p:spPr>
              <a:xfrm>
                <a:off x="158" y="5483"/>
                <a:ext cx="2145" cy="799"/>
              </a:xfrm>
              <a:prstGeom prst="rect">
                <a:avLst/>
              </a:prstGeom>
              <a:effectLst/>
            </p:spPr>
          </p:pic>
          <p:pic>
            <p:nvPicPr>
              <p:cNvPr id="44" name="图片 43"/>
              <p:cNvPicPr>
                <a:picLocks noChangeAspect="1"/>
              </p:cNvPicPr>
              <p:nvPr/>
            </p:nvPicPr>
            <p:blipFill>
              <a:blip r:embed="rId15" cstate="screen"/>
              <a:stretch>
                <a:fillRect/>
              </a:stretch>
            </p:blipFill>
            <p:spPr>
              <a:xfrm>
                <a:off x="7421" y="4171"/>
                <a:ext cx="1968" cy="985"/>
              </a:xfrm>
              <a:prstGeom prst="rect">
                <a:avLst/>
              </a:prstGeom>
              <a:effectLst>
                <a:softEdge rad="38100"/>
              </a:effectLst>
            </p:spPr>
          </p:pic>
          <p:pic>
            <p:nvPicPr>
              <p:cNvPr id="45" name="图片 44"/>
              <p:cNvPicPr>
                <a:picLocks noChangeAspect="1"/>
              </p:cNvPicPr>
              <p:nvPr/>
            </p:nvPicPr>
            <p:blipFill>
              <a:blip r:embed="rId16" cstate="print"/>
              <a:stretch>
                <a:fillRect/>
              </a:stretch>
            </p:blipFill>
            <p:spPr>
              <a:xfrm>
                <a:off x="9791" y="6756"/>
                <a:ext cx="1997" cy="847"/>
              </a:xfrm>
              <a:prstGeom prst="rect">
                <a:avLst/>
              </a:prstGeom>
              <a:effectLst/>
            </p:spPr>
          </p:pic>
          <p:pic>
            <p:nvPicPr>
              <p:cNvPr id="46" name="图片 45"/>
              <p:cNvPicPr>
                <a:picLocks noChangeAspect="1"/>
              </p:cNvPicPr>
              <p:nvPr/>
            </p:nvPicPr>
            <p:blipFill>
              <a:blip r:embed="rId17" cstate="print"/>
              <a:stretch>
                <a:fillRect/>
              </a:stretch>
            </p:blipFill>
            <p:spPr>
              <a:xfrm>
                <a:off x="2633" y="6646"/>
                <a:ext cx="1767" cy="922"/>
              </a:xfrm>
              <a:prstGeom prst="rect">
                <a:avLst/>
              </a:prstGeom>
              <a:effectLst/>
            </p:spPr>
          </p:pic>
        </p:grpSp>
        <p:pic>
          <p:nvPicPr>
            <p:cNvPr id="15" name="图片 14"/>
            <p:cNvPicPr>
              <a:picLocks noChangeAspect="1"/>
            </p:cNvPicPr>
            <p:nvPr/>
          </p:nvPicPr>
          <p:blipFill rotWithShape="1">
            <a:blip r:embed="rId18" cstate="screen"/>
            <a:srcRect/>
            <a:stretch>
              <a:fillRect/>
            </a:stretch>
          </p:blipFill>
          <p:spPr>
            <a:xfrm>
              <a:off x="168730" y="1810244"/>
              <a:ext cx="1156970" cy="507365"/>
            </a:xfrm>
            <a:prstGeom prst="rect">
              <a:avLst/>
            </a:prstGeom>
            <a:effectLst>
              <a:softEdge rad="38100"/>
            </a:effectLst>
          </p:spPr>
        </p:pic>
        <p:pic>
          <p:nvPicPr>
            <p:cNvPr id="16" name="图片 15"/>
            <p:cNvPicPr>
              <a:picLocks noChangeAspect="1"/>
            </p:cNvPicPr>
            <p:nvPr/>
          </p:nvPicPr>
          <p:blipFill>
            <a:blip r:embed="rId19" cstate="print"/>
            <a:stretch>
              <a:fillRect/>
            </a:stretch>
          </p:blipFill>
          <p:spPr>
            <a:xfrm>
              <a:off x="3047341" y="1005315"/>
              <a:ext cx="1247775" cy="507365"/>
            </a:xfrm>
            <a:prstGeom prst="rect">
              <a:avLst/>
            </a:prstGeom>
            <a:effectLst/>
          </p:spPr>
        </p:pic>
        <p:pic>
          <p:nvPicPr>
            <p:cNvPr id="17" name="图片 16"/>
            <p:cNvPicPr>
              <a:picLocks noChangeAspect="1"/>
            </p:cNvPicPr>
            <p:nvPr/>
          </p:nvPicPr>
          <p:blipFill>
            <a:blip r:embed="rId20" cstate="screen"/>
            <a:stretch>
              <a:fillRect/>
            </a:stretch>
          </p:blipFill>
          <p:spPr>
            <a:xfrm>
              <a:off x="7771153" y="1832477"/>
              <a:ext cx="1172845" cy="536479"/>
            </a:xfrm>
            <a:prstGeom prst="rect">
              <a:avLst/>
            </a:prstGeom>
            <a:effectLst/>
          </p:spPr>
        </p:pic>
        <p:pic>
          <p:nvPicPr>
            <p:cNvPr id="18" name="图片 17"/>
            <p:cNvPicPr>
              <a:picLocks noChangeAspect="1"/>
            </p:cNvPicPr>
            <p:nvPr/>
          </p:nvPicPr>
          <p:blipFill>
            <a:blip r:embed="rId21" cstate="screen"/>
            <a:stretch>
              <a:fillRect/>
            </a:stretch>
          </p:blipFill>
          <p:spPr>
            <a:xfrm>
              <a:off x="7802709" y="2648312"/>
              <a:ext cx="1192530" cy="484505"/>
            </a:xfrm>
            <a:prstGeom prst="rect">
              <a:avLst/>
            </a:prstGeom>
            <a:effectLst/>
          </p:spPr>
        </p:pic>
        <p:pic>
          <p:nvPicPr>
            <p:cNvPr id="19" name="图片 18"/>
            <p:cNvPicPr>
              <a:picLocks noChangeAspect="1"/>
            </p:cNvPicPr>
            <p:nvPr/>
          </p:nvPicPr>
          <p:blipFill>
            <a:blip r:embed="rId22" cstate="print"/>
            <a:stretch>
              <a:fillRect/>
            </a:stretch>
          </p:blipFill>
          <p:spPr>
            <a:xfrm>
              <a:off x="3110747" y="3486379"/>
              <a:ext cx="1141288" cy="589272"/>
            </a:xfrm>
            <a:prstGeom prst="rect">
              <a:avLst/>
            </a:prstGeom>
            <a:effectLst/>
          </p:spPr>
        </p:pic>
      </p:grpSp>
      <p:sp>
        <p:nvSpPr>
          <p:cNvPr id="47" name="标题 4"/>
          <p:cNvSpPr txBox="1"/>
          <p:nvPr/>
        </p:nvSpPr>
        <p:spPr>
          <a:xfrm>
            <a:off x="226554" y="363133"/>
            <a:ext cx="2016224" cy="401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和君</a:t>
            </a:r>
            <a:endParaRPr lang="en-US" altLang="zh-CN" sz="2400"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2400" b="1" dirty="0">
                <a:solidFill>
                  <a:schemeClr val="bg1"/>
                </a:solidFill>
                <a:latin typeface="微软雅黑" panose="020B0503020204020204" pitchFamily="34" charset="-122"/>
                <a:ea typeface="微软雅黑" panose="020B0503020204020204" pitchFamily="34" charset="-122"/>
              </a:rPr>
              <a:t>纵达</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20482" name="Picture 2" descr="http://p2.so.qhimgs1.com/bdr/_240_/t01871220d679647682.jpg"/>
          <p:cNvPicPr>
            <a:picLocks noChangeAspect="1" noChangeArrowheads="1"/>
          </p:cNvPicPr>
          <p:nvPr/>
        </p:nvPicPr>
        <p:blipFill>
          <a:blip r:embed="rId23" cstate="print"/>
          <a:srcRect/>
          <a:stretch>
            <a:fillRect/>
          </a:stretch>
        </p:blipFill>
        <p:spPr bwMode="auto">
          <a:xfrm>
            <a:off x="2904945" y="2420888"/>
            <a:ext cx="1296144" cy="720080"/>
          </a:xfrm>
          <a:prstGeom prst="rect">
            <a:avLst/>
          </a:prstGeom>
          <a:noFill/>
        </p:spPr>
      </p:pic>
      <p:pic>
        <p:nvPicPr>
          <p:cNvPr id="22529" name="Picture 1"/>
          <p:cNvPicPr>
            <a:picLocks noChangeAspect="1" noChangeArrowheads="1"/>
          </p:cNvPicPr>
          <p:nvPr/>
        </p:nvPicPr>
        <p:blipFill>
          <a:blip r:embed="rId24" cstate="print"/>
          <a:srcRect/>
          <a:stretch>
            <a:fillRect/>
          </a:stretch>
        </p:blipFill>
        <p:spPr bwMode="auto">
          <a:xfrm>
            <a:off x="1198662" y="1325343"/>
            <a:ext cx="1224136" cy="720080"/>
          </a:xfrm>
          <a:prstGeom prst="rect">
            <a:avLst/>
          </a:prstGeom>
          <a:noFill/>
          <a:ln w="9525">
            <a:noFill/>
            <a:miter lim="800000"/>
            <a:headEnd/>
            <a:tailEnd/>
          </a:ln>
        </p:spPr>
      </p:pic>
      <p:pic>
        <p:nvPicPr>
          <p:cNvPr id="23554" name="Picture 2" descr="http://ecmb.bdimg.com/tam-ogel/121a356fade26a798e64044ff54c44b8_222_222.jpg"/>
          <p:cNvPicPr>
            <a:picLocks noChangeAspect="1" noChangeArrowheads="1"/>
          </p:cNvPicPr>
          <p:nvPr/>
        </p:nvPicPr>
        <p:blipFill>
          <a:blip r:embed="rId25" cstate="print"/>
          <a:srcRect/>
          <a:stretch>
            <a:fillRect/>
          </a:stretch>
        </p:blipFill>
        <p:spPr bwMode="auto">
          <a:xfrm>
            <a:off x="6213483" y="5548181"/>
            <a:ext cx="1393891" cy="761934"/>
          </a:xfrm>
          <a:prstGeom prst="rect">
            <a:avLst/>
          </a:prstGeom>
          <a:noFill/>
        </p:spPr>
      </p:pic>
      <p:pic>
        <p:nvPicPr>
          <p:cNvPr id="6" name="图片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21488" y="1348130"/>
            <a:ext cx="1386086" cy="711101"/>
          </a:xfrm>
          <a:prstGeom prst="rect">
            <a:avLst/>
          </a:prstGeom>
        </p:spPr>
      </p:pic>
      <p:pic>
        <p:nvPicPr>
          <p:cNvPr id="8" name="图片 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20629" y="2420888"/>
            <a:ext cx="1342842" cy="703762"/>
          </a:xfrm>
          <a:prstGeom prst="rect">
            <a:avLst/>
          </a:prstGeom>
        </p:spPr>
      </p:pic>
      <p:pic>
        <p:nvPicPr>
          <p:cNvPr id="7" name="图片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58062" y="2420888"/>
            <a:ext cx="1379324" cy="653891"/>
          </a:xfrm>
          <a:prstGeom prst="rect">
            <a:avLst/>
          </a:prstGeom>
        </p:spPr>
      </p:pic>
      <p:pic>
        <p:nvPicPr>
          <p:cNvPr id="48" name="Picture 23"/>
          <p:cNvPicPr>
            <a:picLocks noChangeAspect="1" noChangeArrowheads="1"/>
          </p:cNvPicPr>
          <p:nvPr/>
        </p:nvPicPr>
        <p:blipFill>
          <a:blip r:embed="rId29" cstate="print"/>
          <a:srcRect/>
          <a:stretch>
            <a:fillRect/>
          </a:stretch>
        </p:blipFill>
        <p:spPr bwMode="auto">
          <a:xfrm>
            <a:off x="9807896" y="1340768"/>
            <a:ext cx="1327870" cy="730547"/>
          </a:xfrm>
          <a:prstGeom prst="rect">
            <a:avLst/>
          </a:prstGeom>
          <a:noFill/>
          <a:ln w="9525">
            <a:noFill/>
            <a:miter lim="800000"/>
            <a:headEnd/>
            <a:tailEnd/>
          </a:ln>
        </p:spPr>
      </p:pic>
      <p:sp>
        <p:nvSpPr>
          <p:cNvPr id="49" name="TextBox 48"/>
          <p:cNvSpPr txBox="1"/>
          <p:nvPr/>
        </p:nvSpPr>
        <p:spPr>
          <a:xfrm>
            <a:off x="5159102" y="116632"/>
            <a:ext cx="1637056" cy="400110"/>
          </a:xfrm>
          <a:prstGeom prst="rect">
            <a:avLst/>
          </a:prstGeom>
          <a:noFill/>
        </p:spPr>
        <p:txBody>
          <a:bodyPr wrap="square" rtlCol="0">
            <a:spAutoFit/>
          </a:bodyPr>
          <a:lstStyle/>
          <a:p>
            <a:r>
              <a:rPr lang="zh-CN" altLang="en-US" sz="2000" b="1" dirty="0">
                <a:solidFill>
                  <a:srgbClr val="F77E31"/>
                </a:solidFill>
                <a:latin typeface="微软雅黑" panose="020B0503020204020204" pitchFamily="34" charset="-122"/>
                <a:ea typeface="微软雅黑" panose="020B0503020204020204" pitchFamily="34" charset="-122"/>
              </a:rPr>
              <a:t>集团简介</a:t>
            </a:r>
            <a:endParaRPr lang="en-US" sz="2000" b="1" dirty="0">
              <a:solidFill>
                <a:srgbClr val="F77E31"/>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6599262"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815286" y="116632"/>
            <a:ext cx="1637056" cy="400110"/>
          </a:xfrm>
          <a:prstGeom prst="rect">
            <a:avLst/>
          </a:prstGeom>
          <a:noFill/>
        </p:spPr>
        <p:txBody>
          <a:bodyPr wrap="square" rtlCol="0">
            <a:spAutoFit/>
          </a:bodyPr>
          <a:lstStyle/>
          <a:p>
            <a:r>
              <a:rPr lang="zh-CN" altLang="en-US" sz="2000" b="1" dirty="0">
                <a:solidFill>
                  <a:schemeClr val="bg1">
                    <a:lumMod val="65000"/>
                  </a:schemeClr>
                </a:solidFill>
                <a:latin typeface="微软雅黑" panose="020B0503020204020204" pitchFamily="34" charset="-122"/>
                <a:ea typeface="微软雅黑" panose="020B0503020204020204" pitchFamily="34" charset="-122"/>
              </a:rPr>
              <a:t>产品服务</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8255446"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490598"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运营体系</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a:off x="9911630" y="140394"/>
            <a:ext cx="0" cy="3362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146782" y="116632"/>
            <a:ext cx="1637056" cy="400110"/>
          </a:xfrm>
          <a:prstGeom prst="rect">
            <a:avLst/>
          </a:prstGeom>
          <a:noFill/>
        </p:spPr>
        <p:txBody>
          <a:bodyPr wrap="square" rtlCol="0">
            <a:spAutoFit/>
          </a:bodyPr>
          <a:lstStyle/>
          <a:p>
            <a:r>
              <a:rPr lang="zh-CN" altLang="en-US" sz="2000" b="1" dirty="0" smtClean="0">
                <a:solidFill>
                  <a:schemeClr val="bg1">
                    <a:lumMod val="65000"/>
                  </a:schemeClr>
                </a:solidFill>
                <a:latin typeface="微软雅黑" panose="020B0503020204020204" pitchFamily="34" charset="-122"/>
                <a:ea typeface="微软雅黑" panose="020B0503020204020204" pitchFamily="34" charset="-122"/>
              </a:rPr>
              <a:t>运营基地</a:t>
            </a:r>
            <a:endParaRPr lang="en-US" sz="2000" b="1"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96259" name="Picture 3"/>
          <p:cNvPicPr>
            <a:picLocks noChangeAspect="1" noChangeArrowheads="1"/>
          </p:cNvPicPr>
          <p:nvPr/>
        </p:nvPicPr>
        <p:blipFill>
          <a:blip r:embed="rId30" cstate="print"/>
          <a:srcRect/>
          <a:stretch>
            <a:fillRect/>
          </a:stretch>
        </p:blipFill>
        <p:spPr bwMode="auto">
          <a:xfrm>
            <a:off x="8039422" y="2420889"/>
            <a:ext cx="1369666" cy="72008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2732</Words>
  <Application>WPS 演示</Application>
  <PresentationFormat>自定义</PresentationFormat>
  <Paragraphs>879</Paragraphs>
  <Slides>39</Slides>
  <Notes>38</Notes>
  <HiddenSlides>0</HiddenSlides>
  <MMClips>0</MMClips>
  <ScaleCrop>false</ScaleCrop>
  <HeadingPairs>
    <vt:vector size="8" baseType="variant">
      <vt:variant>
        <vt:lpstr>已用的字体</vt:lpstr>
      </vt:variant>
      <vt:variant>
        <vt:i4>24</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65" baseType="lpstr">
      <vt:lpstr>Arial</vt:lpstr>
      <vt:lpstr>宋体</vt:lpstr>
      <vt:lpstr>Wingdings</vt:lpstr>
      <vt:lpstr>微软雅黑</vt:lpstr>
      <vt:lpstr>方正兰亭黑_GBK</vt:lpstr>
      <vt:lpstr>黑体</vt:lpstr>
      <vt:lpstr>仿宋_GB2312</vt:lpstr>
      <vt:lpstr>Meiryo UI</vt:lpstr>
      <vt:lpstr>Yu Gothic UI</vt:lpstr>
      <vt:lpstr>Impact MT Std</vt:lpstr>
      <vt:lpstr>Arial Unicode MS</vt:lpstr>
      <vt:lpstr>Gill Sans</vt:lpstr>
      <vt:lpstr>方正兰亭黑_GBK</vt:lpstr>
      <vt:lpstr>Calibri</vt:lpstr>
      <vt:lpstr>Arial Unicode MS</vt:lpstr>
      <vt:lpstr>Adobe Gothic Std B</vt:lpstr>
      <vt:lpstr>Yu Gothic</vt:lpstr>
      <vt:lpstr>Helvetica Light</vt:lpstr>
      <vt:lpstr>Lato</vt:lpstr>
      <vt:lpstr>Raleway</vt:lpstr>
      <vt:lpstr>Segoe Print</vt:lpstr>
      <vt:lpstr>Segoe UI</vt:lpstr>
      <vt:lpstr>Open Sans</vt:lpstr>
      <vt:lpstr>仿宋</vt:lpstr>
      <vt:lpstr>Office 主题​​</vt:lpstr>
      <vt:lpstr>Excel.Sheet.8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10081.pptx</dc:title>
  <dc:creator/>
  <cp:lastModifiedBy>你们浩气没丁丁</cp:lastModifiedBy>
  <cp:revision>9</cp:revision>
  <dcterms:created xsi:type="dcterms:W3CDTF">2017-02-23T03:22:00Z</dcterms:created>
  <dcterms:modified xsi:type="dcterms:W3CDTF">2020-04-08T07:11:35Z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