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7" r:id="rId4"/>
    <p:sldId id="327" r:id="rId5"/>
    <p:sldId id="299" r:id="rId7"/>
    <p:sldId id="483" r:id="rId8"/>
    <p:sldId id="328" r:id="rId9"/>
    <p:sldId id="425" r:id="rId10"/>
    <p:sldId id="343" r:id="rId11"/>
    <p:sldId id="509" r:id="rId12"/>
    <p:sldId id="485" r:id="rId13"/>
    <p:sldId id="382" r:id="rId14"/>
    <p:sldId id="486" r:id="rId15"/>
    <p:sldId id="484" r:id="rId16"/>
    <p:sldId id="508" r:id="rId17"/>
    <p:sldId id="507" r:id="rId18"/>
    <p:sldId id="524" r:id="rId19"/>
    <p:sldId id="474" r:id="rId20"/>
    <p:sldId id="473" r:id="rId21"/>
    <p:sldId id="533" r:id="rId22"/>
    <p:sldId id="344" r:id="rId23"/>
    <p:sldId id="345" r:id="rId24"/>
    <p:sldId id="347" r:id="rId25"/>
    <p:sldId id="349" r:id="rId26"/>
    <p:sldId id="510" r:id="rId27"/>
    <p:sldId id="25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112"/>
    <a:srgbClr val="D29C57"/>
    <a:srgbClr val="FFFFFF"/>
    <a:srgbClr val="ED7D31"/>
    <a:srgbClr val="FF0017"/>
    <a:srgbClr val="7F7F7F"/>
    <a:srgbClr val="E50213"/>
    <a:srgbClr val="F9D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6" autoAdjust="0"/>
    <p:restoredTop sz="62666"/>
  </p:normalViewPr>
  <p:slideViewPr>
    <p:cSldViewPr snapToGrid="0">
      <p:cViewPr>
        <p:scale>
          <a:sx n="65" d="100"/>
          <a:sy n="65" d="100"/>
        </p:scale>
        <p:origin x="640" y="224"/>
      </p:cViewPr>
      <p:guideLst>
        <p:guide orient="horz" pos="2044"/>
        <p:guide pos="3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9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0575-3AA1-074E-B3D9-E3562B03EE3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9BA79-F97B-5343-84C0-2A17E251AB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013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defTabSz="914400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185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218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390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239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800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1280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198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004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005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30051" name="幻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>
              <a:buFont typeface="Arial" panose="020B0604020202020204" pitchFamily="34" charset="0"/>
              <a:buChar char="•"/>
            </a:pPr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9BA79-F97B-5343-84C0-2A17E251AB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9BA79-F97B-5343-84C0-2A17E251AB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9BA79-F97B-5343-84C0-2A17E251AB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9BA79-F97B-5343-84C0-2A17E251AB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>
            <a:solidFill>
              <a:srgbClr val="000000"/>
            </a:solidFill>
            <a:miter/>
          </a:ln>
        </p:spPr>
      </p:sp>
      <p:sp>
        <p:nvSpPr>
          <p:cNvPr id="111619" name="Rectangle 3"/>
          <p:cNvSpPr>
            <a:spLocks noGrp="1"/>
          </p:cNvSpPr>
          <p:nvPr>
            <p:ph type="body"/>
          </p:nvPr>
        </p:nvSpPr>
        <p:spPr>
          <a:xfrm>
            <a:off x="912813" y="4344988"/>
            <a:ext cx="5030787" cy="4113212"/>
          </a:xfrm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0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 dirty="0"/>
          </a:p>
        </p:txBody>
      </p:sp>
      <p:sp>
        <p:nvSpPr>
          <p:cNvPr id="1198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>
              <a:buFont typeface="Arial" panose="020B0604020202020204" pitchFamily="34" charset="0"/>
              <a:buChar char="•"/>
            </a:pPr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29" name="幻灯片图像占位符 1"/>
          <p:cNvSpPr>
            <a:spLocks noGrp="1" noTextEdit="1"/>
          </p:cNvSpPr>
          <p:nvPr>
            <p:ph type="sldImg"/>
          </p:nvPr>
        </p:nvSpPr>
        <p:spPr/>
      </p:sp>
      <p:sp>
        <p:nvSpPr>
          <p:cNvPr id="124930" name="文本占位符 2"/>
          <p:cNvSpPr/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436077" y="136525"/>
            <a:ext cx="1051560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5500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46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>
            <a:off x="-196315" y="34619"/>
            <a:ext cx="1875031" cy="1325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10578635" y="5870332"/>
            <a:ext cx="1550330" cy="1096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436077" y="136525"/>
            <a:ext cx="1051560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5500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136F0-6802-414E-A7C7-9320C7D693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46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C0E7-6112-4E51-824E-C8B69EAD746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-196315" y="34619"/>
            <a:ext cx="1875031" cy="1325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10578635" y="5870332"/>
            <a:ext cx="1550330" cy="1096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&#233;&#147;&#190;&#230;&#142;&#165;&#230;&#150;&#135;&#228;&#187;&#182;\&#229;&#155;&#160;&#228;&#184;&#186;&#232;&#165;&#191;&#232;&#180;&#157;%20&#228;&#186;&#186;&#231;&#148;&#159;&#229;&#150;&#156;&#230;&#130;&#166;&#229;&#144;&#136;&#229;&#148;&#177;.mp4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hyperlink" Target="&#233;&#147;&#190;&#230;&#142;&#165;&#230;&#150;&#135;&#228;&#187;&#182;\&#229;&#155;&#160;&#228;&#184;&#186;&#232;&#165;&#191;&#232;&#180;&#157;%20&#228;&#186;&#186;&#231;&#148;&#159;&#229;&#150;&#156;&#230;&#130;&#166;&#229;&#144;&#136;&#229;&#148;&#177;.mp4" TargetMode="Externa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9.wdp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5.png"/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597981" cy="153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477130" y="5150529"/>
            <a:ext cx="1597981" cy="153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519671" y="494679"/>
            <a:ext cx="3152659" cy="22287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9767" y="5150529"/>
            <a:ext cx="2172466" cy="1535837"/>
          </a:xfrm>
          <a:prstGeom prst="rect">
            <a:avLst/>
          </a:prstGeom>
        </p:spPr>
      </p:pic>
      <p:sp>
        <p:nvSpPr>
          <p:cNvPr id="99330" name="标题 1">
            <a:hlinkClick r:id="rId3" action="ppaction://hlinkfile"/>
          </p:cNvPr>
          <p:cNvSpPr txBox="1"/>
          <p:nvPr/>
        </p:nvSpPr>
        <p:spPr>
          <a:xfrm>
            <a:off x="1906905" y="2842895"/>
            <a:ext cx="8377555" cy="2460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defTabSz="914400" eaLnBrk="1" hangingPunct="1">
              <a:buFont typeface="Arial" panose="020B0604020202020204" pitchFamily="34" charset="0"/>
              <a:buNone/>
            </a:pPr>
            <a:r>
              <a:rPr lang="zh-CN" altLang="en-US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牵手西贝</a:t>
            </a:r>
            <a:r>
              <a:rPr lang="en-US" alt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喜悦人生</a:t>
            </a:r>
            <a:endParaRPr lang="en-US" altLang="zh-CN" sz="60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4400" eaLnBrk="1" hangingPunct="1">
              <a:buFont typeface="Arial" panose="020B0604020202020204" pitchFamily="34" charset="0"/>
              <a:buNone/>
            </a:pPr>
            <a:endParaRPr lang="en-US" altLang="zh-CN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4400"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2020 </a:t>
            </a:r>
            <a:r>
              <a:rPr lang="zh-CN" altLang="en-US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西贝餐饮集团中国校园行</a:t>
            </a:r>
            <a:endParaRPr lang="zh-CN" altLang="en-US" sz="28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8" name="文本框 1"/>
          <p:cNvSpPr txBox="1"/>
          <p:nvPr/>
        </p:nvSpPr>
        <p:spPr>
          <a:xfrm>
            <a:off x="1592580" y="109538"/>
            <a:ext cx="2438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spcBef>
                <a:spcPct val="0"/>
              </a:spcBef>
              <a:buNone/>
            </a:pP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员工奖励</a:t>
            </a:r>
            <a:endParaRPr lang="zh-CN" altLang="en-US" sz="3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6739" name="图片 4" descr="微信截图_201811120006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2263" y="2474913"/>
            <a:ext cx="9075737" cy="211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668338"/>
            <a:ext cx="3208338" cy="211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38" y="819150"/>
            <a:ext cx="3286125" cy="1963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742" name="矩形 4"/>
          <p:cNvSpPr/>
          <p:nvPr/>
        </p:nvSpPr>
        <p:spPr>
          <a:xfrm>
            <a:off x="1997075" y="5164138"/>
            <a:ext cx="77755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忠诚员工：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年员工，表彰并颁发忠诚员工勋章，参加公司团建活动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功勋员工：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年员工，表彰并颁发功勋员工勋章，参加公司团建活动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743" name="矩形 2"/>
          <p:cNvSpPr/>
          <p:nvPr/>
        </p:nvSpPr>
        <p:spPr>
          <a:xfrm>
            <a:off x="1997075" y="4335463"/>
            <a:ext cx="879157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优秀员工：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满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个月表现优秀的员工，参加优秀员工旅游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明星员工：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满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个月表现优秀的员工，表彰并享受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元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月津贴，参加公司团建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5" name="文本框 5"/>
          <p:cNvSpPr txBox="1"/>
          <p:nvPr/>
        </p:nvSpPr>
        <p:spPr>
          <a:xfrm>
            <a:off x="2419350" y="19050"/>
            <a:ext cx="67691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西贝福利：玩</a:t>
            </a:r>
            <a:endParaRPr lang="zh-CN" altLang="en-US" sz="3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878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664210"/>
            <a:ext cx="4572000" cy="312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88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56025"/>
            <a:ext cx="4572000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89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56025"/>
            <a:ext cx="4572000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>
            <a:fillRect/>
          </a:stretch>
        </p:blipFill>
        <p:spPr>
          <a:xfrm>
            <a:off x="1524635" y="664210"/>
            <a:ext cx="4571365" cy="30918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5" name="矩形 3"/>
          <p:cNvSpPr/>
          <p:nvPr/>
        </p:nvSpPr>
        <p:spPr>
          <a:xfrm>
            <a:off x="6659563" y="2778125"/>
            <a:ext cx="3540125" cy="3371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878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0" y="476250"/>
            <a:ext cx="1595438" cy="150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87" name="文本框 25"/>
          <p:cNvSpPr txBox="1"/>
          <p:nvPr/>
        </p:nvSpPr>
        <p:spPr>
          <a:xfrm>
            <a:off x="2351088" y="774700"/>
            <a:ext cx="6756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西贝大学：人才选拔与心灵成长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878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73238"/>
            <a:ext cx="294005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89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8" y="3602038"/>
            <a:ext cx="3148012" cy="177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90" name="矩形 12"/>
          <p:cNvSpPr/>
          <p:nvPr/>
        </p:nvSpPr>
        <p:spPr>
          <a:xfrm>
            <a:off x="6927850" y="2427288"/>
            <a:ext cx="3557588" cy="29997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285750" indent="-285750" eaLnBrk="0" hangingPunct="0">
              <a:lnSpc>
                <a:spcPct val="150000"/>
              </a:lnSpc>
              <a:buChar char="•"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2015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年，公司整合总部、各创业分部的学习发展资源，成立了西贝大学，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以传承生生不息的西贝企业文化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支持公司门店拓展和人才学习发展。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eaLnBrk="0" hangingPunct="0">
              <a:lnSpc>
                <a:spcPct val="150000"/>
              </a:lnSpc>
              <a:buChar char="•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目前，西贝大学开设华北、华东以及华南分校。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8791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538" y="1773238"/>
            <a:ext cx="2363787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79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900" y="3600450"/>
            <a:ext cx="2360613" cy="177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93" name="TextBox 1"/>
          <p:cNvSpPr txBox="1"/>
          <p:nvPr/>
        </p:nvSpPr>
        <p:spPr>
          <a:xfrm>
            <a:off x="2351088" y="106363"/>
            <a:ext cx="6913562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我们的成长有平台</a:t>
            </a:r>
            <a:r>
              <a:rPr lang="en-US" altLang="zh-CN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— </a:t>
            </a: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西贝大学</a:t>
            </a:r>
            <a:endParaRPr lang="zh-CN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905" name="文本框 4"/>
          <p:cNvSpPr txBox="1"/>
          <p:nvPr/>
        </p:nvSpPr>
        <p:spPr>
          <a:xfrm>
            <a:off x="6645275" y="558800"/>
            <a:ext cx="3871913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4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「到点成才」</a:t>
            </a:r>
            <a:endParaRPr lang="zh-CN" altLang="en-US" sz="48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3906" name="图片 1" descr="前厅成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6913" y="1905000"/>
            <a:ext cx="8353425" cy="3522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616075" y="299720"/>
            <a:ext cx="52768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员工发展</a:t>
            </a:r>
            <a:r>
              <a:rPr lang="en-US" altLang="zh-CN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晋升阶梯</a:t>
            </a:r>
            <a:r>
              <a:rPr lang="en-US" altLang="zh-CN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前厅</a:t>
            </a:r>
            <a:r>
              <a:rPr lang="en-US" altLang="zh-CN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sz="3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3" name="文本框 1"/>
          <p:cNvSpPr txBox="1"/>
          <p:nvPr/>
        </p:nvSpPr>
        <p:spPr>
          <a:xfrm>
            <a:off x="1878965" y="342583"/>
            <a:ext cx="6756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员工发展-晋升阶梯(厨务)</a:t>
            </a:r>
            <a:endParaRPr lang="zh-CN" altLang="en-US" sz="3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5954" name="图片 1" descr="厨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1578293"/>
            <a:ext cx="7559675" cy="3506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0049" name="文本框 2"/>
          <p:cNvSpPr txBox="1"/>
          <p:nvPr/>
        </p:nvSpPr>
        <p:spPr>
          <a:xfrm>
            <a:off x="768350" y="1503045"/>
            <a:ext cx="4260850" cy="41541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李秉杰   </a:t>
            </a: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见习厨师长</a:t>
            </a:r>
            <a:endParaRPr lang="zh-CN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2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毕业院校：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山西省太原市省贸易学校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0" hangingPunct="0"/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目前薪资：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万／年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2017.5.18-2018.1.1一星师傅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2018.1.1-2018.6.1档口主管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2018.6.1-2019.12.31厨房主管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2020.1.1-2020.4.20见习厨师长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至今 上海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近铁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店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见习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厨师长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buClrTx/>
              <a:buSz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0050" name="图片 1" descr="C:\Users\wangruiqing\Desktop\厨师长.jpg厨师长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58205" y="635"/>
            <a:ext cx="4667250" cy="685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0049" name="文本框 2"/>
          <p:cNvSpPr txBox="1"/>
          <p:nvPr/>
        </p:nvSpPr>
        <p:spPr>
          <a:xfrm>
            <a:off x="708660" y="1508125"/>
            <a:ext cx="4260850" cy="45231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贾茂荣    </a:t>
            </a: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 厨师长</a:t>
            </a:r>
            <a:endParaRPr lang="en-US" altLang="zh-CN" sz="24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毕业院校：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山西盛世餐饮旅游技工学校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目前薪资：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万／年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晋升时间：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2016-2017.2 实习生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2017.2-2017.6 三星师傅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2017.6-2018.9 厨房主管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2018.9-2018.11 独立带店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2018.11-2019.1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见习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厨师长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     2019.1-至今 上海宝山宝乐汇店厨师长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0050" name="图片 1" descr="贾茂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8520" y="-635"/>
            <a:ext cx="4667250" cy="685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073" name="文本框 2"/>
          <p:cNvSpPr txBox="1"/>
          <p:nvPr/>
        </p:nvSpPr>
        <p:spPr>
          <a:xfrm>
            <a:off x="857885" y="1514793"/>
            <a:ext cx="4459288" cy="50774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王洋洋  </a:t>
            </a:r>
            <a:r>
              <a:rPr lang="zh-CN" altLang="en-US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 店长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毕业学校：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内蒙古工业大学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目前薪资：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／年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晋升时间：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2016-4—2016-5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初级员工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2016-6—2016-8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训导师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2016-8—2016-11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部长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2016-11—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至今 无锡荟萃购物中心店店长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/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1074" name="图片 3"/>
          <p:cNvPicPr>
            <a:picLocks noChangeAspect="1"/>
          </p:cNvPicPr>
          <p:nvPr/>
        </p:nvPicPr>
        <p:blipFill>
          <a:blip r:embed="rId1"/>
          <a:srcRect l="6151"/>
          <a:stretch>
            <a:fillRect/>
          </a:stretch>
        </p:blipFill>
        <p:spPr>
          <a:xfrm>
            <a:off x="5872163" y="0"/>
            <a:ext cx="4795837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073" name="文本框 2"/>
          <p:cNvSpPr txBox="1"/>
          <p:nvPr/>
        </p:nvSpPr>
        <p:spPr>
          <a:xfrm>
            <a:off x="245745" y="1341120"/>
            <a:ext cx="5081905" cy="52311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崔欣欣    </a:t>
            </a:r>
            <a:r>
              <a:rPr lang="zh-CN" altLang="en-US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店长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毕业学校：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吉林工商学院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目前薪资：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／年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晋升时间：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2016年8月-2016年11月晋升为C级部长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2017年1月晋升为B级部长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2017年12月晋升为见习经理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2018年3月晋升为经理，期间获得周昕分部金牌经理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2018年10月晋升为见习店长，第四季度获得新人店长 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奖，团队分别获得优秀前厅及优秀厨房 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2019年1月晋升为店长，带店期间获得过两次A+店长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至今 上海大宁店店长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1074" name="图片 3" descr="C:\Users\wangruiqing\Desktop\IMG_6311.JPGIMG_63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18480" y="0"/>
            <a:ext cx="503936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5" name="文本框 5"/>
          <p:cNvSpPr txBox="1"/>
          <p:nvPr/>
        </p:nvSpPr>
        <p:spPr>
          <a:xfrm>
            <a:off x="2551113" y="28575"/>
            <a:ext cx="67691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spcBef>
                <a:spcPct val="0"/>
              </a:spcBef>
              <a:buNone/>
            </a:pP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我们的现在很美 </a:t>
            </a:r>
            <a:r>
              <a:rPr lang="en-US" altLang="zh-CN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员工形象</a:t>
            </a:r>
            <a:endParaRPr lang="zh-CN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52905" y="835025"/>
            <a:ext cx="9602470" cy="5234305"/>
            <a:chOff x="-4793" y="1315"/>
            <a:chExt cx="24641" cy="9098"/>
          </a:xfrm>
        </p:grpSpPr>
        <p:pic>
          <p:nvPicPr>
            <p:cNvPr id="12083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27" y="2262"/>
              <a:ext cx="12221" cy="8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0836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793" y="1315"/>
              <a:ext cx="12420" cy="909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1"/>
          <p:cNvSpPr/>
          <p:nvPr/>
        </p:nvSpPr>
        <p:spPr bwMode="auto">
          <a:xfrm>
            <a:off x="6491605" y="835025"/>
            <a:ext cx="4763135" cy="6019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图片 10" descr="方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3199765"/>
            <a:ext cx="1956435" cy="1329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5" name="图片 11" descr="微信图片_201811112219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3295015"/>
            <a:ext cx="1239520" cy="1139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6" name="图片 12" descr="微信图片_201811112219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30" y="3252788"/>
            <a:ext cx="2166938" cy="153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7" name="图片 13" descr="微信图片_201811112219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20" y="3038793"/>
            <a:ext cx="1670050" cy="1490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8" name="标题 1">
            <a:hlinkClick r:id="rId5" action="ppaction://hlinkfile"/>
          </p:cNvPr>
          <p:cNvSpPr txBox="1"/>
          <p:nvPr/>
        </p:nvSpPr>
        <p:spPr>
          <a:xfrm>
            <a:off x="1965960" y="1019175"/>
            <a:ext cx="8505825" cy="1579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defTabSz="685800"/>
            <a:r>
              <a:rPr lang="zh-CN" altLang="en-US" sz="4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成立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32</a:t>
            </a:r>
            <a:r>
              <a:rPr lang="zh-CN" altLang="en-US" sz="4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年，我们的</a:t>
            </a:r>
            <a:r>
              <a:rPr lang="zh-CN" altLang="en-US" sz="6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品牌</a:t>
            </a:r>
            <a:endParaRPr lang="zh-CN" altLang="en-US" sz="6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970" y="3119755"/>
            <a:ext cx="2328545" cy="1409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87170" y="23939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kumimoji="1"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企业规模</a:t>
            </a:r>
            <a:endParaRPr kumimoji="1" lang="zh-CN" altLang="en-US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82" name="文本框 5"/>
          <p:cNvSpPr txBox="1"/>
          <p:nvPr/>
        </p:nvSpPr>
        <p:spPr>
          <a:xfrm>
            <a:off x="2551113" y="28575"/>
            <a:ext cx="67691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我们的现在很美 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员工形象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68550" y="821055"/>
            <a:ext cx="8538210" cy="5226050"/>
            <a:chOff x="3730" y="1293"/>
            <a:chExt cx="13069" cy="9240"/>
          </a:xfrm>
        </p:grpSpPr>
        <p:pic>
          <p:nvPicPr>
            <p:cNvPr id="122883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105" y="1293"/>
              <a:ext cx="6695" cy="92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884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0" y="1510"/>
              <a:ext cx="5870" cy="880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文本框 5"/>
          <p:cNvSpPr txBox="1"/>
          <p:nvPr/>
        </p:nvSpPr>
        <p:spPr>
          <a:xfrm>
            <a:off x="2438400" y="-15875"/>
            <a:ext cx="67691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我们的现在很美 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住宿环境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34795" y="619760"/>
            <a:ext cx="9565005" cy="5526405"/>
            <a:chOff x="2400" y="1078"/>
            <a:chExt cx="14412" cy="9970"/>
          </a:xfrm>
        </p:grpSpPr>
        <p:pic>
          <p:nvPicPr>
            <p:cNvPr id="126978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00" y="6023"/>
              <a:ext cx="7213" cy="50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6980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5" y="1090"/>
              <a:ext cx="7200" cy="49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6981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" y="6040"/>
              <a:ext cx="7200" cy="5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6982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0" y="1078"/>
              <a:ext cx="7188" cy="494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1534795" y="6304915"/>
            <a:ext cx="5805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宿舍标配： 空调    饮水机     热水器    洗衣机    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6" name="文本框 5"/>
          <p:cNvSpPr txBox="1"/>
          <p:nvPr/>
        </p:nvSpPr>
        <p:spPr>
          <a:xfrm>
            <a:off x="2551113" y="28575"/>
            <a:ext cx="67691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defTabSz="457200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我们的现在很美 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工作环境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50010" y="733425"/>
            <a:ext cx="9704070" cy="5413375"/>
            <a:chOff x="2400" y="1155"/>
            <a:chExt cx="14408" cy="9587"/>
          </a:xfrm>
        </p:grpSpPr>
        <p:pic>
          <p:nvPicPr>
            <p:cNvPr id="118787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53" y="1203"/>
              <a:ext cx="6305" cy="4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8788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70" y="1155"/>
              <a:ext cx="8138" cy="48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8789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" y="5990"/>
              <a:ext cx="7098" cy="47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88" y="6098"/>
              <a:ext cx="7320" cy="46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902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770" y="0"/>
            <a:ext cx="404685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9026" name="文本框 5"/>
          <p:cNvSpPr txBox="1"/>
          <p:nvPr/>
        </p:nvSpPr>
        <p:spPr>
          <a:xfrm>
            <a:off x="4242435" y="84455"/>
            <a:ext cx="67691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我们需要这样的</a:t>
            </a:r>
            <a:r>
              <a:rPr lang="zh-CN" altLang="en-US" sz="7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你</a:t>
            </a:r>
            <a:endParaRPr lang="zh-CN" altLang="en-US" sz="7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027" name="矩形 3"/>
          <p:cNvSpPr/>
          <p:nvPr/>
        </p:nvSpPr>
        <p:spPr>
          <a:xfrm>
            <a:off x="5570538" y="1401763"/>
            <a:ext cx="5097462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9525">
            <a:solidFill>
              <a:srgbClr val="C00000"/>
            </a:solidFill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有创意，敢于挑战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028" name="矩形 6"/>
          <p:cNvSpPr/>
          <p:nvPr/>
        </p:nvSpPr>
        <p:spPr>
          <a:xfrm>
            <a:off x="5570855" y="2174240"/>
            <a:ext cx="52501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在西贝赛场，用智慧和协作拼冠军、拿大奖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29" name="矩形 5"/>
          <p:cNvSpPr/>
          <p:nvPr/>
        </p:nvSpPr>
        <p:spPr>
          <a:xfrm>
            <a:off x="5570538" y="2844800"/>
            <a:ext cx="5097462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9525">
            <a:solidFill>
              <a:srgbClr val="C00000"/>
            </a:solidFill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有梦想，喜欢当老板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030" name="文本框 8"/>
          <p:cNvSpPr txBox="1"/>
          <p:nvPr/>
        </p:nvSpPr>
        <p:spPr>
          <a:xfrm>
            <a:off x="5688013" y="3559175"/>
            <a:ext cx="4862512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年可挑战店长，体面的职位和收入，荣耀家族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1" name="矩形 6"/>
          <p:cNvSpPr/>
          <p:nvPr/>
        </p:nvSpPr>
        <p:spPr>
          <a:xfrm>
            <a:off x="5570538" y="4395788"/>
            <a:ext cx="5097462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有勇气，习惯于优秀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032" name="矩形 10"/>
          <p:cNvSpPr/>
          <p:nvPr/>
        </p:nvSpPr>
        <p:spPr>
          <a:xfrm>
            <a:off x="5748973" y="5142230"/>
            <a:ext cx="474027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在西贝，挑战无处不在，</a:t>
            </a:r>
            <a:r>
              <a:rPr lang="en-US" altLang="zh-CN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PK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无处不在，习惯于优秀的人时刻能出彩。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175733" y="1759259"/>
            <a:ext cx="3840534" cy="27150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597981" cy="153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477130" y="5150529"/>
            <a:ext cx="1597981" cy="153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贾国龙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5214"/>
          <a:stretch>
            <a:fillRect/>
          </a:stretch>
        </p:blipFill>
        <p:spPr bwMode="auto">
          <a:xfrm>
            <a:off x="1" y="0"/>
            <a:ext cx="6974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10000" y="4559076"/>
            <a:ext cx="4893196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贾国龙董事长</a:t>
            </a:r>
            <a:endParaRPr kumimoji="0"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西贝合伙人第一届大会</a:t>
            </a:r>
            <a:endParaRPr kumimoji="0"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75714" y="1233118"/>
            <a:ext cx="47617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 把小西贝干成大西贝 </a:t>
            </a:r>
            <a:endParaRPr lang="en-US" altLang="zh-CN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把大西贝干成大家的西贝把西贝办成一家</a:t>
            </a:r>
            <a:endParaRPr lang="en-US" altLang="zh-CN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伟大的中餐企业“</a:t>
            </a:r>
            <a:endParaRPr lang="zh-CN" altLang="en-US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 rot="16200000">
            <a:off x="1370083" y="1253848"/>
            <a:ext cx="6858001" cy="435030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1000">
                <a:schemeClr val="bg1">
                  <a:lumMod val="100000"/>
                  <a:alpha val="27000"/>
                </a:schemeClr>
              </a:gs>
              <a:gs pos="99000">
                <a:schemeClr val="bg1"/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49" name="矩形 20"/>
          <p:cNvSpPr/>
          <p:nvPr/>
        </p:nvSpPr>
        <p:spPr>
          <a:xfrm>
            <a:off x="1524000" y="805498"/>
            <a:ext cx="9144000" cy="54562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p>
            <a:pPr algn="ctr" eaLnBrk="0" hangingPunct="0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919288" y="4090353"/>
            <a:ext cx="1584325" cy="46164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4451" name="Text Box 26"/>
          <p:cNvSpPr txBox="1"/>
          <p:nvPr/>
        </p:nvSpPr>
        <p:spPr>
          <a:xfrm>
            <a:off x="1868488" y="3989388"/>
            <a:ext cx="1674812" cy="554355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lIns="90000" tIns="46800" rIns="90000" bIns="46800" anchor="t">
            <a:spAutoFit/>
          </a:bodyPr>
          <a:p>
            <a:pPr algn="ctr"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成功创业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52" name="矩形 45"/>
          <p:cNvSpPr/>
          <p:nvPr/>
        </p:nvSpPr>
        <p:spPr>
          <a:xfrm>
            <a:off x="2189163" y="3543300"/>
            <a:ext cx="154876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19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88-1996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5" name="Text Box 26"/>
          <p:cNvSpPr txBox="1">
            <a:spLocks noChangeArrowheads="1"/>
          </p:cNvSpPr>
          <p:nvPr/>
        </p:nvSpPr>
        <p:spPr bwMode="auto">
          <a:xfrm>
            <a:off x="3719513" y="3568700"/>
            <a:ext cx="1584325" cy="5543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跨区域经营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454" name="矩形 52"/>
          <p:cNvSpPr/>
          <p:nvPr/>
        </p:nvSpPr>
        <p:spPr>
          <a:xfrm>
            <a:off x="4799013" y="952500"/>
            <a:ext cx="399351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2030</a:t>
            </a:r>
            <a:r>
              <a:rPr lang="zh-CN" alt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目标千亿西贝 在职员工</a:t>
            </a:r>
            <a:r>
              <a:rPr lang="en-US" altLang="zh-CN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8" name="Text Box 26"/>
          <p:cNvSpPr txBox="1">
            <a:spLocks noChangeArrowheads="1"/>
          </p:cNvSpPr>
          <p:nvPr/>
        </p:nvSpPr>
        <p:spPr bwMode="auto">
          <a:xfrm>
            <a:off x="5448300" y="3088323"/>
            <a:ext cx="1584325" cy="5543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0000" tIns="46800" rIns="90000" bIns="468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多品牌发展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456" name="矩形 60"/>
          <p:cNvSpPr/>
          <p:nvPr/>
        </p:nvSpPr>
        <p:spPr>
          <a:xfrm>
            <a:off x="5421313" y="2613025"/>
            <a:ext cx="171196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2000—2008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51" name="Text Box 26"/>
          <p:cNvSpPr txBox="1">
            <a:spLocks noChangeArrowheads="1"/>
          </p:cNvSpPr>
          <p:nvPr/>
        </p:nvSpPr>
        <p:spPr bwMode="auto">
          <a:xfrm>
            <a:off x="8774113" y="1773238"/>
            <a:ext cx="1425575" cy="646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黄金十年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4458" name="矩形 66"/>
          <p:cNvSpPr/>
          <p:nvPr/>
        </p:nvSpPr>
        <p:spPr>
          <a:xfrm>
            <a:off x="8688388" y="1220470"/>
            <a:ext cx="1728787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2015—2024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0" name="Text Box 29"/>
          <p:cNvSpPr txBox="1"/>
          <p:nvPr/>
        </p:nvSpPr>
        <p:spPr>
          <a:xfrm>
            <a:off x="3719513" y="4122738"/>
            <a:ext cx="1728787" cy="2250440"/>
          </a:xfrm>
          <a:prstGeom prst="rect">
            <a:avLst/>
          </a:prstGeom>
          <a:noFill/>
          <a:ln w="12700">
            <a:noFill/>
          </a:ln>
        </p:spPr>
        <p:txBody>
          <a:bodyPr lIns="90000" tIns="46800" rIns="90000" bIns="46800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走出临河，先后到深圳和北京发展，实现从地区经营向跨区域经营转型。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1" name="Text Box 29"/>
          <p:cNvSpPr txBox="1"/>
          <p:nvPr/>
        </p:nvSpPr>
        <p:spPr>
          <a:xfrm>
            <a:off x="5448300" y="3657600"/>
            <a:ext cx="1619250" cy="1891030"/>
          </a:xfrm>
          <a:prstGeom prst="rect">
            <a:avLst/>
          </a:prstGeom>
          <a:noFill/>
          <a:ln w="12700">
            <a:noFill/>
          </a:ln>
        </p:spPr>
        <p:txBody>
          <a:bodyPr lIns="90000" tIns="46800" rIns="90000" bIns="46800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公司在餐饮业实行多品牌经营，并创立“西贝莜面村”品牌。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2" name="Text Box 29"/>
          <p:cNvSpPr txBox="1"/>
          <p:nvPr/>
        </p:nvSpPr>
        <p:spPr>
          <a:xfrm>
            <a:off x="8759825" y="2370138"/>
            <a:ext cx="1657350" cy="3689350"/>
          </a:xfrm>
          <a:prstGeom prst="rect">
            <a:avLst/>
          </a:prstGeom>
          <a:noFill/>
          <a:ln w="12700">
            <a:noFill/>
          </a:ln>
        </p:spPr>
        <p:txBody>
          <a:bodyPr lIns="90000" tIns="46800" rIns="90000" bIns="46800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执行并持续优化“好吃战略”，持续优化、创新门店模式，到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年，在超过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个城市，累计开出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3000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家门店。</a:t>
            </a:r>
            <a:endParaRPr lang="zh-CN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30000"/>
              </a:lnSpc>
            </a:pPr>
            <a:endParaRPr lang="zh-CN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3" name="文本框 2"/>
          <p:cNvSpPr txBox="1"/>
          <p:nvPr/>
        </p:nvSpPr>
        <p:spPr>
          <a:xfrm>
            <a:off x="2357438" y="87313"/>
            <a:ext cx="394716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西贝</a:t>
            </a:r>
            <a:r>
              <a:rPr lang="en-US" altLang="zh-CN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32</a:t>
            </a:r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发展历程</a:t>
            </a:r>
            <a:endParaRPr lang="en-US" altLang="en-US" sz="3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045325" y="2419350"/>
            <a:ext cx="1674813" cy="5543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聚焦莜面村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465" name="矩形 66"/>
          <p:cNvSpPr/>
          <p:nvPr/>
        </p:nvSpPr>
        <p:spPr>
          <a:xfrm>
            <a:off x="7031038" y="1916113"/>
            <a:ext cx="17272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2009—2014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6" name="Text Box 29"/>
          <p:cNvSpPr txBox="1"/>
          <p:nvPr/>
        </p:nvSpPr>
        <p:spPr>
          <a:xfrm>
            <a:off x="7032625" y="2979738"/>
            <a:ext cx="1727200" cy="3329940"/>
          </a:xfrm>
          <a:prstGeom prst="rect">
            <a:avLst/>
          </a:prstGeom>
          <a:noFill/>
          <a:ln w="12700">
            <a:noFill/>
          </a:ln>
        </p:spPr>
        <p:txBody>
          <a:bodyPr lIns="90000" tIns="46800" rIns="90000" bIns="46800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重新思考、创造西贝的事业理论，驱动西贝战略和模式转型，聚焦“西贝莜面村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品牌，并确定了“好吃战略”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468" name="文本框 1"/>
          <p:cNvSpPr txBox="1"/>
          <p:nvPr/>
        </p:nvSpPr>
        <p:spPr>
          <a:xfrm>
            <a:off x="2135188" y="3132138"/>
            <a:ext cx="15544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创始人贾国龙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981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784860"/>
            <a:ext cx="1701800" cy="2348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9" name="Text Box 29"/>
          <p:cNvSpPr txBox="1"/>
          <p:nvPr/>
        </p:nvSpPr>
        <p:spPr>
          <a:xfrm>
            <a:off x="1792288" y="4483100"/>
            <a:ext cx="1855787" cy="1891030"/>
          </a:xfrm>
          <a:prstGeom prst="rect">
            <a:avLst/>
          </a:prstGeom>
          <a:noFill/>
          <a:ln w="12700">
            <a:noFill/>
          </a:ln>
        </p:spPr>
        <p:txBody>
          <a:bodyPr lIns="90000" tIns="46800" rIns="90000" bIns="46800" anchor="t">
            <a:spAutoFit/>
          </a:bodyPr>
          <a:p>
            <a:pPr eaLnBrk="0" hangingPunct="0">
              <a:lnSpc>
                <a:spcPct val="130000"/>
              </a:lnSpc>
              <a:buFont typeface="Times(Europe)" charset="-122"/>
              <a:buChar char="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88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年，在内蒙古临河创业，把餐饮业确定为事业方向，成为临河餐饮第一品牌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52"/>
          <p:cNvSpPr/>
          <p:nvPr/>
        </p:nvSpPr>
        <p:spPr>
          <a:xfrm>
            <a:off x="3929063" y="3124200"/>
            <a:ext cx="171196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19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97—1999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4525" y="-39052"/>
            <a:ext cx="8940800" cy="391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452847" y="5755341"/>
            <a:ext cx="1739153" cy="1102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43062" y="3345751"/>
            <a:ext cx="6096000" cy="36880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截止到 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b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西贝莜面村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364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家门店 （覆盖全国 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 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城市）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西贝海鲜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家门店 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九十九顶毡房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b="1" dirty="0">
                <a:solidFill>
                  <a:srgbClr val="E6251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家门店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超级肉夹馍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家门店</a:t>
            </a: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西贝酸奶屋</a:t>
            </a:r>
            <a:r>
              <a:rPr lang="en-US" altLang="zh-CN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在职伙伴</a:t>
            </a:r>
            <a:r>
              <a:rPr lang="zh-CN" altLang="en-US" b="1" dirty="0">
                <a:solidFill>
                  <a:srgbClr val="E6251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24000</a:t>
            </a:r>
            <a:r>
              <a:rPr lang="en-US" altLang="zh-CN" b="1" dirty="0">
                <a:solidFill>
                  <a:srgbClr val="E6251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多人 每年服务顾客超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5000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r>
              <a:rPr lang="zh-CN" altLang="en-US" b="1" dirty="0">
                <a:solidFill>
                  <a:srgbClr val="E6251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人次 </a:t>
            </a: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年营业额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多亿</a:t>
            </a: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280" y="71034"/>
            <a:ext cx="1885797" cy="1355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5275" y="-38735"/>
            <a:ext cx="1697990" cy="1200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0785" y="20447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kumimoji="1"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企业规模</a:t>
            </a:r>
            <a:endParaRPr kumimoji="1" lang="zh-CN" altLang="en-US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80185" y="24320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企业规模</a:t>
            </a:r>
            <a:endParaRPr kumimoji="1" lang="zh-CN" altLang="en-US" sz="3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1649095"/>
            <a:ext cx="5420995" cy="381635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 rot="10800000" flipV="1">
            <a:off x="1156335" y="5608955"/>
            <a:ext cx="4122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342900">
              <a:spcBef>
                <a:spcPct val="0"/>
              </a:spcBef>
              <a:buNone/>
            </a:pPr>
            <a:r>
              <a:rPr 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彼得德鲁克中国管理奖颁奖现场                </a:t>
            </a:r>
            <a:endParaRPr lang="zh-CN" altLang="en-US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defTabSz="342900">
              <a:spcBef>
                <a:spcPct val="0"/>
              </a:spcBef>
              <a:buNone/>
            </a:pPr>
            <a:r>
              <a:rPr lang="zh-CN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颁奖词</a:t>
            </a:r>
            <a:r>
              <a:rPr lang="en-US" altLang="zh-CN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成就人为事业理论</a:t>
            </a:r>
            <a:r>
              <a:rPr lang="en-US" altLang="zh-CN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7555" y="1085850"/>
            <a:ext cx="61328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 Ø 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2019年首届彼得德鲁克中国管理奖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Ø 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曾两度代表中华美食走进联合国，是中国最大的中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     式连锁餐饮企业之一；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Ø </a:t>
            </a:r>
            <a:r>
              <a:rPr lang="en-US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2018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年1月荣获由中国烹饪协会授予的“中餐国际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     化推广特别贡奖”；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Ø 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连续两年获中国连锁经营协会（CCFA）年度“员工   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     最喜爱的公司”称号；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Ø </a:t>
            </a:r>
            <a:r>
              <a:rPr lang="en-US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2017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</a:t>
            </a:r>
            <a:r>
              <a:rPr lang="en-US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月西贝莜面村荣获2017年中国连锁品牌影    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     响力50强；</a:t>
            </a:r>
            <a:endParaRPr lang="zh-CN" b="1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marL="266700" indent="-266700"/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Ø </a:t>
            </a:r>
            <a:r>
              <a:rPr lang="en-US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2003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年被评为“国家一级酒家</a:t>
            </a:r>
            <a:r>
              <a:rPr lang="en-US" b="1">
                <a:solidFill>
                  <a:srgbClr val="C00000"/>
                </a:solidFill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；</a:t>
            </a:r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</a:t>
            </a:r>
            <a:r>
              <a:rPr lang="zh-CN" b="1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</a:t>
            </a:r>
            <a:endParaRPr lang="zh-CN" altLang="en-US" b="1"/>
          </a:p>
        </p:txBody>
      </p:sp>
      <p:sp>
        <p:nvSpPr>
          <p:cNvPr id="2" name="文本框 1"/>
          <p:cNvSpPr txBox="1"/>
          <p:nvPr/>
        </p:nvSpPr>
        <p:spPr>
          <a:xfrm>
            <a:off x="7312025" y="5391785"/>
            <a:ext cx="44367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/>
            <a:r>
              <a:rPr lang="en-US" altLang="zh-CN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2017</a:t>
            </a:r>
            <a:r>
              <a:rPr lang="zh-CN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年获得央视财经频道</a:t>
            </a:r>
            <a:endParaRPr lang="en-US" altLang="zh-CN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“最受消费者欢迎的餐厅”调查排名第一</a:t>
            </a:r>
            <a:endParaRPr lang="zh-CN" altLang="en-US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4236" y="34590"/>
            <a:ext cx="10515600" cy="1120775"/>
          </a:xfrm>
        </p:spPr>
        <p:txBody>
          <a:bodyPr/>
          <a:lstStyle/>
          <a:p>
            <a:r>
              <a:rPr kumimoji="1" lang="zh-CN" altLang="en-US" sz="32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  <a:ea typeface="+mn-ea"/>
                <a:cs typeface="+mn-cs"/>
                <a:sym typeface="+mn-ea"/>
              </a:rPr>
              <a:t>企业规模</a:t>
            </a:r>
            <a:endParaRPr kumimoji="1" lang="zh-CN" altLang="en-US" sz="3200" dirty="0">
              <a:solidFill>
                <a:srgbClr val="C00000"/>
              </a:solidFill>
              <a:sym typeface="+mn-ea"/>
            </a:endParaRPr>
          </a:p>
        </p:txBody>
      </p:sp>
      <p:grpSp>
        <p:nvGrpSpPr>
          <p:cNvPr id="10" name="组合 29"/>
          <p:cNvGrpSpPr/>
          <p:nvPr/>
        </p:nvGrpSpPr>
        <p:grpSpPr>
          <a:xfrm>
            <a:off x="711200" y="1463113"/>
            <a:ext cx="3768580" cy="2362201"/>
            <a:chOff x="711200" y="1902025"/>
            <a:chExt cx="4724400" cy="2362201"/>
          </a:xfrm>
        </p:grpSpPr>
        <p:grpSp>
          <p:nvGrpSpPr>
            <p:cNvPr id="11" name="Group 58"/>
            <p:cNvGrpSpPr/>
            <p:nvPr/>
          </p:nvGrpSpPr>
          <p:grpSpPr>
            <a:xfrm>
              <a:off x="711200" y="1902025"/>
              <a:ext cx="1574800" cy="1393092"/>
              <a:chOff x="533400" y="1426519"/>
              <a:chExt cx="1181100" cy="1044819"/>
            </a:xfrm>
          </p:grpSpPr>
          <p:sp>
            <p:nvSpPr>
              <p:cNvPr id="22" name="Freeform 4"/>
              <p:cNvSpPr/>
              <p:nvPr/>
            </p:nvSpPr>
            <p:spPr bwMode="auto">
              <a:xfrm>
                <a:off x="533400" y="1426519"/>
                <a:ext cx="1181100" cy="317989"/>
              </a:xfrm>
              <a:custGeom>
                <a:avLst/>
                <a:gdLst>
                  <a:gd name="connsiteX0" fmla="*/ 0 w 1981200"/>
                  <a:gd name="connsiteY0" fmla="*/ 0 h 533400"/>
                  <a:gd name="connsiteX1" fmla="*/ 1981200 w 1981200"/>
                  <a:gd name="connsiteY1" fmla="*/ 0 h 533400"/>
                  <a:gd name="connsiteX2" fmla="*/ 1981200 w 1981200"/>
                  <a:gd name="connsiteY2" fmla="*/ 533400 h 533400"/>
                  <a:gd name="connsiteX3" fmla="*/ 0 w 1981200"/>
                  <a:gd name="connsiteY3" fmla="*/ 533400 h 533400"/>
                  <a:gd name="connsiteX4" fmla="*/ 0 w 1981200"/>
                  <a:gd name="connsiteY4" fmla="*/ 0 h 533400"/>
                  <a:gd name="connsiteX0-1" fmla="*/ 0 w 1981200"/>
                  <a:gd name="connsiteY0-2" fmla="*/ 0 h 533400"/>
                  <a:gd name="connsiteX1-3" fmla="*/ 1676400 w 1981200"/>
                  <a:gd name="connsiteY1-4" fmla="*/ 0 h 533400"/>
                  <a:gd name="connsiteX2-5" fmla="*/ 1981200 w 1981200"/>
                  <a:gd name="connsiteY2-6" fmla="*/ 533400 h 533400"/>
                  <a:gd name="connsiteX3-7" fmla="*/ 0 w 1981200"/>
                  <a:gd name="connsiteY3-8" fmla="*/ 533400 h 533400"/>
                  <a:gd name="connsiteX4-9" fmla="*/ 0 w 1981200"/>
                  <a:gd name="connsiteY4-10" fmla="*/ 0 h 533400"/>
                  <a:gd name="connsiteX0-11" fmla="*/ 0 w 1981200"/>
                  <a:gd name="connsiteY0-12" fmla="*/ 0 h 533400"/>
                  <a:gd name="connsiteX1-13" fmla="*/ 1600200 w 1981200"/>
                  <a:gd name="connsiteY1-14" fmla="*/ 0 h 533400"/>
                  <a:gd name="connsiteX2-15" fmla="*/ 1981200 w 1981200"/>
                  <a:gd name="connsiteY2-16" fmla="*/ 533400 h 533400"/>
                  <a:gd name="connsiteX3-17" fmla="*/ 0 w 1981200"/>
                  <a:gd name="connsiteY3-18" fmla="*/ 533400 h 533400"/>
                  <a:gd name="connsiteX4-19" fmla="*/ 0 w 1981200"/>
                  <a:gd name="connsiteY4-20" fmla="*/ 0 h 5334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981200" h="533400">
                    <a:moveTo>
                      <a:pt x="0" y="0"/>
                    </a:moveTo>
                    <a:lnTo>
                      <a:pt x="1600200" y="0"/>
                    </a:lnTo>
                    <a:lnTo>
                      <a:pt x="1981200" y="533400"/>
                    </a:lnTo>
                    <a:lnTo>
                      <a:pt x="0" y="533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17">
                  <a:alpha val="85882"/>
                </a:srgb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rtlCol="0" anchor="t" anchorCtr="0" compatLnSpc="1"/>
              <a:lstStyle/>
              <a:p>
                <a:pPr algn="ctr"/>
                <a:endParaRPr lang="en-US" sz="2665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 rot="16200000" flipH="1">
                <a:off x="1192090" y="1948929"/>
                <a:ext cx="726831" cy="317988"/>
              </a:xfrm>
              <a:custGeom>
                <a:avLst/>
                <a:gdLst>
                  <a:gd name="connsiteX0" fmla="*/ 0 w 1981200"/>
                  <a:gd name="connsiteY0" fmla="*/ 0 h 533400"/>
                  <a:gd name="connsiteX1" fmla="*/ 1981200 w 1981200"/>
                  <a:gd name="connsiteY1" fmla="*/ 0 h 533400"/>
                  <a:gd name="connsiteX2" fmla="*/ 1981200 w 1981200"/>
                  <a:gd name="connsiteY2" fmla="*/ 533400 h 533400"/>
                  <a:gd name="connsiteX3" fmla="*/ 0 w 1981200"/>
                  <a:gd name="connsiteY3" fmla="*/ 533400 h 533400"/>
                  <a:gd name="connsiteX4" fmla="*/ 0 w 1981200"/>
                  <a:gd name="connsiteY4" fmla="*/ 0 h 533400"/>
                  <a:gd name="connsiteX0-1" fmla="*/ 0 w 1981200"/>
                  <a:gd name="connsiteY0-2" fmla="*/ 0 h 533400"/>
                  <a:gd name="connsiteX1-3" fmla="*/ 1676400 w 1981200"/>
                  <a:gd name="connsiteY1-4" fmla="*/ 0 h 533400"/>
                  <a:gd name="connsiteX2-5" fmla="*/ 1981200 w 1981200"/>
                  <a:gd name="connsiteY2-6" fmla="*/ 533400 h 533400"/>
                  <a:gd name="connsiteX3-7" fmla="*/ 0 w 1981200"/>
                  <a:gd name="connsiteY3-8" fmla="*/ 533400 h 533400"/>
                  <a:gd name="connsiteX4-9" fmla="*/ 0 w 1981200"/>
                  <a:gd name="connsiteY4-10" fmla="*/ 0 h 533400"/>
                  <a:gd name="connsiteX0-11" fmla="*/ 0 w 1981200"/>
                  <a:gd name="connsiteY0-12" fmla="*/ 0 h 533400"/>
                  <a:gd name="connsiteX1-13" fmla="*/ 1600200 w 1981200"/>
                  <a:gd name="connsiteY1-14" fmla="*/ 0 h 533400"/>
                  <a:gd name="connsiteX2-15" fmla="*/ 1981200 w 1981200"/>
                  <a:gd name="connsiteY2-16" fmla="*/ 533400 h 533400"/>
                  <a:gd name="connsiteX3-17" fmla="*/ 0 w 1981200"/>
                  <a:gd name="connsiteY3-18" fmla="*/ 533400 h 533400"/>
                  <a:gd name="connsiteX4-19" fmla="*/ 0 w 1981200"/>
                  <a:gd name="connsiteY4-20" fmla="*/ 0 h 5334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981200" h="533400">
                    <a:moveTo>
                      <a:pt x="0" y="0"/>
                    </a:moveTo>
                    <a:lnTo>
                      <a:pt x="1600200" y="0"/>
                    </a:lnTo>
                    <a:lnTo>
                      <a:pt x="1981200" y="533400"/>
                    </a:lnTo>
                    <a:lnTo>
                      <a:pt x="0" y="533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rtlCol="0" anchor="t" anchorCtr="0" compatLnSpc="1"/>
              <a:lstStyle/>
              <a:p>
                <a:pPr algn="ctr"/>
                <a:endParaRPr lang="en-US" sz="2665"/>
              </a:p>
            </p:txBody>
          </p:sp>
        </p:grpSp>
        <p:grpSp>
          <p:nvGrpSpPr>
            <p:cNvPr id="12" name="Group 59"/>
            <p:cNvGrpSpPr/>
            <p:nvPr/>
          </p:nvGrpSpPr>
          <p:grpSpPr>
            <a:xfrm>
              <a:off x="2286000" y="2871133"/>
              <a:ext cx="1574800" cy="1393092"/>
              <a:chOff x="1714500" y="2153350"/>
              <a:chExt cx="1181100" cy="1044819"/>
            </a:xfrm>
          </p:grpSpPr>
          <p:sp>
            <p:nvSpPr>
              <p:cNvPr id="20" name="Freeform 9"/>
              <p:cNvSpPr/>
              <p:nvPr/>
            </p:nvSpPr>
            <p:spPr bwMode="auto">
              <a:xfrm>
                <a:off x="1714500" y="2153350"/>
                <a:ext cx="1181100" cy="317989"/>
              </a:xfrm>
              <a:custGeom>
                <a:avLst/>
                <a:gdLst>
                  <a:gd name="connsiteX0" fmla="*/ 0 w 1981200"/>
                  <a:gd name="connsiteY0" fmla="*/ 0 h 533400"/>
                  <a:gd name="connsiteX1" fmla="*/ 1981200 w 1981200"/>
                  <a:gd name="connsiteY1" fmla="*/ 0 h 533400"/>
                  <a:gd name="connsiteX2" fmla="*/ 1981200 w 1981200"/>
                  <a:gd name="connsiteY2" fmla="*/ 533400 h 533400"/>
                  <a:gd name="connsiteX3" fmla="*/ 0 w 1981200"/>
                  <a:gd name="connsiteY3" fmla="*/ 533400 h 533400"/>
                  <a:gd name="connsiteX4" fmla="*/ 0 w 1981200"/>
                  <a:gd name="connsiteY4" fmla="*/ 0 h 533400"/>
                  <a:gd name="connsiteX0-1" fmla="*/ 0 w 1981200"/>
                  <a:gd name="connsiteY0-2" fmla="*/ 0 h 533400"/>
                  <a:gd name="connsiteX1-3" fmla="*/ 1676400 w 1981200"/>
                  <a:gd name="connsiteY1-4" fmla="*/ 0 h 533400"/>
                  <a:gd name="connsiteX2-5" fmla="*/ 1981200 w 1981200"/>
                  <a:gd name="connsiteY2-6" fmla="*/ 533400 h 533400"/>
                  <a:gd name="connsiteX3-7" fmla="*/ 0 w 1981200"/>
                  <a:gd name="connsiteY3-8" fmla="*/ 533400 h 533400"/>
                  <a:gd name="connsiteX4-9" fmla="*/ 0 w 1981200"/>
                  <a:gd name="connsiteY4-10" fmla="*/ 0 h 533400"/>
                  <a:gd name="connsiteX0-11" fmla="*/ 0 w 1981200"/>
                  <a:gd name="connsiteY0-12" fmla="*/ 0 h 533400"/>
                  <a:gd name="connsiteX1-13" fmla="*/ 1600200 w 1981200"/>
                  <a:gd name="connsiteY1-14" fmla="*/ 0 h 533400"/>
                  <a:gd name="connsiteX2-15" fmla="*/ 1981200 w 1981200"/>
                  <a:gd name="connsiteY2-16" fmla="*/ 533400 h 533400"/>
                  <a:gd name="connsiteX3-17" fmla="*/ 0 w 1981200"/>
                  <a:gd name="connsiteY3-18" fmla="*/ 533400 h 533400"/>
                  <a:gd name="connsiteX4-19" fmla="*/ 0 w 1981200"/>
                  <a:gd name="connsiteY4-20" fmla="*/ 0 h 5334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981200" h="533400">
                    <a:moveTo>
                      <a:pt x="0" y="0"/>
                    </a:moveTo>
                    <a:lnTo>
                      <a:pt x="1600200" y="0"/>
                    </a:lnTo>
                    <a:lnTo>
                      <a:pt x="1981200" y="533400"/>
                    </a:lnTo>
                    <a:lnTo>
                      <a:pt x="0" y="533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17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rtlCol="0" anchor="t" anchorCtr="0" compatLnSpc="1"/>
              <a:lstStyle/>
              <a:p>
                <a:pPr algn="ctr"/>
                <a:endParaRPr lang="en-US" sz="2665"/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 rot="16200000" flipH="1">
                <a:off x="2373190" y="2675760"/>
                <a:ext cx="726831" cy="317988"/>
              </a:xfrm>
              <a:custGeom>
                <a:avLst/>
                <a:gdLst>
                  <a:gd name="connsiteX0" fmla="*/ 0 w 1981200"/>
                  <a:gd name="connsiteY0" fmla="*/ 0 h 533400"/>
                  <a:gd name="connsiteX1" fmla="*/ 1981200 w 1981200"/>
                  <a:gd name="connsiteY1" fmla="*/ 0 h 533400"/>
                  <a:gd name="connsiteX2" fmla="*/ 1981200 w 1981200"/>
                  <a:gd name="connsiteY2" fmla="*/ 533400 h 533400"/>
                  <a:gd name="connsiteX3" fmla="*/ 0 w 1981200"/>
                  <a:gd name="connsiteY3" fmla="*/ 533400 h 533400"/>
                  <a:gd name="connsiteX4" fmla="*/ 0 w 1981200"/>
                  <a:gd name="connsiteY4" fmla="*/ 0 h 533400"/>
                  <a:gd name="connsiteX0-1" fmla="*/ 0 w 1981200"/>
                  <a:gd name="connsiteY0-2" fmla="*/ 0 h 533400"/>
                  <a:gd name="connsiteX1-3" fmla="*/ 1676400 w 1981200"/>
                  <a:gd name="connsiteY1-4" fmla="*/ 0 h 533400"/>
                  <a:gd name="connsiteX2-5" fmla="*/ 1981200 w 1981200"/>
                  <a:gd name="connsiteY2-6" fmla="*/ 533400 h 533400"/>
                  <a:gd name="connsiteX3-7" fmla="*/ 0 w 1981200"/>
                  <a:gd name="connsiteY3-8" fmla="*/ 533400 h 533400"/>
                  <a:gd name="connsiteX4-9" fmla="*/ 0 w 1981200"/>
                  <a:gd name="connsiteY4-10" fmla="*/ 0 h 533400"/>
                  <a:gd name="connsiteX0-11" fmla="*/ 0 w 1981200"/>
                  <a:gd name="connsiteY0-12" fmla="*/ 0 h 533400"/>
                  <a:gd name="connsiteX1-13" fmla="*/ 1600200 w 1981200"/>
                  <a:gd name="connsiteY1-14" fmla="*/ 0 h 533400"/>
                  <a:gd name="connsiteX2-15" fmla="*/ 1981200 w 1981200"/>
                  <a:gd name="connsiteY2-16" fmla="*/ 533400 h 533400"/>
                  <a:gd name="connsiteX3-17" fmla="*/ 0 w 1981200"/>
                  <a:gd name="connsiteY3-18" fmla="*/ 533400 h 533400"/>
                  <a:gd name="connsiteX4-19" fmla="*/ 0 w 1981200"/>
                  <a:gd name="connsiteY4-20" fmla="*/ 0 h 5334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981200" h="533400">
                    <a:moveTo>
                      <a:pt x="0" y="0"/>
                    </a:moveTo>
                    <a:lnTo>
                      <a:pt x="1600200" y="0"/>
                    </a:lnTo>
                    <a:lnTo>
                      <a:pt x="1981200" y="533400"/>
                    </a:lnTo>
                    <a:lnTo>
                      <a:pt x="0" y="533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rtlCol="0" anchor="t" anchorCtr="0" compatLnSpc="1"/>
              <a:lstStyle/>
              <a:p>
                <a:pPr algn="ctr"/>
                <a:endParaRPr lang="en-US" sz="2665"/>
              </a:p>
            </p:txBody>
          </p:sp>
        </p:grpSp>
        <p:sp>
          <p:nvSpPr>
            <p:cNvPr id="18" name="Freeform 11"/>
            <p:cNvSpPr/>
            <p:nvPr/>
          </p:nvSpPr>
          <p:spPr bwMode="auto">
            <a:xfrm>
              <a:off x="3860800" y="3840241"/>
              <a:ext cx="1574800" cy="423985"/>
            </a:xfrm>
            <a:custGeom>
              <a:avLst/>
              <a:gdLst>
                <a:gd name="connsiteX0" fmla="*/ 0 w 1981200"/>
                <a:gd name="connsiteY0" fmla="*/ 0 h 533400"/>
                <a:gd name="connsiteX1" fmla="*/ 1981200 w 1981200"/>
                <a:gd name="connsiteY1" fmla="*/ 0 h 533400"/>
                <a:gd name="connsiteX2" fmla="*/ 1981200 w 1981200"/>
                <a:gd name="connsiteY2" fmla="*/ 533400 h 533400"/>
                <a:gd name="connsiteX3" fmla="*/ 0 w 1981200"/>
                <a:gd name="connsiteY3" fmla="*/ 533400 h 533400"/>
                <a:gd name="connsiteX4" fmla="*/ 0 w 1981200"/>
                <a:gd name="connsiteY4" fmla="*/ 0 h 533400"/>
                <a:gd name="connsiteX0-1" fmla="*/ 0 w 1981200"/>
                <a:gd name="connsiteY0-2" fmla="*/ 0 h 533400"/>
                <a:gd name="connsiteX1-3" fmla="*/ 1676400 w 1981200"/>
                <a:gd name="connsiteY1-4" fmla="*/ 0 h 533400"/>
                <a:gd name="connsiteX2-5" fmla="*/ 1981200 w 1981200"/>
                <a:gd name="connsiteY2-6" fmla="*/ 533400 h 533400"/>
                <a:gd name="connsiteX3-7" fmla="*/ 0 w 1981200"/>
                <a:gd name="connsiteY3-8" fmla="*/ 533400 h 533400"/>
                <a:gd name="connsiteX4-9" fmla="*/ 0 w 1981200"/>
                <a:gd name="connsiteY4-10" fmla="*/ 0 h 533400"/>
                <a:gd name="connsiteX0-11" fmla="*/ 0 w 1981200"/>
                <a:gd name="connsiteY0-12" fmla="*/ 0 h 533400"/>
                <a:gd name="connsiteX1-13" fmla="*/ 1600200 w 1981200"/>
                <a:gd name="connsiteY1-14" fmla="*/ 0 h 533400"/>
                <a:gd name="connsiteX2-15" fmla="*/ 1981200 w 1981200"/>
                <a:gd name="connsiteY2-16" fmla="*/ 533400 h 533400"/>
                <a:gd name="connsiteX3-17" fmla="*/ 0 w 1981200"/>
                <a:gd name="connsiteY3-18" fmla="*/ 533400 h 533400"/>
                <a:gd name="connsiteX4-19" fmla="*/ 0 w 1981200"/>
                <a:gd name="connsiteY4-20" fmla="*/ 0 h 53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1200" h="533400">
                  <a:moveTo>
                    <a:pt x="0" y="0"/>
                  </a:moveTo>
                  <a:lnTo>
                    <a:pt x="1600200" y="0"/>
                  </a:lnTo>
                  <a:lnTo>
                    <a:pt x="19812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17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ctr"/>
              <a:endParaRPr lang="en-US" sz="2665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8124000" y="5351831"/>
            <a:ext cx="4068000" cy="162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24" name="Rectangle 19"/>
          <p:cNvSpPr/>
          <p:nvPr/>
        </p:nvSpPr>
        <p:spPr>
          <a:xfrm>
            <a:off x="1758642" y="3043123"/>
            <a:ext cx="106279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1990s</a:t>
            </a:r>
            <a:endParaRPr 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Rectangle 21"/>
          <p:cNvSpPr/>
          <p:nvPr/>
        </p:nvSpPr>
        <p:spPr>
          <a:xfrm>
            <a:off x="566396" y="2039258"/>
            <a:ext cx="106279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1980s</a:t>
            </a:r>
            <a:endParaRPr 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3" name="Straight Connector 39"/>
          <p:cNvCxnSpPr/>
          <p:nvPr/>
        </p:nvCxnSpPr>
        <p:spPr>
          <a:xfrm>
            <a:off x="2954527" y="2254702"/>
            <a:ext cx="1676400" cy="2117"/>
          </a:xfrm>
          <a:prstGeom prst="line">
            <a:avLst/>
          </a:prstGeom>
          <a:ln w="19050" cap="rnd">
            <a:solidFill>
              <a:schemeClr val="accent2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0"/>
          <p:cNvCxnSpPr/>
          <p:nvPr/>
        </p:nvCxnSpPr>
        <p:spPr>
          <a:xfrm flipV="1">
            <a:off x="4310676" y="3247013"/>
            <a:ext cx="2087158" cy="14415"/>
          </a:xfrm>
          <a:prstGeom prst="line">
            <a:avLst/>
          </a:prstGeom>
          <a:ln w="19050" cap="rnd">
            <a:solidFill>
              <a:srgbClr val="ED7D31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/>
          <p:nvPr/>
        </p:nvSpPr>
        <p:spPr>
          <a:xfrm flipH="1">
            <a:off x="3851682" y="1307765"/>
            <a:ext cx="6399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黄土坡风味小吃店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在内蒙临河市东郊开业</a:t>
            </a:r>
            <a:endParaRPr 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TextBox 18"/>
          <p:cNvSpPr txBox="1"/>
          <p:nvPr/>
        </p:nvSpPr>
        <p:spPr>
          <a:xfrm flipH="1">
            <a:off x="4829467" y="1897329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1997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年，第一次走出内蒙，走进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1999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年，第二次走出内蒙，走进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8" name="Straight Connector 39"/>
          <p:cNvCxnSpPr/>
          <p:nvPr/>
        </p:nvCxnSpPr>
        <p:spPr>
          <a:xfrm>
            <a:off x="1893221" y="1435657"/>
            <a:ext cx="1676400" cy="2117"/>
          </a:xfrm>
          <a:prstGeom prst="line">
            <a:avLst/>
          </a:prstGeom>
          <a:ln w="19050" cap="rnd">
            <a:solidFill>
              <a:schemeClr val="accent2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8"/>
          <p:cNvSpPr txBox="1"/>
          <p:nvPr/>
        </p:nvSpPr>
        <p:spPr>
          <a:xfrm flipH="1">
            <a:off x="6509586" y="2925699"/>
            <a:ext cx="232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2004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年，再闯深圳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年，走进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</a:t>
            </a:r>
            <a:endParaRPr lang="zh-CN" altLang="en-US" sz="2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TextBox 18"/>
          <p:cNvSpPr txBox="1"/>
          <p:nvPr/>
        </p:nvSpPr>
        <p:spPr>
          <a:xfrm flipH="1">
            <a:off x="933074" y="6006580"/>
            <a:ext cx="346964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2015年  第二次走进联合国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Rectangle 20"/>
          <p:cNvSpPr/>
          <p:nvPr/>
        </p:nvSpPr>
        <p:spPr>
          <a:xfrm>
            <a:off x="3019565" y="3944733"/>
            <a:ext cx="106279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2000s</a:t>
            </a:r>
            <a:endParaRPr 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1644" y="1298081"/>
            <a:ext cx="10730204" cy="3062668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53" y="1298078"/>
            <a:ext cx="2419677" cy="29558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7" y="1372005"/>
            <a:ext cx="2304607" cy="286354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/>
          <a:srcRect l="17131" t="316" r="13635" b="1509"/>
          <a:stretch>
            <a:fillRect/>
          </a:stretch>
        </p:blipFill>
        <p:spPr>
          <a:xfrm>
            <a:off x="5761918" y="1377128"/>
            <a:ext cx="2580265" cy="28586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0800000" flipV="1">
            <a:off x="431165" y="6088380"/>
            <a:ext cx="5016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Ø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40435" y="4983480"/>
            <a:ext cx="34620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舌尖上的中国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黄馍馍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0435" y="5337175"/>
            <a:ext cx="43980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舌尖上的中国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空心挂面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 flipH="1">
            <a:off x="431800" y="5337175"/>
            <a:ext cx="6718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Ø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rot="10800000" flipV="1">
            <a:off x="940435" y="5720080"/>
            <a:ext cx="40684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  第一次走进联合国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 rot="10800000" flipV="1">
            <a:off x="455295" y="5720080"/>
            <a:ext cx="4851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Ø</a:t>
            </a:r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 rot="10800000" flipV="1">
            <a:off x="430530" y="5070475"/>
            <a:ext cx="4648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>
                <a:solidFill>
                  <a:srgbClr val="C00000"/>
                </a:solidFill>
                <a:latin typeface="Wingdings" panose="05000000000000000000" charset="0"/>
                <a:ea typeface="微软雅黑" panose="020B0503020204020204" charset="-122"/>
                <a:sym typeface="+mn-ea"/>
              </a:rPr>
              <a:t>Ø</a:t>
            </a:r>
            <a:endParaRPr lang="zh-CN" altLang="en-US"/>
          </a:p>
        </p:txBody>
      </p:sp>
      <p:pic>
        <p:nvPicPr>
          <p:cNvPr id="281" name="1X29G[4$YFL5NG[XZ_C~2WM" descr="1X29G[4$YFL5NG[XZ_C~2WM"/>
          <p:cNvPicPr/>
          <p:nvPr/>
        </p:nvPicPr>
        <p:blipFill>
          <a:blip r:embed="rId4"/>
          <a:srcRect l="3913" t="-2536" r="-1255" b="5896"/>
          <a:stretch>
            <a:fillRect/>
          </a:stretch>
        </p:blipFill>
        <p:spPr>
          <a:xfrm>
            <a:off x="8635365" y="1233170"/>
            <a:ext cx="2650490" cy="298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bldLvl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3" name="流程图: 过程 98"/>
          <p:cNvSpPr/>
          <p:nvPr/>
        </p:nvSpPr>
        <p:spPr>
          <a:xfrm>
            <a:off x="2257425" y="5978525"/>
            <a:ext cx="7777163" cy="466725"/>
          </a:xfrm>
          <a:prstGeom prst="flowChartProcess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20000"/>
              </a:lnSpc>
            </a:pP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594" name="TextBox 26"/>
          <p:cNvSpPr txBox="1"/>
          <p:nvPr/>
        </p:nvSpPr>
        <p:spPr>
          <a:xfrm>
            <a:off x="3359150" y="263208"/>
            <a:ext cx="54737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西贝蓝图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0595" name="图片 2" descr="西贝蓝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0825" y="796925"/>
            <a:ext cx="9164638" cy="5338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1" name="文本框 1"/>
          <p:cNvSpPr txBox="1"/>
          <p:nvPr/>
        </p:nvSpPr>
        <p:spPr>
          <a:xfrm>
            <a:off x="2379663" y="65088"/>
            <a:ext cx="82677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我们的家里充满爱 </a:t>
            </a:r>
            <a:r>
              <a:rPr lang="en-US" altLang="zh-CN" sz="3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— </a:t>
            </a:r>
            <a:r>
              <a:rPr lang="zh-CN" alt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爱心互助金</a:t>
            </a:r>
            <a:endParaRPr lang="zh-CN" altLang="en-US" sz="20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117762" name="组合 40961"/>
          <p:cNvGrpSpPr/>
          <p:nvPr/>
        </p:nvGrpSpPr>
        <p:grpSpPr>
          <a:xfrm>
            <a:off x="692785" y="1419860"/>
            <a:ext cx="4422775" cy="4184650"/>
            <a:chOff x="-329" y="-382"/>
            <a:chExt cx="6469" cy="5818"/>
          </a:xfrm>
        </p:grpSpPr>
        <p:grpSp>
          <p:nvGrpSpPr>
            <p:cNvPr id="117763" name="Group 66"/>
            <p:cNvGrpSpPr/>
            <p:nvPr/>
          </p:nvGrpSpPr>
          <p:grpSpPr>
            <a:xfrm>
              <a:off x="-329" y="-382"/>
              <a:ext cx="6469" cy="5818"/>
              <a:chOff x="-138" y="-166"/>
              <a:chExt cx="2714" cy="2532"/>
            </a:xfrm>
          </p:grpSpPr>
          <p:sp>
            <p:nvSpPr>
              <p:cNvPr id="117764" name="Oval 19"/>
              <p:cNvSpPr/>
              <p:nvPr/>
            </p:nvSpPr>
            <p:spPr>
              <a:xfrm>
                <a:off x="442" y="513"/>
                <a:ext cx="1403" cy="1401"/>
              </a:xfrm>
              <a:prstGeom prst="ellipse">
                <a:avLst/>
              </a:prstGeom>
              <a:gradFill rotWithShape="1">
                <a:gsLst>
                  <a:gs pos="0">
                    <a:srgbClr val="A1A1A1"/>
                  </a:gs>
                  <a:gs pos="50000">
                    <a:srgbClr val="FFFFFF"/>
                  </a:gs>
                  <a:gs pos="100000">
                    <a:srgbClr val="A1A1A1"/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wrap="none" lIns="90170" tIns="46990" rIns="90170" bIns="46990" anchor="ctr"/>
              <a:p>
                <a:pPr eaLnBrk="0" hangingPunct="0"/>
                <a:endParaRPr lang="zh-CN" altLang="en-US" sz="2400" dirty="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7765" name="Text Box 20"/>
              <p:cNvSpPr/>
              <p:nvPr/>
            </p:nvSpPr>
            <p:spPr>
              <a:xfrm>
                <a:off x="888" y="854"/>
                <a:ext cx="945" cy="6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90170" tIns="46990" rIns="90170" bIns="46990" anchor="t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6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爱</a:t>
                </a:r>
                <a:endParaRPr lang="zh-CN" altLang="en-US" sz="6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grpSp>
            <p:nvGrpSpPr>
              <p:cNvPr id="117766" name="Group 28"/>
              <p:cNvGrpSpPr/>
              <p:nvPr/>
            </p:nvGrpSpPr>
            <p:grpSpPr>
              <a:xfrm>
                <a:off x="731" y="-166"/>
                <a:ext cx="749" cy="704"/>
                <a:chOff x="-30" y="-213"/>
                <a:chExt cx="751" cy="706"/>
              </a:xfrm>
            </p:grpSpPr>
            <p:sp>
              <p:nvSpPr>
                <p:cNvPr id="117767" name="Oval 29"/>
                <p:cNvSpPr/>
                <p:nvPr/>
              </p:nvSpPr>
              <p:spPr>
                <a:xfrm>
                  <a:off x="-30" y="-213"/>
                  <a:ext cx="716" cy="70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/>
                    </a:gs>
                    <a:gs pos="100000">
                      <a:srgbClr val="18273A"/>
                    </a:gs>
                  </a:gsLst>
                  <a:lin ang="5400000" scaled="1"/>
                  <a:tileRect/>
                </a:gradFill>
                <a:ln w="38100" cap="flat" cmpd="sng">
                  <a:solidFill>
                    <a:srgbClr val="F8F8F8">
                      <a:alpha val="74901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90170" tIns="46990" rIns="90170" bIns="46990" anchor="ctr"/>
                <a:p>
                  <a:pPr eaLnBrk="0" hangingPunct="0"/>
                  <a:endPara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117768" name="Picture 30" descr="cir_lighteffect0"/>
                <p:cNvPicPr>
                  <a:picLocks noChangeAspect="1"/>
                </p:cNvPicPr>
                <p:nvPr/>
              </p:nvPicPr>
              <p:blipFill>
                <a:blip r:embed="rId1">
                  <a:lum bright="17999" contrast="-12000"/>
                </a:blip>
                <a:stretch>
                  <a:fillRect/>
                </a:stretch>
              </p:blipFill>
              <p:spPr>
                <a:xfrm>
                  <a:off x="-30" y="-213"/>
                  <a:ext cx="751" cy="6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117769" name="Group 32"/>
              <p:cNvGrpSpPr/>
              <p:nvPr/>
            </p:nvGrpSpPr>
            <p:grpSpPr>
              <a:xfrm>
                <a:off x="-138" y="1354"/>
                <a:ext cx="749" cy="705"/>
                <a:chOff x="-174" y="96"/>
                <a:chExt cx="751" cy="707"/>
              </a:xfrm>
            </p:grpSpPr>
            <p:sp>
              <p:nvSpPr>
                <p:cNvPr id="117770" name="Oval 33"/>
                <p:cNvSpPr/>
                <p:nvPr/>
              </p:nvSpPr>
              <p:spPr>
                <a:xfrm>
                  <a:off x="-174" y="97"/>
                  <a:ext cx="716" cy="70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/>
                    </a:gs>
                    <a:gs pos="100000">
                      <a:srgbClr val="3B1917"/>
                    </a:gs>
                  </a:gsLst>
                  <a:lin ang="5400000" scaled="1"/>
                  <a:tileRect/>
                </a:gradFill>
                <a:ln w="38100" cap="flat" cmpd="sng">
                  <a:solidFill>
                    <a:srgbClr val="F8F8F8">
                      <a:alpha val="74901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90170" tIns="46990" rIns="90170" bIns="46990" anchor="ctr"/>
                <a:p>
                  <a:pPr eaLnBrk="0" hangingPunct="0"/>
                  <a:endPara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117771" name="Picture 34" descr="cir_lighteffect0"/>
                <p:cNvPicPr>
                  <a:picLocks noChangeAspect="1"/>
                </p:cNvPicPr>
                <p:nvPr/>
              </p:nvPicPr>
              <p:blipFill>
                <a:blip r:embed="rId1">
                  <a:lum bright="17999" contrast="-12000"/>
                </a:blip>
                <a:stretch>
                  <a:fillRect/>
                </a:stretch>
              </p:blipFill>
              <p:spPr>
                <a:xfrm>
                  <a:off x="-174" y="96"/>
                  <a:ext cx="751" cy="6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117772" name="Rectangle 35"/>
              <p:cNvSpPr/>
              <p:nvPr/>
            </p:nvSpPr>
            <p:spPr>
              <a:xfrm>
                <a:off x="-62" y="1492"/>
                <a:ext cx="740" cy="5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90170" tIns="46990" rIns="90170" bIns="46990" anchor="t">
                <a:spAutoFit/>
              </a:bodyPr>
              <a:p>
                <a:pPr eaLnBrk="0" hangingPunct="0"/>
                <a:r>
                  <a:rPr lang="zh-CN" altLang="en-US" sz="2800" b="1" dirty="0">
                    <a:solidFill>
                      <a:srgbClr val="FFFF00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顾客</a:t>
                </a:r>
                <a:endParaRPr lang="zh-CN" altLang="en-US" sz="28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  <a:p>
                <a:pPr eaLnBrk="0" hangingPunct="0"/>
                <a:endParaRPr lang="zh-CN" altLang="en-US" sz="2400" dirty="0">
                  <a:latin typeface="Calibri" panose="020F0502020204030204" pitchFamily="34" charset="0"/>
                  <a:ea typeface="微软雅黑" panose="020B0503020204020204" charset="-122"/>
                </a:endParaRPr>
              </a:p>
            </p:txBody>
          </p:sp>
          <p:grpSp>
            <p:nvGrpSpPr>
              <p:cNvPr id="117773" name="Group 36"/>
              <p:cNvGrpSpPr/>
              <p:nvPr/>
            </p:nvGrpSpPr>
            <p:grpSpPr>
              <a:xfrm>
                <a:off x="1774" y="1246"/>
                <a:ext cx="747" cy="707"/>
                <a:chOff x="335" y="-26"/>
                <a:chExt cx="751" cy="709"/>
              </a:xfrm>
            </p:grpSpPr>
            <p:sp>
              <p:nvSpPr>
                <p:cNvPr id="117774" name="Oval 37"/>
                <p:cNvSpPr/>
                <p:nvPr/>
              </p:nvSpPr>
              <p:spPr>
                <a:xfrm>
                  <a:off x="335" y="-26"/>
                  <a:ext cx="712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FF"/>
                    </a:gs>
                    <a:gs pos="100000">
                      <a:srgbClr val="00004E"/>
                    </a:gs>
                  </a:gsLst>
                  <a:lin ang="5400000" scaled="1"/>
                  <a:tileRect/>
                </a:gradFill>
                <a:ln w="38100" cap="flat" cmpd="sng">
                  <a:solidFill>
                    <a:srgbClr val="F8F8F8">
                      <a:alpha val="74901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90170" tIns="46990" rIns="90170" bIns="46990" anchor="ctr"/>
                <a:p>
                  <a:pPr eaLnBrk="0" hangingPunct="0"/>
                  <a:endPara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117775" name="Picture 38" descr="cir_lighteffect0"/>
                <p:cNvPicPr>
                  <a:picLocks noChangeAspect="1"/>
                </p:cNvPicPr>
                <p:nvPr/>
              </p:nvPicPr>
              <p:blipFill>
                <a:blip r:embed="rId1">
                  <a:lum bright="17999" contrast="-12000"/>
                </a:blip>
                <a:stretch>
                  <a:fillRect/>
                </a:stretch>
              </p:blipFill>
              <p:spPr>
                <a:xfrm>
                  <a:off x="335" y="28"/>
                  <a:ext cx="751" cy="6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117776" name="Rectangle 39"/>
              <p:cNvSpPr/>
              <p:nvPr/>
            </p:nvSpPr>
            <p:spPr>
              <a:xfrm>
                <a:off x="1837" y="1407"/>
                <a:ext cx="739" cy="3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90170" tIns="46990" rIns="90170" bIns="46990" anchor="t">
                <a:spAutoFit/>
              </a:bodyPr>
              <a:p>
                <a:pPr eaLnBrk="0" hangingPunct="0"/>
                <a:r>
                  <a:rPr lang="zh-CN" altLang="en-US" sz="2800" b="1" dirty="0">
                    <a:solidFill>
                      <a:srgbClr val="FFFF00"/>
                    </a:solidFill>
                    <a:latin typeface="微软雅黑" panose="020B0503020204020204" charset="-122"/>
                    <a:ea typeface="微软雅黑" panose="020B0503020204020204" charset="-122"/>
                    <a:sym typeface="微软雅黑" panose="020B0503020204020204" charset="-122"/>
                  </a:rPr>
                  <a:t>员工</a:t>
                </a:r>
                <a:endParaRPr lang="zh-CN" altLang="en-US" sz="28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17777" name="AutoShape 40"/>
              <p:cNvSpPr/>
              <p:nvPr/>
            </p:nvSpPr>
            <p:spPr>
              <a:xfrm rot="-6477435">
                <a:off x="0" y="238"/>
                <a:ext cx="1543" cy="1517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8" y="2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6" y="3"/>
                  </a:cxn>
                  <a:cxn ang="0">
                    <a:pos x="7" y="3"/>
                  </a:cxn>
                </a:cxnLst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solidFill>
                <a:srgbClr val="9966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17778" name="AutoShape 41"/>
              <p:cNvSpPr/>
              <p:nvPr/>
            </p:nvSpPr>
            <p:spPr>
              <a:xfrm rot="1195825">
                <a:off x="671" y="144"/>
                <a:ext cx="1538" cy="1517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6" y="3"/>
                  </a:cxn>
                  <a:cxn ang="0">
                    <a:pos x="7" y="3"/>
                  </a:cxn>
                </a:cxnLst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solidFill>
                <a:srgbClr val="9966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17779" name="AutoShape 42"/>
              <p:cNvSpPr/>
              <p:nvPr/>
            </p:nvSpPr>
            <p:spPr>
              <a:xfrm rot="8307375">
                <a:off x="495" y="944"/>
                <a:ext cx="1642" cy="1422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9" y="2"/>
                  </a:cxn>
                  <a:cxn ang="0">
                    <a:pos x="10" y="2"/>
                  </a:cxn>
                  <a:cxn ang="0">
                    <a:pos x="9" y="3"/>
                  </a:cxn>
                  <a:cxn ang="0">
                    <a:pos x="7" y="3"/>
                  </a:cxn>
                  <a:cxn ang="0">
                    <a:pos x="8" y="2"/>
                  </a:cxn>
                </a:cxnLst>
                <a:pathLst>
                  <a:path w="21600" h="21600">
                    <a:moveTo>
                      <a:pt x="18093" y="7698"/>
                    </a:moveTo>
                    <a:cubicBezTo>
                      <a:pt x="16849" y="4772"/>
                      <a:pt x="13978" y="2874"/>
                      <a:pt x="10800" y="2874"/>
                    </a:cubicBezTo>
                    <a:cubicBezTo>
                      <a:pt x="10759" y="2873"/>
                      <a:pt x="10719" y="2874"/>
                      <a:pt x="10679" y="2874"/>
                    </a:cubicBezTo>
                    <a:lnTo>
                      <a:pt x="10635" y="1"/>
                    </a:lnTo>
                    <a:cubicBezTo>
                      <a:pt x="10690" y="0"/>
                      <a:pt x="10745" y="-1"/>
                      <a:pt x="10800" y="0"/>
                    </a:cubicBezTo>
                    <a:cubicBezTo>
                      <a:pt x="15131" y="0"/>
                      <a:pt x="19043" y="2587"/>
                      <a:pt x="20738" y="6573"/>
                    </a:cubicBezTo>
                    <a:lnTo>
                      <a:pt x="23223" y="5516"/>
                    </a:lnTo>
                    <a:lnTo>
                      <a:pt x="21035" y="10942"/>
                    </a:lnTo>
                    <a:lnTo>
                      <a:pt x="15609" y="8754"/>
                    </a:lnTo>
                    <a:lnTo>
                      <a:pt x="18093" y="7698"/>
                    </a:lnTo>
                    <a:close/>
                  </a:path>
                </a:pathLst>
              </a:custGeom>
              <a:solidFill>
                <a:srgbClr val="9966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17780" name="文本框 41001"/>
            <p:cNvSpPr txBox="1"/>
            <p:nvPr/>
          </p:nvSpPr>
          <p:spPr>
            <a:xfrm>
              <a:off x="2025" y="9"/>
              <a:ext cx="1796" cy="72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0170" tIns="46990" rIns="90170" bIns="46990" anchor="t">
              <a:spAutoFit/>
            </a:bodyPr>
            <a:p>
              <a:pPr eaLnBrk="0" hangingPunct="0"/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西贝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1778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50" y="752475"/>
            <a:ext cx="4633913" cy="305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782" name="矩形 3"/>
          <p:cNvSpPr/>
          <p:nvPr/>
        </p:nvSpPr>
        <p:spPr>
          <a:xfrm>
            <a:off x="6127750" y="3889375"/>
            <a:ext cx="4540250" cy="2306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西贝愛心互助金：</a:t>
            </a:r>
            <a:b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为西贝内部基层伙伴遇重大疾病、突发事件提供及时、有效的帮助；自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2007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年成立至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年，已有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600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多位伙伴和家属受帮助，受助金额超过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2000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万。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rgbClr val="C00000"/>
          </a:solidFill>
        </a:ln>
      </a:spPr>
      <a:bodyPr rtlCol="0" anchor="ctr"/>
      <a:lstStyle>
        <a:defPPr algn="ctr">
          <a:defRPr kumimoji="1" sz="3200" b="1" dirty="0" smtClean="0"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rgbClr val="C00000"/>
          </a:solidFill>
        </a:ln>
      </a:spPr>
      <a:bodyPr rtlCol="0" anchor="ctr"/>
      <a:lstStyle>
        <a:defPPr algn="ctr">
          <a:defRPr kumimoji="1" sz="3200" b="1" dirty="0" smtClean="0"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2246</Words>
  <Application>WPS 演示</Application>
  <PresentationFormat>宽屏</PresentationFormat>
  <Paragraphs>239</Paragraphs>
  <Slides>24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微软雅黑 Light</vt:lpstr>
      <vt:lpstr>Calibri</vt:lpstr>
      <vt:lpstr>黑体</vt:lpstr>
      <vt:lpstr>Times(Europe)</vt:lpstr>
      <vt:lpstr>Wingdings</vt:lpstr>
      <vt:lpstr>等线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企业规模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Yuewen</dc:creator>
  <cp:lastModifiedBy>王瑞清</cp:lastModifiedBy>
  <cp:revision>360</cp:revision>
  <dcterms:created xsi:type="dcterms:W3CDTF">2019-03-06T07:33:00Z</dcterms:created>
  <dcterms:modified xsi:type="dcterms:W3CDTF">2020-04-27T14:47:55Z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